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56" r:id="rId2"/>
    <p:sldId id="315" r:id="rId3"/>
    <p:sldId id="257" r:id="rId4"/>
    <p:sldId id="258" r:id="rId5"/>
    <p:sldId id="259" r:id="rId6"/>
    <p:sldId id="260" r:id="rId7"/>
    <p:sldId id="261" r:id="rId8"/>
    <p:sldId id="262" r:id="rId9"/>
    <p:sldId id="263" r:id="rId10"/>
    <p:sldId id="308" r:id="rId11"/>
    <p:sldId id="264" r:id="rId12"/>
    <p:sldId id="309" r:id="rId13"/>
    <p:sldId id="265" r:id="rId14"/>
    <p:sldId id="313" r:id="rId15"/>
    <p:sldId id="314" r:id="rId16"/>
    <p:sldId id="266"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311" r:id="rId32"/>
    <p:sldId id="282" r:id="rId33"/>
    <p:sldId id="283" r:id="rId34"/>
    <p:sldId id="284" r:id="rId35"/>
    <p:sldId id="312" r:id="rId36"/>
    <p:sldId id="285" r:id="rId37"/>
    <p:sldId id="286" r:id="rId38"/>
    <p:sldId id="287" r:id="rId39"/>
    <p:sldId id="288" r:id="rId40"/>
    <p:sldId id="289" r:id="rId41"/>
    <p:sldId id="290" r:id="rId42"/>
    <p:sldId id="291" r:id="rId43"/>
    <p:sldId id="292" r:id="rId44"/>
    <p:sldId id="305" r:id="rId45"/>
    <p:sldId id="307" r:id="rId46"/>
    <p:sldId id="294" r:id="rId47"/>
    <p:sldId id="295" r:id="rId48"/>
    <p:sldId id="304" r:id="rId49"/>
    <p:sldId id="296" r:id="rId50"/>
    <p:sldId id="297" r:id="rId51"/>
    <p:sldId id="298" r:id="rId52"/>
    <p:sldId id="299" r:id="rId53"/>
    <p:sldId id="300" r:id="rId54"/>
    <p:sldId id="301" r:id="rId55"/>
    <p:sldId id="302" r:id="rId56"/>
    <p:sldId id="30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B. Mancini" initials="SB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33C"/>
    <a:srgbClr val="065C27"/>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85253" autoAdjust="0"/>
  </p:normalViewPr>
  <p:slideViewPr>
    <p:cSldViewPr>
      <p:cViewPr>
        <p:scale>
          <a:sx n="70" d="100"/>
          <a:sy n="70" d="100"/>
        </p:scale>
        <p:origin x="-754" y="0"/>
      </p:cViewPr>
      <p:guideLst>
        <p:guide orient="horz" pos="2160"/>
        <p:guide pos="2880"/>
      </p:guideLst>
    </p:cSldViewPr>
  </p:slideViewPr>
  <p:outlineViewPr>
    <p:cViewPr>
      <p:scale>
        <a:sx n="33" d="100"/>
        <a:sy n="33" d="100"/>
      </p:scale>
      <p:origin x="0" y="116718"/>
    </p:cViewPr>
  </p:outlineViewPr>
  <p:notesTextViewPr>
    <p:cViewPr>
      <p:scale>
        <a:sx n="1" d="1"/>
        <a:sy n="1" d="1"/>
      </p:scale>
      <p:origin x="0" y="134"/>
    </p:cViewPr>
  </p:notesTextViewPr>
  <p:notesViewPr>
    <p:cSldViewPr>
      <p:cViewPr varScale="1">
        <p:scale>
          <a:sx n="82" d="100"/>
          <a:sy n="82" d="100"/>
        </p:scale>
        <p:origin x="-206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3C77CA-21D9-4211-954D-1102E2EE03B8}" type="datetimeFigureOut">
              <a:rPr lang="en-US" smtClean="0"/>
              <a:t>7/24/2017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39BF3A-7D88-4EB6-8500-EC125CD186E1}" type="slidenum">
              <a:rPr lang="en-US" smtClean="0"/>
              <a:t>‹#›</a:t>
            </a:fld>
            <a:endParaRPr lang="en-US"/>
          </a:p>
        </p:txBody>
      </p:sp>
    </p:spTree>
    <p:extLst>
      <p:ext uri="{BB962C8B-B14F-4D97-AF65-F5344CB8AC3E}">
        <p14:creationId xmlns:p14="http://schemas.microsoft.com/office/powerpoint/2010/main" val="2841980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0494B-094F-45F7-B274-51C37CACD2BA}" type="datetimeFigureOut">
              <a:rPr lang="en-US" smtClean="0"/>
              <a:t>7/24/2017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203791-3B86-4A7F-857A-326AF8639D39}" type="slidenum">
              <a:rPr lang="en-US" smtClean="0"/>
              <a:t>‹#›</a:t>
            </a:fld>
            <a:endParaRPr lang="en-US"/>
          </a:p>
        </p:txBody>
      </p:sp>
    </p:spTree>
    <p:extLst>
      <p:ext uri="{BB962C8B-B14F-4D97-AF65-F5344CB8AC3E}">
        <p14:creationId xmlns:p14="http://schemas.microsoft.com/office/powerpoint/2010/main" val="259751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a:t>
            </a:fld>
            <a:endParaRPr lang="en-US"/>
          </a:p>
        </p:txBody>
      </p:sp>
    </p:spTree>
    <p:extLst>
      <p:ext uri="{BB962C8B-B14F-4D97-AF65-F5344CB8AC3E}">
        <p14:creationId xmlns:p14="http://schemas.microsoft.com/office/powerpoint/2010/main" val="328774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4 - 1.5.1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11</a:t>
            </a:fld>
            <a:endParaRPr lang="en-US"/>
          </a:p>
        </p:txBody>
      </p:sp>
    </p:spTree>
    <p:extLst>
      <p:ext uri="{BB962C8B-B14F-4D97-AF65-F5344CB8AC3E}">
        <p14:creationId xmlns:p14="http://schemas.microsoft.com/office/powerpoint/2010/main" val="59569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4 - 1.5.2 </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12</a:t>
            </a:fld>
            <a:endParaRPr lang="en-US"/>
          </a:p>
        </p:txBody>
      </p:sp>
    </p:spTree>
    <p:extLst>
      <p:ext uri="{BB962C8B-B14F-4D97-AF65-F5344CB8AC3E}">
        <p14:creationId xmlns:p14="http://schemas.microsoft.com/office/powerpoint/2010/main" val="5956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4 - 1.5.3 </a:t>
            </a:r>
          </a:p>
          <a:p>
            <a:endParaRPr lang="en-US"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13</a:t>
            </a:fld>
            <a:endParaRPr lang="en-US"/>
          </a:p>
        </p:txBody>
      </p:sp>
    </p:spTree>
    <p:extLst>
      <p:ext uri="{BB962C8B-B14F-4D97-AF65-F5344CB8AC3E}">
        <p14:creationId xmlns:p14="http://schemas.microsoft.com/office/powerpoint/2010/main" val="59569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4 - 1.5.5</a:t>
            </a:r>
          </a:p>
          <a:p>
            <a:endParaRPr lang="en-US" dirty="0" smtClean="0"/>
          </a:p>
          <a:p>
            <a:r>
              <a:rPr lang="en-US" dirty="0" smtClean="0"/>
              <a:t>The Director’s Guidance for Protection of Tax Information provides that for requests for tax information under section 521(f) by a United States trustee, trustee, creditor or other party in interest, a motion must be filed with the court that includes a statement showing a demonstrated need for the information and the inability to get it in any other manner..  The procedures recommend that the order granting a motion for provision of tax information should include language advising the movant that the tax information obtained is confidential and that sanctions may be imposed for the improper use, disclosure, or dissemination of the tax information.</a:t>
            </a:r>
          </a:p>
          <a:p>
            <a:endParaRPr lang="en-US" dirty="0" smtClean="0"/>
          </a:p>
          <a:p>
            <a:r>
              <a:rPr lang="en-US" i="1" dirty="0" smtClean="0"/>
              <a:t>See </a:t>
            </a:r>
            <a:r>
              <a:rPr lang="en-US" dirty="0" smtClean="0"/>
              <a:t>Judicial Conference of the United States Bankruptcy Case Policies, § 830, Guidance for Protection of Tax Information, available at: http://www.uscourts.gov/rules-policies/judiciary-policies/bankruptcy-case-policies.</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14</a:t>
            </a:fld>
            <a:endParaRPr lang="en-US"/>
          </a:p>
        </p:txBody>
      </p:sp>
    </p:spTree>
    <p:extLst>
      <p:ext uri="{BB962C8B-B14F-4D97-AF65-F5344CB8AC3E}">
        <p14:creationId xmlns:p14="http://schemas.microsoft.com/office/powerpoint/2010/main" val="2673230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4 - 1.5.5</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15</a:t>
            </a:fld>
            <a:endParaRPr lang="en-US"/>
          </a:p>
        </p:txBody>
      </p:sp>
    </p:spTree>
    <p:extLst>
      <p:ext uri="{BB962C8B-B14F-4D97-AF65-F5344CB8AC3E}">
        <p14:creationId xmlns:p14="http://schemas.microsoft.com/office/powerpoint/2010/main" val="2673230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4 - 1.5.4</a:t>
            </a:r>
          </a:p>
          <a:p>
            <a:endParaRPr lang="en-US" dirty="0" smtClean="0"/>
          </a:p>
          <a:p>
            <a:r>
              <a:rPr lang="en-US" dirty="0" smtClean="0"/>
              <a:t>The IRS has changed the procedure for obtaining</a:t>
            </a:r>
            <a:r>
              <a:rPr lang="en-US" baseline="0" dirty="0" smtClean="0"/>
              <a:t> transcripts several times in recent years.  Trainers should attempt to provide the most recent information.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16</a:t>
            </a:fld>
            <a:endParaRPr lang="en-US"/>
          </a:p>
        </p:txBody>
      </p:sp>
    </p:spTree>
    <p:extLst>
      <p:ext uri="{BB962C8B-B14F-4D97-AF65-F5344CB8AC3E}">
        <p14:creationId xmlns:p14="http://schemas.microsoft.com/office/powerpoint/2010/main" val="4267407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4 - 1.6 </a:t>
            </a:r>
          </a:p>
          <a:p>
            <a:endParaRPr lang="en-US" dirty="0" smtClean="0"/>
          </a:p>
          <a:p>
            <a:r>
              <a:rPr lang="en-US" dirty="0" smtClean="0"/>
              <a:t>Options the debtor may select on the Statement of Intention for</a:t>
            </a:r>
            <a:r>
              <a:rPr lang="en-US" baseline="0" dirty="0" smtClean="0"/>
              <a:t> dealing with secured debt are covered later in this Module.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17</a:t>
            </a:fld>
            <a:endParaRPr lang="en-US"/>
          </a:p>
        </p:txBody>
      </p:sp>
    </p:spTree>
    <p:extLst>
      <p:ext uri="{BB962C8B-B14F-4D97-AF65-F5344CB8AC3E}">
        <p14:creationId xmlns:p14="http://schemas.microsoft.com/office/powerpoint/2010/main" val="962195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a:t>
            </a:r>
            <a:r>
              <a:rPr lang="en-US" baseline="0" dirty="0" smtClean="0"/>
              <a:t>1.7 </a:t>
            </a:r>
          </a:p>
          <a:p>
            <a:endParaRPr lang="en-US" baseline="0" dirty="0" smtClean="0"/>
          </a:p>
          <a:p>
            <a:r>
              <a:rPr lang="en-US" dirty="0" smtClean="0"/>
              <a:t>Trainers should discuss local practice because some utility companies do not request a security deposit, while others may request deposits based on guidelines for </a:t>
            </a:r>
            <a:r>
              <a:rPr lang="en-US" dirty="0" err="1" smtClean="0"/>
              <a:t>nonbankruptcy</a:t>
            </a:r>
            <a:r>
              <a:rPr lang="en-US" dirty="0" smtClean="0"/>
              <a:t> customers set by the local public utilities commission.  It may be worth contesting the appropriate amount for “adequate assurance of future payment” if an excessive deposit amount is demanded.  If the parties cannot agree on a deposit amount (or other adequate assurance), the court may order a “reasonable modification” of the amount.</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18</a:t>
            </a:fld>
            <a:endParaRPr lang="en-US"/>
          </a:p>
        </p:txBody>
      </p:sp>
    </p:spTree>
    <p:extLst>
      <p:ext uri="{BB962C8B-B14F-4D97-AF65-F5344CB8AC3E}">
        <p14:creationId xmlns:p14="http://schemas.microsoft.com/office/powerpoint/2010/main" val="2254404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a:t>
            </a:r>
            <a:r>
              <a:rPr lang="en-US" baseline="0" dirty="0" smtClean="0"/>
              <a:t>2.1 and 2.3.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20</a:t>
            </a:fld>
            <a:endParaRPr lang="en-US"/>
          </a:p>
        </p:txBody>
      </p:sp>
    </p:spTree>
    <p:extLst>
      <p:ext uri="{BB962C8B-B14F-4D97-AF65-F5344CB8AC3E}">
        <p14:creationId xmlns:p14="http://schemas.microsoft.com/office/powerpoint/2010/main" val="39549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Section 2.1</a:t>
            </a:r>
          </a:p>
          <a:p>
            <a:endParaRPr lang="en-US" dirty="0" smtClean="0"/>
          </a:p>
          <a:p>
            <a:r>
              <a:rPr lang="en-US" dirty="0" smtClean="0"/>
              <a:t>Trainers should discuss where the section 341 meetings</a:t>
            </a:r>
            <a:r>
              <a:rPr lang="en-US" baseline="0" dirty="0" smtClean="0"/>
              <a:t> are typically held in the district.</a:t>
            </a:r>
          </a:p>
          <a:p>
            <a:endParaRPr lang="en-US" baseline="0" dirty="0" smtClean="0"/>
          </a:p>
          <a:p>
            <a:r>
              <a:rPr lang="en-US" dirty="0" smtClean="0"/>
              <a:t>The client should be advised that the trustee is not there to assist the debtor despite how helpful a trustee appears to be at the 341(a) hearing, and that the Trustee can not provide the client with legal advice about the client's case.</a:t>
            </a:r>
          </a:p>
          <a:p>
            <a:endParaRPr lang="en-US" dirty="0" smtClean="0"/>
          </a:p>
          <a:p>
            <a:r>
              <a:rPr lang="en-US" dirty="0" smtClean="0"/>
              <a:t>In</a:t>
            </a:r>
            <a:r>
              <a:rPr lang="en-US" baseline="0" dirty="0" smtClean="0"/>
              <a:t> the</a:t>
            </a:r>
            <a:r>
              <a:rPr lang="en-US" dirty="0" smtClean="0"/>
              <a:t> letter sent to the client about</a:t>
            </a:r>
            <a:r>
              <a:rPr lang="en-US" baseline="0" dirty="0" smtClean="0"/>
              <a:t> the importance of attending the meeting of creditors, you should also remind the debtor about the need to complete the financial education course and the deadline for doing so.</a:t>
            </a:r>
          </a:p>
          <a:p>
            <a:endParaRPr lang="en-US" baseline="0" dirty="0" smtClean="0"/>
          </a:p>
          <a:p>
            <a:r>
              <a:rPr lang="en-US" baseline="0" dirty="0" smtClean="0"/>
              <a:t>If the debtor will need translation services, as discussed in Module 4 – 2.3, counsel should contact the trustee assigned to the case before the meeting.</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21</a:t>
            </a:fld>
            <a:endParaRPr lang="en-US"/>
          </a:p>
        </p:txBody>
      </p:sp>
    </p:spTree>
    <p:extLst>
      <p:ext uri="{BB962C8B-B14F-4D97-AF65-F5344CB8AC3E}">
        <p14:creationId xmlns:p14="http://schemas.microsoft.com/office/powerpoint/2010/main" val="12103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a:p>
            <a:endParaRPr lang="en-US"/>
          </a:p>
        </p:txBody>
      </p:sp>
      <p:sp>
        <p:nvSpPr>
          <p:cNvPr id="4" name="Slide Number Placeholder 3"/>
          <p:cNvSpPr>
            <a:spLocks noGrp="1"/>
          </p:cNvSpPr>
          <p:nvPr>
            <p:ph type="sldNum" sz="quarter" idx="10"/>
          </p:nvPr>
        </p:nvSpPr>
        <p:spPr/>
        <p:txBody>
          <a:bodyPr/>
          <a:lstStyle/>
          <a:p>
            <a:fld id="{18203791-3B86-4A7F-857A-326AF8639D39}" type="slidenum">
              <a:rPr lang="en-US" smtClean="0"/>
              <a:t>2</a:t>
            </a:fld>
            <a:endParaRPr lang="en-US"/>
          </a:p>
        </p:txBody>
      </p:sp>
    </p:spTree>
    <p:extLst>
      <p:ext uri="{BB962C8B-B14F-4D97-AF65-F5344CB8AC3E}">
        <p14:creationId xmlns:p14="http://schemas.microsoft.com/office/powerpoint/2010/main" val="2625723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Section 2.3</a:t>
            </a:r>
          </a:p>
          <a:p>
            <a:endParaRPr lang="en-US" dirty="0" smtClean="0"/>
          </a:p>
          <a:p>
            <a:r>
              <a:rPr lang="en-US" dirty="0" smtClean="0"/>
              <a:t>In chapter 7 cases, the trustee must orally examine the debtor to ensure that the debtor is aware of certain bankruptcy matters.</a:t>
            </a:r>
            <a:r>
              <a:rPr lang="en-US" baseline="0" dirty="0" smtClean="0"/>
              <a:t> </a:t>
            </a:r>
            <a:r>
              <a:rPr lang="en-US" dirty="0" smtClean="0"/>
              <a:t>11 U.S.C. § 341(d). </a:t>
            </a:r>
            <a:r>
              <a:rPr lang="en-US" baseline="0" dirty="0" smtClean="0"/>
              <a:t> </a:t>
            </a:r>
            <a:r>
              <a:rPr lang="en-US" dirty="0" smtClean="0"/>
              <a:t>Trustees typically satisfy this requirement  by giving out the information in written form, the “Bankruptcy Information Sheet,” and then asking whether the debtor has read it.  Counsel should give a copy of the handout to clients before the meeting and review it with them.</a:t>
            </a:r>
            <a:r>
              <a:rPr lang="en-US" baseline="0" dirty="0" smtClean="0"/>
              <a:t> </a:t>
            </a:r>
            <a:r>
              <a:rPr lang="en-US" dirty="0" smtClean="0"/>
              <a:t>Versions of the handout are available  in Spanish and a number of other languages, on the United States Trustee Program’s website</a:t>
            </a:r>
            <a:r>
              <a:rPr lang="en-US" baseline="0" dirty="0" smtClean="0"/>
              <a:t> at:</a:t>
            </a:r>
            <a:r>
              <a:rPr lang="en-US" dirty="0" smtClean="0"/>
              <a:t> http://www.justice.gov/ust/eo/ust_org/bky-info/.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22</a:t>
            </a:fld>
            <a:endParaRPr lang="en-US"/>
          </a:p>
        </p:txBody>
      </p:sp>
    </p:spTree>
    <p:extLst>
      <p:ext uri="{BB962C8B-B14F-4D97-AF65-F5344CB8AC3E}">
        <p14:creationId xmlns:p14="http://schemas.microsoft.com/office/powerpoint/2010/main" val="2771269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4 - 2.2 </a:t>
            </a:r>
          </a:p>
          <a:p>
            <a:endParaRPr lang="en-US" dirty="0" smtClean="0"/>
          </a:p>
          <a:p>
            <a:r>
              <a:rPr lang="en-US" dirty="0" smtClean="0"/>
              <a:t>For the last three bulleted items</a:t>
            </a:r>
            <a:r>
              <a:rPr lang="en-US" baseline="0" dirty="0" smtClean="0"/>
              <a:t> dealing with </a:t>
            </a:r>
            <a:r>
              <a:rPr lang="en-US" dirty="0" smtClean="0"/>
              <a:t>financial information, Bankruptcy Rule 4002(b)(2) provides that if the documentation does not exist or is not in the debtor’s possession, the debtor may provide a written statement to that effect.  This statement should be prepared before the meeting of creditors and provided to the trustee at the meeting.</a:t>
            </a:r>
          </a:p>
          <a:p>
            <a:endParaRPr lang="en-US" dirty="0" smtClean="0"/>
          </a:p>
          <a:p>
            <a:r>
              <a:rPr lang="en-US" dirty="0" smtClean="0"/>
              <a:t>Explain</a:t>
            </a:r>
            <a:r>
              <a:rPr lang="en-US" baseline="0" dirty="0" smtClean="0"/>
              <a:t> local practice in your district if any additional information is requested.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23</a:t>
            </a:fld>
            <a:endParaRPr lang="en-US"/>
          </a:p>
        </p:txBody>
      </p:sp>
    </p:spTree>
    <p:extLst>
      <p:ext uri="{BB962C8B-B14F-4D97-AF65-F5344CB8AC3E}">
        <p14:creationId xmlns:p14="http://schemas.microsoft.com/office/powerpoint/2010/main" val="6862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 </a:t>
            </a:r>
          </a:p>
          <a:p>
            <a:endParaRPr lang="en-US" dirty="0" smtClean="0"/>
          </a:p>
          <a:p>
            <a:pPr defTabSz="447919">
              <a:defRPr/>
            </a:pPr>
            <a:r>
              <a:rPr lang="en-US" dirty="0" smtClean="0"/>
              <a:t>The court may extend the</a:t>
            </a:r>
            <a:r>
              <a:rPr lang="en-US" baseline="0" dirty="0" smtClean="0"/>
              <a:t> 30-day</a:t>
            </a:r>
            <a:r>
              <a:rPr lang="en-US" dirty="0" smtClean="0"/>
              <a:t> deadline for cause. </a:t>
            </a:r>
          </a:p>
          <a:p>
            <a:pPr defTabSz="447919">
              <a:defRPr/>
            </a:pPr>
            <a:endParaRPr lang="en-US" dirty="0"/>
          </a:p>
          <a:p>
            <a:pPr defTabSz="447919">
              <a:defRPr/>
            </a:pPr>
            <a:r>
              <a:rPr lang="en-US" dirty="0"/>
              <a:t>If the creditor has a purchase money security interest in personal property, section 521(a)(6) suggests that the debtor may have forty-five days after the meeting of creditors to perform the intention.  </a:t>
            </a:r>
          </a:p>
          <a:p>
            <a:pPr defTabSz="447919">
              <a:defRPr/>
            </a:pPr>
            <a:endParaRPr lang="en-US" dirty="0"/>
          </a:p>
          <a:p>
            <a:pPr defTabSz="447919">
              <a:defRPr/>
            </a:pPr>
            <a:r>
              <a:rPr lang="en-US" dirty="0"/>
              <a:t>Failure to perform the debtor’s stated intention may result in termination of the automatic stay, but only as to personal property subject to the statement.  11 U.S.C. §§ 362(h) and 521(a)(6</a:t>
            </a:r>
            <a:r>
              <a:rPr lang="en-US" dirty="0" smtClean="0"/>
              <a:t>).</a:t>
            </a:r>
          </a:p>
          <a:p>
            <a:pPr defTabSz="447919">
              <a:defRPr/>
            </a:pPr>
            <a:endParaRPr lang="en-US" dirty="0" smtClean="0"/>
          </a:p>
          <a:p>
            <a:pPr defTabSz="447919">
              <a:defRPr/>
            </a:pPr>
            <a:r>
              <a:rPr lang="en-US" dirty="0" smtClean="0"/>
              <a:t>The “retain and keep paying” option is discussed n a later slide.</a:t>
            </a:r>
            <a:endParaRPr lang="en-US" dirty="0"/>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25</a:t>
            </a:fld>
            <a:endParaRPr lang="en-US"/>
          </a:p>
        </p:txBody>
      </p:sp>
    </p:spTree>
    <p:extLst>
      <p:ext uri="{BB962C8B-B14F-4D97-AF65-F5344CB8AC3E}">
        <p14:creationId xmlns:p14="http://schemas.microsoft.com/office/powerpoint/2010/main" val="55348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4 - 3.1.1</a:t>
            </a:r>
          </a:p>
          <a:p>
            <a:r>
              <a:rPr lang="en-US" dirty="0" smtClean="0"/>
              <a:t> </a:t>
            </a:r>
          </a:p>
          <a:p>
            <a:r>
              <a:rPr lang="en-US" dirty="0" smtClean="0"/>
              <a:t>Explain</a:t>
            </a:r>
            <a:r>
              <a:rPr lang="en-US" baseline="0" dirty="0" smtClean="0"/>
              <a:t> your experiences with reaffirmation agreements.</a:t>
            </a:r>
          </a:p>
          <a:p>
            <a:r>
              <a:rPr lang="en-US" baseline="0" dirty="0" smtClean="0"/>
              <a:t> </a:t>
            </a:r>
          </a:p>
          <a:p>
            <a:r>
              <a:rPr lang="en-US" baseline="0" dirty="0" smtClean="0"/>
              <a:t>Explain that should request the agreement from the creditor early in the case; some creditors will not agree to let a debtor reaffirm.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26</a:t>
            </a:fld>
            <a:endParaRPr lang="en-US"/>
          </a:p>
        </p:txBody>
      </p:sp>
    </p:spTree>
    <p:extLst>
      <p:ext uri="{BB962C8B-B14F-4D97-AF65-F5344CB8AC3E}">
        <p14:creationId xmlns:p14="http://schemas.microsoft.com/office/powerpoint/2010/main" val="2433755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4 - 3.1.1</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27</a:t>
            </a:fld>
            <a:endParaRPr lang="en-US"/>
          </a:p>
        </p:txBody>
      </p:sp>
    </p:spTree>
    <p:extLst>
      <p:ext uri="{BB962C8B-B14F-4D97-AF65-F5344CB8AC3E}">
        <p14:creationId xmlns:p14="http://schemas.microsoft.com/office/powerpoint/2010/main" val="266848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4 - 3.1.1</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28</a:t>
            </a:fld>
            <a:endParaRPr lang="en-US"/>
          </a:p>
        </p:txBody>
      </p:sp>
    </p:spTree>
    <p:extLst>
      <p:ext uri="{BB962C8B-B14F-4D97-AF65-F5344CB8AC3E}">
        <p14:creationId xmlns:p14="http://schemas.microsoft.com/office/powerpoint/2010/main" val="663417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4 – 3.1.1 and 3.1.2</a:t>
            </a:r>
          </a:p>
          <a:p>
            <a:endParaRPr lang="en-US" baseline="0" dirty="0" smtClean="0"/>
          </a:p>
          <a:p>
            <a:r>
              <a:rPr lang="en-US" baseline="0" dirty="0" smtClean="0"/>
              <a:t>Consider the risk of a deficiency if debtor later defaults on payments; does debtor owe more than the car is worth? Can debtor get another car, either on cash or credit? Can debtor redeem the car (discussed later in the slides). </a:t>
            </a:r>
          </a:p>
          <a:p>
            <a:endParaRPr lang="en-US" baseline="0" dirty="0" smtClean="0"/>
          </a:p>
          <a:p>
            <a:r>
              <a:rPr lang="en-US" baseline="0" dirty="0" smtClean="0"/>
              <a:t>Home Mortgage, Module 4 – 3.1.3.  Usually there is no need to reaffirm the mortgage on the debtor’s principal residence, because the right to “retain and keep paying” is recognized in section 524(j) (discussed later in the slides).  If debtor later defaults, the potential deficiency could be huge.  However, if debtor does not reaffirm, she may not get the benefit of monthly statements (although most creditors seem to keep sending them); may not have payments reported to credit bureaus, which could make refinancing difficult; and may have difficulty getting a loan modification (although program rules say a mod should still be permitted). </a:t>
            </a:r>
          </a:p>
          <a:p>
            <a:endParaRPr lang="en-US" baseline="0" dirty="0" smtClean="0"/>
          </a:p>
          <a:p>
            <a:r>
              <a:rPr lang="en-US" baseline="0" dirty="0" smtClean="0"/>
              <a:t>Credit card – Module 4 – 3.1.4.  It is very hard to think of a situation where reaffirming a credit card debt would be a good idea.  Some creditors may offer the debtor continuing use of the card after bankruptcy if they reaffirm – but it is generally no problem to get new credit cards after bankruptcy, and the cost of continuing liability generally outweighs the benefit of the access to credit.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29</a:t>
            </a:fld>
            <a:endParaRPr lang="en-US"/>
          </a:p>
        </p:txBody>
      </p:sp>
    </p:spTree>
    <p:extLst>
      <p:ext uri="{BB962C8B-B14F-4D97-AF65-F5344CB8AC3E}">
        <p14:creationId xmlns:p14="http://schemas.microsoft.com/office/powerpoint/2010/main" val="22354112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3.1.5</a:t>
            </a:r>
          </a:p>
          <a:p>
            <a:endParaRPr lang="en-US" baseline="0" dirty="0" smtClean="0"/>
          </a:p>
          <a:p>
            <a:r>
              <a:rPr lang="en-US" baseline="0" dirty="0" smtClean="0"/>
              <a:t>Discuss attorney certification and how this can put the debtor’s attorney in a tough spot, if client wants to reaffirm but attorney can’t in good faith certify no undue hardship.  Discuss how this is handled locally by the court.  Option of leaving it to the debtor to negotiate the reaffirmation on his/her own – then it will be up to the Court whether to approve or not.  Most courts will expect debtor’s counsel to appear at the hearing on the reaffirmation even if counsel did not negotiate the agreement.</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30</a:t>
            </a:fld>
            <a:endParaRPr lang="en-US"/>
          </a:p>
        </p:txBody>
      </p:sp>
    </p:spTree>
    <p:extLst>
      <p:ext uri="{BB962C8B-B14F-4D97-AF65-F5344CB8AC3E}">
        <p14:creationId xmlns:p14="http://schemas.microsoft.com/office/powerpoint/2010/main" val="3251111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3.1.5</a:t>
            </a:r>
          </a:p>
          <a:p>
            <a:endParaRPr lang="en-US" dirty="0" smtClean="0"/>
          </a:p>
          <a:p>
            <a:r>
              <a:rPr lang="en-US" dirty="0" smtClean="0"/>
              <a:t>Can the debtor in</a:t>
            </a:r>
            <a:r>
              <a:rPr lang="en-US" baseline="0" dirty="0" smtClean="0"/>
              <a:t> fact afford the payments, based on the budget shown in Schedules I and J?  Are Schedules I and J accurate, or should they be amended? </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31</a:t>
            </a:fld>
            <a:endParaRPr lang="en-US"/>
          </a:p>
        </p:txBody>
      </p:sp>
    </p:spTree>
    <p:extLst>
      <p:ext uri="{BB962C8B-B14F-4D97-AF65-F5344CB8AC3E}">
        <p14:creationId xmlns:p14="http://schemas.microsoft.com/office/powerpoint/2010/main" val="3251111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3.1.2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32</a:t>
            </a:fld>
            <a:endParaRPr lang="en-US"/>
          </a:p>
        </p:txBody>
      </p:sp>
    </p:spTree>
    <p:extLst>
      <p:ext uri="{BB962C8B-B14F-4D97-AF65-F5344CB8AC3E}">
        <p14:creationId xmlns:p14="http://schemas.microsoft.com/office/powerpoint/2010/main" val="213766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 of what this Module will cover.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a:t>
            </a:fld>
            <a:endParaRPr lang="en-US"/>
          </a:p>
        </p:txBody>
      </p:sp>
    </p:spTree>
    <p:extLst>
      <p:ext uri="{BB962C8B-B14F-4D97-AF65-F5344CB8AC3E}">
        <p14:creationId xmlns:p14="http://schemas.microsoft.com/office/powerpoint/2010/main" val="3546985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3.1.3</a:t>
            </a:r>
          </a:p>
          <a:p>
            <a:endParaRPr lang="en-US" dirty="0" smtClean="0"/>
          </a:p>
          <a:p>
            <a:r>
              <a:rPr lang="en-US" dirty="0" smtClean="0"/>
              <a:t>Give</a:t>
            </a:r>
            <a:r>
              <a:rPr lang="en-US" baseline="0" dirty="0" smtClean="0"/>
              <a:t> examples from your experiences.</a:t>
            </a:r>
          </a:p>
          <a:p>
            <a:endParaRPr lang="en-US" baseline="0" dirty="0" smtClean="0"/>
          </a:p>
          <a:p>
            <a:r>
              <a:rPr lang="en-US" baseline="0" dirty="0" smtClean="0"/>
              <a:t>Regarding mortgage statements after chapter 7 discharge/ no reaffirmation – a </a:t>
            </a:r>
            <a:r>
              <a:rPr lang="en-US" dirty="0"/>
              <a:t>proposed rule under the federal Truth in Lending Act may change this by requiring that statements be provided </a:t>
            </a:r>
            <a:r>
              <a:rPr lang="en-US" dirty="0" smtClean="0"/>
              <a:t>even if debt is not reaffirmed.</a:t>
            </a:r>
            <a:endParaRPr lang="en-US" dirty="0"/>
          </a:p>
          <a:p>
            <a:endParaRPr lang="en-US" dirty="0"/>
          </a:p>
          <a:p>
            <a:r>
              <a:rPr lang="en-US" dirty="0"/>
              <a:t>Explain that FHA loans seem to pose the greatest problems for loan modifications after chapter 7 discharge/ no reaffirmation.  However, FHA rules clearly state that homeowners are eligible for modification after a discharge. Whether a homeowner can benefit from an FHA “partial claim” (which may be part of the modification process) is less clear. </a:t>
            </a:r>
          </a:p>
        </p:txBody>
      </p:sp>
      <p:sp>
        <p:nvSpPr>
          <p:cNvPr id="4" name="Slide Number Placeholder 3"/>
          <p:cNvSpPr>
            <a:spLocks noGrp="1"/>
          </p:cNvSpPr>
          <p:nvPr>
            <p:ph type="sldNum" sz="quarter" idx="10"/>
          </p:nvPr>
        </p:nvSpPr>
        <p:spPr/>
        <p:txBody>
          <a:bodyPr/>
          <a:lstStyle/>
          <a:p>
            <a:fld id="{88D24A6A-6336-0941-8BC7-629B48A24BB0}" type="slidenum">
              <a:rPr lang="en-US" smtClean="0"/>
              <a:pPr/>
              <a:t>33</a:t>
            </a:fld>
            <a:endParaRPr lang="en-US"/>
          </a:p>
        </p:txBody>
      </p:sp>
    </p:spTree>
    <p:extLst>
      <p:ext uri="{BB962C8B-B14F-4D97-AF65-F5344CB8AC3E}">
        <p14:creationId xmlns:p14="http://schemas.microsoft.com/office/powerpoint/2010/main" val="2526098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a:t>
            </a:r>
            <a:r>
              <a:rPr lang="en-US" baseline="0" dirty="0" smtClean="0"/>
              <a:t>3.1.5 </a:t>
            </a:r>
          </a:p>
          <a:p>
            <a:endParaRPr lang="en-US" baseline="0" dirty="0" smtClean="0"/>
          </a:p>
          <a:p>
            <a:pPr defTabSz="447919">
              <a:defRPr/>
            </a:pPr>
            <a:r>
              <a:rPr lang="en-US" dirty="0" smtClean="0"/>
              <a:t>For property used for personal, family, or household purposes that are most often redeemed, section 506(a)(2) requires valuation to be based on replacement value given the property’s age and condition at the time the value is determined.</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34</a:t>
            </a:fld>
            <a:endParaRPr lang="en-US"/>
          </a:p>
        </p:txBody>
      </p:sp>
    </p:spTree>
    <p:extLst>
      <p:ext uri="{BB962C8B-B14F-4D97-AF65-F5344CB8AC3E}">
        <p14:creationId xmlns:p14="http://schemas.microsoft.com/office/powerpoint/2010/main" val="4661068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a:t>
            </a:r>
            <a:r>
              <a:rPr lang="en-US" baseline="0" dirty="0" smtClean="0"/>
              <a:t>3.1.5 </a:t>
            </a:r>
          </a:p>
          <a:p>
            <a:endParaRPr lang="en-US" baseline="0" dirty="0" smtClean="0"/>
          </a:p>
          <a:p>
            <a:r>
              <a:rPr lang="en-US" dirty="0" smtClean="0"/>
              <a:t>An example of</a:t>
            </a:r>
            <a:r>
              <a:rPr lang="en-US" baseline="0" dirty="0" smtClean="0"/>
              <a:t> an “intangible liquid asset” would be a</a:t>
            </a:r>
            <a:r>
              <a:rPr lang="en-US" dirty="0" smtClean="0"/>
              <a:t>n expected tort recovery; so</a:t>
            </a:r>
            <a:r>
              <a:rPr lang="en-US" baseline="0" dirty="0" smtClean="0"/>
              <a:t> if a company that finances litigation takes a security interest in an expected tort recovery, 722 redemption would not be available for this kind of asset</a:t>
            </a:r>
            <a:r>
              <a:rPr lang="en-US"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35</a:t>
            </a:fld>
            <a:endParaRPr lang="en-US"/>
          </a:p>
        </p:txBody>
      </p:sp>
    </p:spTree>
    <p:extLst>
      <p:ext uri="{BB962C8B-B14F-4D97-AF65-F5344CB8AC3E}">
        <p14:creationId xmlns:p14="http://schemas.microsoft.com/office/powerpoint/2010/main" val="4661068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4 - 3.1.5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36</a:t>
            </a:fld>
            <a:endParaRPr lang="en-US"/>
          </a:p>
        </p:txBody>
      </p:sp>
    </p:spTree>
    <p:extLst>
      <p:ext uri="{BB962C8B-B14F-4D97-AF65-F5344CB8AC3E}">
        <p14:creationId xmlns:p14="http://schemas.microsoft.com/office/powerpoint/2010/main" val="31737309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4 - 3.1.5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37</a:t>
            </a:fld>
            <a:endParaRPr lang="en-US"/>
          </a:p>
        </p:txBody>
      </p:sp>
    </p:spTree>
    <p:extLst>
      <p:ext uri="{BB962C8B-B14F-4D97-AF65-F5344CB8AC3E}">
        <p14:creationId xmlns:p14="http://schemas.microsoft.com/office/powerpoint/2010/main" val="1513957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4 - 3.1.5 </a:t>
            </a:r>
          </a:p>
          <a:p>
            <a:endParaRPr lang="en-US" dirty="0" smtClean="0"/>
          </a:p>
          <a:p>
            <a:endParaRPr lang="en-US" dirty="0" smtClean="0"/>
          </a:p>
          <a:p>
            <a:r>
              <a:rPr lang="en-US" dirty="0" smtClean="0"/>
              <a:t>Explain</a:t>
            </a:r>
            <a:r>
              <a:rPr lang="en-US" baseline="0" dirty="0" smtClean="0"/>
              <a:t> how redemption is usually handled in your district; may be worked out by agreement with the creditor.</a:t>
            </a:r>
          </a:p>
          <a:p>
            <a:r>
              <a:rPr lang="en-US" baseline="0" dirty="0" smtClean="0"/>
              <a:t>If creditor doesn’t agree or doesn’t respond, debtor may file a motion to redeem (may be granted as unopposed; then just send the order and the payment to creditor).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38</a:t>
            </a:fld>
            <a:endParaRPr lang="en-US"/>
          </a:p>
        </p:txBody>
      </p:sp>
    </p:spTree>
    <p:extLst>
      <p:ext uri="{BB962C8B-B14F-4D97-AF65-F5344CB8AC3E}">
        <p14:creationId xmlns:p14="http://schemas.microsoft.com/office/powerpoint/2010/main" val="3616546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3.1.6</a:t>
            </a:r>
          </a:p>
          <a:p>
            <a:endParaRPr lang="en-US" dirty="0" smtClean="0"/>
          </a:p>
          <a:p>
            <a:r>
              <a:rPr lang="en-US" dirty="0" smtClean="0"/>
              <a:t>Redemption</a:t>
            </a:r>
            <a:r>
              <a:rPr lang="en-US" baseline="0" dirty="0" smtClean="0"/>
              <a:t> must </a:t>
            </a:r>
            <a:r>
              <a:rPr lang="en-US" dirty="0" smtClean="0"/>
              <a:t> be done through a lump-sum cash payment</a:t>
            </a:r>
            <a:r>
              <a:rPr lang="en-US" baseline="0" dirty="0" smtClean="0"/>
              <a:t> unless the creditor agrees otherwise (</a:t>
            </a:r>
            <a:r>
              <a:rPr lang="en-US" baseline="0" dirty="0" err="1" smtClean="0"/>
              <a:t>e.g</a:t>
            </a:r>
            <a:r>
              <a:rPr lang="en-US" baseline="0" dirty="0" smtClean="0"/>
              <a:t>, installments).  </a:t>
            </a:r>
            <a:r>
              <a:rPr lang="en-US" dirty="0" smtClean="0"/>
              <a:t>Debtor may request additional time under section 521(a)(2)(B) to make the redemption payment.   This could give the debtors additional time to save the necessary funds</a:t>
            </a:r>
            <a:r>
              <a:rPr lang="en-US" baseline="0" dirty="0" smtClean="0"/>
              <a:t> or obtain them a friend or family member.</a:t>
            </a:r>
            <a:r>
              <a:rPr lang="en-US" dirty="0" smtClean="0"/>
              <a:t>   </a:t>
            </a:r>
          </a:p>
          <a:p>
            <a:pPr defTabSz="447919">
              <a:defRPr/>
            </a:pPr>
            <a:endParaRPr lang="en-US" dirty="0" smtClean="0"/>
          </a:p>
          <a:p>
            <a:pPr defTabSz="447919">
              <a:defRPr/>
            </a:pPr>
            <a:r>
              <a:rPr lang="en-US" dirty="0" smtClean="0"/>
              <a:t>The debtor also may be able to obtain financing of the full redemption amount,</a:t>
            </a:r>
            <a:r>
              <a:rPr lang="en-US" baseline="0" dirty="0" smtClean="0"/>
              <a:t> sometimes referred to as “722 loans.” These loans often carry very high interest rate; still could be worth it depending on all terms – they should be reviewed carefully.</a:t>
            </a:r>
          </a:p>
          <a:p>
            <a:pPr defTabSz="447919">
              <a:defRPr/>
            </a:pPr>
            <a:endParaRPr lang="en-US" baseline="0" dirty="0" smtClean="0"/>
          </a:p>
          <a:p>
            <a:r>
              <a:rPr lang="en-US" baseline="0" dirty="0" smtClean="0"/>
              <a:t>Give examples from your experience.</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39</a:t>
            </a:fld>
            <a:endParaRPr lang="en-US"/>
          </a:p>
        </p:txBody>
      </p:sp>
    </p:spTree>
    <p:extLst>
      <p:ext uri="{BB962C8B-B14F-4D97-AF65-F5344CB8AC3E}">
        <p14:creationId xmlns:p14="http://schemas.microsoft.com/office/powerpoint/2010/main" val="4284199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4 – 3.1.7</a:t>
            </a:r>
          </a:p>
          <a:p>
            <a:endParaRPr lang="en-US" baseline="0" dirty="0" smtClean="0"/>
          </a:p>
          <a:p>
            <a:r>
              <a:rPr lang="en-US" dirty="0"/>
              <a:t>Section 365(p)(2)(B) provides that upon notification by the debtor of the lease assumption, liability under the lease is assumed by the debtor.   However, some courts have held that assumption of a lease under section 365(p) does not constitute a reaffirmation of personal liability unless a formal reaffirmation agreement is executed in compliance with section 524.</a:t>
            </a:r>
          </a:p>
          <a:p>
            <a:endParaRPr lang="en-US" dirty="0"/>
          </a:p>
          <a:p>
            <a:r>
              <a:rPr lang="en-US" dirty="0" smtClean="0"/>
              <a:t>If the debtor does not timely assume a personal property lease,  section 365(p)(1) provides that  the leased property is no longer property of the estate and the automatic stay is terminated as to that property.</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40</a:t>
            </a:fld>
            <a:endParaRPr lang="en-US"/>
          </a:p>
        </p:txBody>
      </p:sp>
    </p:spTree>
    <p:extLst>
      <p:ext uri="{BB962C8B-B14F-4D97-AF65-F5344CB8AC3E}">
        <p14:creationId xmlns:p14="http://schemas.microsoft.com/office/powerpoint/2010/main" val="4776675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3.1.8 </a:t>
            </a:r>
          </a:p>
          <a:p>
            <a:endParaRPr lang="en-US" dirty="0" smtClean="0"/>
          </a:p>
          <a:p>
            <a:r>
              <a:rPr lang="en-US" dirty="0" smtClean="0"/>
              <a:t>Lien avoidance – most commonly used to get rid of judgment liens on exempt home, car, personal property.</a:t>
            </a:r>
          </a:p>
          <a:p>
            <a:endParaRPr lang="en-US" dirty="0" smtClean="0"/>
          </a:p>
          <a:p>
            <a:r>
              <a:rPr lang="en-US" dirty="0" smtClean="0"/>
              <a:t>For</a:t>
            </a:r>
            <a:r>
              <a:rPr lang="en-US" baseline="0" dirty="0" smtClean="0"/>
              <a:t> example, Discover Card has sued your client, gotten a judgment, and taken a lien on the home – you may be able to avoid (remove) the lien. </a:t>
            </a:r>
          </a:p>
          <a:p>
            <a:endParaRPr lang="en-US" dirty="0" smtClean="0"/>
          </a:p>
          <a:p>
            <a:pPr defTabSz="447919">
              <a:defRPr/>
            </a:pPr>
            <a:r>
              <a:rPr lang="en-US" dirty="0"/>
              <a:t>Judicial lien avoidance may be an alternative to using the preference avoidance provision for wages garnished more than 90 days before the petition is filed. If under state law the debtor still retains a property interest in the wages on the petition date, and the debtor can claim the wages as exempt, the debtor may be able to avoid the lien under section 522(f) and recover the wages.</a:t>
            </a:r>
          </a:p>
          <a:p>
            <a:pPr defTabSz="447919">
              <a:defRPr/>
            </a:pPr>
            <a:endParaRPr lang="en-US" dirty="0"/>
          </a:p>
          <a:p>
            <a:r>
              <a:rPr lang="en-US" dirty="0" smtClean="0"/>
              <a:t>Non-purchase</a:t>
            </a:r>
            <a:r>
              <a:rPr lang="en-US" baseline="0" dirty="0" smtClean="0"/>
              <a:t> money, non-possessory liens on personal property are more rare these, though some finance companies and lenders still make small loans secured by the debtor’s household goods. </a:t>
            </a:r>
          </a:p>
          <a:p>
            <a:endParaRPr lang="en-US" baseline="0" dirty="0" smtClean="0"/>
          </a:p>
          <a:p>
            <a:r>
              <a:rPr lang="en-US" baseline="0" dirty="0" smtClean="0"/>
              <a:t>Car title loan could perhaps be avoided under 522(f) if the car is a tool of the trade (vehicles are not generally among the kinds of personal property where 522(f)(1)(B) can be used).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41</a:t>
            </a:fld>
            <a:endParaRPr lang="en-US"/>
          </a:p>
        </p:txBody>
      </p:sp>
    </p:spTree>
    <p:extLst>
      <p:ext uri="{BB962C8B-B14F-4D97-AF65-F5344CB8AC3E}">
        <p14:creationId xmlns:p14="http://schemas.microsoft.com/office/powerpoint/2010/main" val="2476692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3.1.8</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42</a:t>
            </a:fld>
            <a:endParaRPr lang="en-US"/>
          </a:p>
        </p:txBody>
      </p:sp>
    </p:spTree>
    <p:extLst>
      <p:ext uri="{BB962C8B-B14F-4D97-AF65-F5344CB8AC3E}">
        <p14:creationId xmlns:p14="http://schemas.microsoft.com/office/powerpoint/2010/main" val="247669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4 - </a:t>
            </a:r>
            <a:r>
              <a:rPr lang="en-US" dirty="0" smtClean="0"/>
              <a:t>1.1</a:t>
            </a:r>
          </a:p>
          <a:p>
            <a:endParaRPr lang="en-US" dirty="0" smtClean="0"/>
          </a:p>
          <a:p>
            <a:r>
              <a:rPr lang="en-US" dirty="0" smtClean="0"/>
              <a:t>Although covered in Module 3, trainers may want to discuss here the “automatic</a:t>
            </a:r>
            <a:r>
              <a:rPr lang="en-US" baseline="0" dirty="0" smtClean="0"/>
              <a:t> </a:t>
            </a:r>
            <a:r>
              <a:rPr lang="en-US" dirty="0" smtClean="0"/>
              <a:t>dismissal” of a case under section 521(i) that may occur if</a:t>
            </a:r>
            <a:r>
              <a:rPr lang="en-US" baseline="0" dirty="0" smtClean="0"/>
              <a:t> the information and documents required by section 521(a)(1) are not filed within 45 days after the petition date.</a:t>
            </a:r>
          </a:p>
          <a:p>
            <a:endParaRPr lang="en-US" baseline="0" dirty="0" smtClean="0"/>
          </a:p>
          <a:p>
            <a:r>
              <a:rPr lang="en-US" baseline="0" dirty="0" smtClean="0"/>
              <a:t>If there are any doubts about what may have been filed, check the court docket.</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a:t>
            </a:fld>
            <a:endParaRPr lang="en-US"/>
          </a:p>
        </p:txBody>
      </p:sp>
    </p:spTree>
    <p:extLst>
      <p:ext uri="{BB962C8B-B14F-4D97-AF65-F5344CB8AC3E}">
        <p14:creationId xmlns:p14="http://schemas.microsoft.com/office/powerpoint/2010/main" val="17357640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3.1.8</a:t>
            </a:r>
          </a:p>
          <a:p>
            <a:endParaRPr lang="en-US" dirty="0" smtClean="0"/>
          </a:p>
          <a:p>
            <a:r>
              <a:rPr lang="en-US" dirty="0" smtClean="0"/>
              <a:t>This example helps illustrate the lien avoidance formula as applied in an actual case.</a:t>
            </a:r>
            <a:r>
              <a:rPr lang="en-US" baseline="0" dirty="0" smtClean="0"/>
              <a:t>  A different example is provided in Module 4 – 3.1.8.</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43</a:t>
            </a:fld>
            <a:endParaRPr lang="en-US"/>
          </a:p>
        </p:txBody>
      </p:sp>
    </p:spTree>
    <p:extLst>
      <p:ext uri="{BB962C8B-B14F-4D97-AF65-F5344CB8AC3E}">
        <p14:creationId xmlns:p14="http://schemas.microsoft.com/office/powerpoint/2010/main" val="17905710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3.1.8</a:t>
            </a:r>
          </a:p>
          <a:p>
            <a:endParaRPr lang="en-US" dirty="0" smtClean="0"/>
          </a:p>
          <a:p>
            <a:r>
              <a:rPr lang="en-US" dirty="0" smtClean="0"/>
              <a:t>Explain that in this example, a small amount of Concord’s lien could also be avoided ($710 worth – probably not worth the trouble; but the point is worth making that liens may be avoided “to the extent” they impair the exemption – so partial avoidance is possible).</a:t>
            </a:r>
          </a:p>
          <a:p>
            <a:r>
              <a:rPr lang="en-US" dirty="0" smtClean="0"/>
              <a:t>Easiest way to think about the math: If the mortgage + any superior liens + the homestead exemption exceed the value of the house, then the lien in question impairs the exemption.  </a:t>
            </a:r>
          </a:p>
          <a:p>
            <a:r>
              <a:rPr lang="en-US" dirty="0" smtClean="0"/>
              <a:t>If there is some value over and above the total of mortgage + superior liens + exemption amount, then the lien in question may be partially avoidable.</a:t>
            </a:r>
          </a:p>
          <a:p>
            <a:r>
              <a:rPr lang="en-US" dirty="0" smtClean="0"/>
              <a:t>If the mortgage + superior liens + homestead exemption + the lien in question is still less than the value of the home, the lien is fully secured without impairing the homestead exemption – so you’re not going to be able to avoid it. </a:t>
            </a:r>
            <a:endParaRPr lang="en-US" dirty="0"/>
          </a:p>
        </p:txBody>
      </p:sp>
      <p:sp>
        <p:nvSpPr>
          <p:cNvPr id="4" name="Slide Number Placeholder 3"/>
          <p:cNvSpPr>
            <a:spLocks noGrp="1"/>
          </p:cNvSpPr>
          <p:nvPr>
            <p:ph type="sldNum" sz="quarter" idx="10"/>
          </p:nvPr>
        </p:nvSpPr>
        <p:spPr/>
        <p:txBody>
          <a:bodyPr/>
          <a:lstStyle/>
          <a:p>
            <a:fld id="{18203791-3B86-4A7F-857A-326AF8639D39}" type="slidenum">
              <a:rPr lang="en-US" smtClean="0"/>
              <a:t>44</a:t>
            </a:fld>
            <a:endParaRPr lang="en-US"/>
          </a:p>
        </p:txBody>
      </p:sp>
    </p:spTree>
    <p:extLst>
      <p:ext uri="{BB962C8B-B14F-4D97-AF65-F5344CB8AC3E}">
        <p14:creationId xmlns:p14="http://schemas.microsoft.com/office/powerpoint/2010/main" val="42478260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7919">
              <a:defRPr/>
            </a:pPr>
            <a:r>
              <a:rPr lang="en-US" dirty="0" smtClean="0"/>
              <a:t>Module</a:t>
            </a:r>
            <a:r>
              <a:rPr lang="en-US" baseline="0" dirty="0" smtClean="0"/>
              <a:t> 4 – 3.1.8</a:t>
            </a:r>
            <a:r>
              <a:rPr lang="en-US" dirty="0" smtClean="0"/>
              <a:t/>
            </a:r>
            <a:br>
              <a:rPr lang="en-US" dirty="0" smtClean="0"/>
            </a:br>
            <a:endParaRPr lang="en-US" dirty="0" smtClean="0"/>
          </a:p>
          <a:p>
            <a:pPr defTabSz="447919">
              <a:defRPr/>
            </a:pPr>
            <a:r>
              <a:rPr lang="en-US" dirty="0" smtClean="0"/>
              <a:t>If a lien is avoided in a chapter 13 case, the claim can be treated as an unsecured claim under the debtor’s plan.  </a:t>
            </a:r>
          </a:p>
          <a:p>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46</a:t>
            </a:fld>
            <a:endParaRPr lang="en-US"/>
          </a:p>
        </p:txBody>
      </p:sp>
    </p:spTree>
    <p:extLst>
      <p:ext uri="{BB962C8B-B14F-4D97-AF65-F5344CB8AC3E}">
        <p14:creationId xmlns:p14="http://schemas.microsoft.com/office/powerpoint/2010/main" val="33186817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a:t>
            </a:r>
            <a:r>
              <a:rPr lang="en-US" baseline="0" dirty="0" smtClean="0"/>
              <a:t> – 3.2</a:t>
            </a:r>
          </a:p>
          <a:p>
            <a:endParaRPr lang="en-US" baseline="0" dirty="0" smtClean="0"/>
          </a:p>
          <a:p>
            <a:r>
              <a:rPr lang="en-US" baseline="0" dirty="0" smtClean="0"/>
              <a:t>The treatment of residential leases depends highly on state law.  Be prepared to discuss practice under state law.</a:t>
            </a:r>
          </a:p>
          <a:p>
            <a:endParaRPr lang="en-US" baseline="0" dirty="0" smtClean="0"/>
          </a:p>
          <a:p>
            <a:r>
              <a:rPr lang="en-US" baseline="0" dirty="0" smtClean="0"/>
              <a:t>Briefly discuss that this slide assumes that there has not been a prepetition judgment for possession entered against the debtor.  If a judgment for possession has entered before the bankruptcy is filed, the automatic stay limitations would apply, as discussed in Module 1 – 1.5.3.    </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47</a:t>
            </a:fld>
            <a:endParaRPr lang="en-US"/>
          </a:p>
        </p:txBody>
      </p:sp>
    </p:spTree>
    <p:extLst>
      <p:ext uri="{BB962C8B-B14F-4D97-AF65-F5344CB8AC3E}">
        <p14:creationId xmlns:p14="http://schemas.microsoft.com/office/powerpoint/2010/main" val="1823779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a:t>
            </a:r>
            <a:r>
              <a:rPr lang="en-US" baseline="0" dirty="0" smtClean="0"/>
              <a:t> – 3.2</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48</a:t>
            </a:fld>
            <a:endParaRPr lang="en-US"/>
          </a:p>
        </p:txBody>
      </p:sp>
    </p:spTree>
    <p:extLst>
      <p:ext uri="{BB962C8B-B14F-4D97-AF65-F5344CB8AC3E}">
        <p14:creationId xmlns:p14="http://schemas.microsoft.com/office/powerpoint/2010/main" val="18237790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4 - 3.3</a:t>
            </a:r>
            <a:r>
              <a:rPr lang="en-US" baseline="0" dirty="0" smtClean="0"/>
              <a:t> </a:t>
            </a:r>
          </a:p>
          <a:p>
            <a:pPr defTabSz="447919">
              <a:defRPr/>
            </a:pPr>
            <a:endParaRPr lang="en-US" dirty="0"/>
          </a:p>
          <a:p>
            <a:pPr defTabSz="447919">
              <a:defRPr/>
            </a:pPr>
            <a:r>
              <a:rPr lang="en-US" dirty="0"/>
              <a:t>Chapter 7 debtors should be strongly urged to take the course before or soon after the meeting of creditors.  If the certification of completion is not timely filed, the court will close the case without a discharge.  Although courts will grant a motion to reopen a bankruptcy case to enter a discharge if the course is subsequently taken and certification submitted, that involves more work for debtor’s counsel and the debtor will need to pay a reopening fee ($245 for chapter 7 cases).</a:t>
            </a:r>
          </a:p>
          <a:p>
            <a:pPr defTabSz="447919">
              <a:defRPr/>
            </a:pPr>
            <a:endParaRPr lang="en-US" dirty="0"/>
          </a:p>
          <a:p>
            <a:pPr defTabSz="447919">
              <a:defRPr/>
            </a:pPr>
            <a:r>
              <a:rPr lang="en-US" dirty="0"/>
              <a:t>Most approved providers charge between $</a:t>
            </a:r>
            <a:r>
              <a:rPr lang="en-US" dirty="0" smtClean="0"/>
              <a:t>20 </a:t>
            </a:r>
            <a:r>
              <a:rPr lang="en-US" dirty="0"/>
              <a:t>- $50 for the financial education course.  Section 111(d)(1)(E) requires approved providers to provide the course without considering the consumer’s ability to pay.  If the debtor cannot afford the fee, he or she should request that the agency provide the course free of charge or at a reduced fee.  It may be helpful if the agency is informed that the debtor is being represented pro bono or if the court has approved the debtor’s filing fee waiver request, as most providers will waive the course fees for such debtors.  </a:t>
            </a:r>
          </a:p>
          <a:p>
            <a:endParaRPr lang="en-US" dirty="0" smtClean="0"/>
          </a:p>
          <a:p>
            <a:r>
              <a:rPr lang="en-US" dirty="0"/>
              <a:t>Similar to the prepetition credit counseling requirement discussed in Module 2, there are limited exceptions to the debtor education requirement for debtors who are (1) disabled or incapacitated, if that renders them unable to complete the course, (2) on active military duty in a combat zone, or (3) if the courses are not available in the debtor’s district.  11 U.S.C. §§ 727(a)(11), 1328(g) (incorporating 11 U.S.C. § 109(h)(4)). </a:t>
            </a:r>
          </a:p>
        </p:txBody>
      </p:sp>
      <p:sp>
        <p:nvSpPr>
          <p:cNvPr id="4" name="Slide Number Placeholder 3"/>
          <p:cNvSpPr>
            <a:spLocks noGrp="1"/>
          </p:cNvSpPr>
          <p:nvPr>
            <p:ph type="sldNum" sz="quarter" idx="10"/>
          </p:nvPr>
        </p:nvSpPr>
        <p:spPr/>
        <p:txBody>
          <a:bodyPr/>
          <a:lstStyle/>
          <a:p>
            <a:fld id="{88D24A6A-6336-0941-8BC7-629B48A24BB0}" type="slidenum">
              <a:rPr lang="en-US" smtClean="0"/>
              <a:pPr/>
              <a:t>49</a:t>
            </a:fld>
            <a:endParaRPr lang="en-US"/>
          </a:p>
        </p:txBody>
      </p:sp>
    </p:spTree>
    <p:extLst>
      <p:ext uri="{BB962C8B-B14F-4D97-AF65-F5344CB8AC3E}">
        <p14:creationId xmlns:p14="http://schemas.microsoft.com/office/powerpoint/2010/main" val="7689805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4 - 4.1</a:t>
            </a:r>
          </a:p>
          <a:p>
            <a:endParaRPr lang="en-US" dirty="0" smtClean="0"/>
          </a:p>
          <a:p>
            <a:r>
              <a:rPr lang="en-US" dirty="0" smtClean="0"/>
              <a:t>The deadline for objecting to discharge is set in Bankruptcy Rule 4004(a).  The grounds for objecting to the debtor’s discharge are listed in section 727(a) and are discussed in Module 1.</a:t>
            </a:r>
          </a:p>
          <a:p>
            <a:endParaRPr lang="en-US" dirty="0" smtClean="0"/>
          </a:p>
          <a:p>
            <a:r>
              <a:rPr lang="en-US" dirty="0" smtClean="0"/>
              <a:t>Discuss under what circumstances, if any, the</a:t>
            </a:r>
            <a:r>
              <a:rPr lang="en-US" baseline="0" dirty="0" smtClean="0"/>
              <a:t> court will hold a discharge hearing.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51</a:t>
            </a:fld>
            <a:endParaRPr lang="en-US"/>
          </a:p>
        </p:txBody>
      </p:sp>
    </p:spTree>
    <p:extLst>
      <p:ext uri="{BB962C8B-B14F-4D97-AF65-F5344CB8AC3E}">
        <p14:creationId xmlns:p14="http://schemas.microsoft.com/office/powerpoint/2010/main" val="39172095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4 - 4.2</a:t>
            </a:r>
            <a:r>
              <a:rPr lang="en-US" baseline="0" dirty="0" smtClean="0"/>
              <a:t> </a:t>
            </a:r>
            <a:endParaRPr lang="en-US" dirty="0" smtClean="0"/>
          </a:p>
          <a:p>
            <a:endParaRPr lang="en-US" i="1" dirty="0" smtClean="0"/>
          </a:p>
          <a:p>
            <a:r>
              <a:rPr lang="en-US" i="0" dirty="0" smtClean="0"/>
              <a:t>Most courts have adopted the three-part test set out in  </a:t>
            </a:r>
            <a:r>
              <a:rPr lang="en-US" i="1" dirty="0" smtClean="0"/>
              <a:t>Brunner v. New York State Higher Ed. </a:t>
            </a:r>
            <a:r>
              <a:rPr lang="en-US" i="1" dirty="0" err="1" smtClean="0"/>
              <a:t>Servs</a:t>
            </a:r>
            <a:r>
              <a:rPr lang="en-US" i="1" dirty="0" smtClean="0"/>
              <a:t>. Corp.</a:t>
            </a:r>
            <a:r>
              <a:rPr lang="en-US" dirty="0" smtClean="0"/>
              <a:t>, 831 F.2d 395 (2d Cir. 1987). </a:t>
            </a:r>
            <a:r>
              <a:rPr lang="en-US" baseline="0" dirty="0" smtClean="0"/>
              <a:t> </a:t>
            </a:r>
          </a:p>
          <a:p>
            <a:endParaRPr lang="en-US" baseline="0" dirty="0" smtClean="0"/>
          </a:p>
          <a:p>
            <a:r>
              <a:rPr lang="en-US" baseline="0" dirty="0" smtClean="0"/>
              <a:t>Discuss how your district evaluates undue hardship, experiences you have had dealing with the issue. </a:t>
            </a:r>
          </a:p>
        </p:txBody>
      </p:sp>
      <p:sp>
        <p:nvSpPr>
          <p:cNvPr id="4" name="Slide Number Placeholder 3"/>
          <p:cNvSpPr>
            <a:spLocks noGrp="1"/>
          </p:cNvSpPr>
          <p:nvPr>
            <p:ph type="sldNum" sz="quarter" idx="10"/>
          </p:nvPr>
        </p:nvSpPr>
        <p:spPr/>
        <p:txBody>
          <a:bodyPr/>
          <a:lstStyle/>
          <a:p>
            <a:fld id="{88D24A6A-6336-0941-8BC7-629B48A24BB0}" type="slidenum">
              <a:rPr lang="en-US" smtClean="0"/>
              <a:pPr/>
              <a:t>52</a:t>
            </a:fld>
            <a:endParaRPr lang="en-US"/>
          </a:p>
        </p:txBody>
      </p:sp>
    </p:spTree>
    <p:extLst>
      <p:ext uri="{BB962C8B-B14F-4D97-AF65-F5344CB8AC3E}">
        <p14:creationId xmlns:p14="http://schemas.microsoft.com/office/powerpoint/2010/main" val="30147420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4 - 4.3 </a:t>
            </a:r>
          </a:p>
          <a:p>
            <a:endParaRPr lang="en-US" dirty="0" smtClean="0"/>
          </a:p>
          <a:p>
            <a:r>
              <a:rPr lang="en-US" dirty="0" smtClean="0"/>
              <a:t>Discuss that revocations of discharge</a:t>
            </a:r>
            <a:r>
              <a:rPr lang="en-US" baseline="0" dirty="0" smtClean="0"/>
              <a:t> are rare.  </a:t>
            </a:r>
            <a:r>
              <a:rPr lang="en-US"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53</a:t>
            </a:fld>
            <a:endParaRPr lang="en-US"/>
          </a:p>
        </p:txBody>
      </p:sp>
    </p:spTree>
    <p:extLst>
      <p:ext uri="{BB962C8B-B14F-4D97-AF65-F5344CB8AC3E}">
        <p14:creationId xmlns:p14="http://schemas.microsoft.com/office/powerpoint/2010/main" val="2111292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4.4 </a:t>
            </a:r>
          </a:p>
          <a:p>
            <a:endParaRPr lang="en-US" dirty="0" smtClean="0"/>
          </a:p>
          <a:p>
            <a:r>
              <a:rPr lang="en-US" dirty="0" smtClean="0"/>
              <a:t>A debtor’s discharge may be revoked if the debtor does not satisfactorily explain the failure to make available all documents or property requested by the audit firm.  If</a:t>
            </a:r>
            <a:r>
              <a:rPr lang="en-US" baseline="0" dirty="0" smtClean="0"/>
              <a:t> the audit form finds that there were </a:t>
            </a:r>
            <a:r>
              <a:rPr lang="en-US" dirty="0" smtClean="0"/>
              <a:t>material misstatements and</a:t>
            </a:r>
            <a:r>
              <a:rPr lang="en-US" baseline="0" dirty="0" smtClean="0"/>
              <a:t> the debtor does</a:t>
            </a:r>
            <a:r>
              <a:rPr lang="en-US" dirty="0" smtClean="0"/>
              <a:t> not refute this or provide an adequate explanation,</a:t>
            </a:r>
            <a:r>
              <a:rPr lang="en-US" baseline="0" dirty="0" smtClean="0"/>
              <a:t> </a:t>
            </a:r>
            <a:r>
              <a:rPr lang="en-US" dirty="0" smtClean="0"/>
              <a:t>the United States Trustee may take appropriate civil action and, when appropriate, make a criminal referral to the United States Attorney.</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54</a:t>
            </a:fld>
            <a:endParaRPr lang="en-US"/>
          </a:p>
        </p:txBody>
      </p:sp>
    </p:spTree>
    <p:extLst>
      <p:ext uri="{BB962C8B-B14F-4D97-AF65-F5344CB8AC3E}">
        <p14:creationId xmlns:p14="http://schemas.microsoft.com/office/powerpoint/2010/main" val="49521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4 - </a:t>
            </a:r>
            <a:r>
              <a:rPr lang="en-US" dirty="0" smtClean="0"/>
              <a:t>1.1.1 </a:t>
            </a:r>
          </a:p>
          <a:p>
            <a:endParaRPr lang="en-US" dirty="0" smtClean="0"/>
          </a:p>
          <a:p>
            <a:r>
              <a:rPr lang="en-US" dirty="0" smtClean="0"/>
              <a:t>The credit counseling briefing must occur before the bankruptcy is filed.  The 14-day </a:t>
            </a:r>
            <a:r>
              <a:rPr lang="en-US" dirty="0" err="1" smtClean="0"/>
              <a:t>postpetition</a:t>
            </a:r>
            <a:r>
              <a:rPr lang="en-US" dirty="0" smtClean="0"/>
              <a:t> period is</a:t>
            </a:r>
            <a:r>
              <a:rPr lang="en-US" baseline="0" dirty="0" smtClean="0"/>
              <a:t> only for the filing of certification form from the approved agency that provided the briefing. If more time is needed to file the certification, a motion for extension of time under Bankruptcy Rule 1007(c) must be filed before the 14-day period expires.</a:t>
            </a:r>
            <a:r>
              <a:rPr lang="en-US" dirty="0" smtClean="0"/>
              <a:t>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6</a:t>
            </a:fld>
            <a:endParaRPr lang="en-US"/>
          </a:p>
        </p:txBody>
      </p:sp>
    </p:spTree>
    <p:extLst>
      <p:ext uri="{BB962C8B-B14F-4D97-AF65-F5344CB8AC3E}">
        <p14:creationId xmlns:p14="http://schemas.microsoft.com/office/powerpoint/2010/main" val="3680444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4 - 4.5 </a:t>
            </a:r>
          </a:p>
          <a:p>
            <a:endParaRPr lang="en-US" dirty="0" smtClean="0"/>
          </a:p>
          <a:p>
            <a:r>
              <a:rPr lang="en-US" dirty="0" smtClean="0"/>
              <a:t>Give examples re prohibition</a:t>
            </a:r>
            <a:r>
              <a:rPr lang="en-US" baseline="0" dirty="0" smtClean="0"/>
              <a:t> on discrimination, such as a public housing authority may not deny public housing assistance based on discharge of debt in bankruptcy.  </a:t>
            </a:r>
          </a:p>
          <a:p>
            <a:endParaRPr lang="en-US" baseline="0" dirty="0" smtClean="0"/>
          </a:p>
          <a:p>
            <a:r>
              <a:rPr lang="en-US" dirty="0" smtClean="0"/>
              <a:t>A contempt proceeding may be initiated by the filing of a motion.  Bankruptcy Rule 9020.  If the case has been closed, the debtor first will need to file a motion to reopen the case.  11 U.S.C. § 350(b); Bankruptcy Rule 5010.  A reopening fee is not charged by the court when a debtor files a motion to reopen “based upon an alleged violation of the terms of the discharge under 11 U.S.C. § 524.”  See Bankruptcy Court Miscellaneous Fee Schedule.</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55</a:t>
            </a:fld>
            <a:endParaRPr lang="en-US"/>
          </a:p>
        </p:txBody>
      </p:sp>
    </p:spTree>
    <p:extLst>
      <p:ext uri="{BB962C8B-B14F-4D97-AF65-F5344CB8AC3E}">
        <p14:creationId xmlns:p14="http://schemas.microsoft.com/office/powerpoint/2010/main" val="8165845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4 - 4.6 </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56</a:t>
            </a:fld>
            <a:endParaRPr lang="en-US"/>
          </a:p>
        </p:txBody>
      </p:sp>
    </p:spTree>
    <p:extLst>
      <p:ext uri="{BB962C8B-B14F-4D97-AF65-F5344CB8AC3E}">
        <p14:creationId xmlns:p14="http://schemas.microsoft.com/office/powerpoint/2010/main" val="13340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4 - 1.2 </a:t>
            </a:r>
          </a:p>
          <a:p>
            <a:endParaRPr lang="en-US" dirty="0" smtClean="0"/>
          </a:p>
          <a:p>
            <a:r>
              <a:rPr lang="en-US" dirty="0" smtClean="0"/>
              <a:t>Discuss </a:t>
            </a:r>
            <a:r>
              <a:rPr lang="en-US" baseline="0" dirty="0" smtClean="0"/>
              <a:t>whether waiver requests are routinely granted in your district without a hearing, if hearings are routinely held, if particular issues (</a:t>
            </a:r>
            <a:r>
              <a:rPr lang="en-US" baseline="0" dirty="0" err="1" smtClean="0"/>
              <a:t>e.g</a:t>
            </a:r>
            <a:r>
              <a:rPr lang="en-US" baseline="0" dirty="0" smtClean="0"/>
              <a:t>, exempting a large tax refund or garnished wages you intend to get back) are likely to raise the court’s eyebrow or require further explanation. </a:t>
            </a:r>
          </a:p>
          <a:p>
            <a:endParaRPr lang="en-US" baseline="0" dirty="0" smtClean="0"/>
          </a:p>
        </p:txBody>
      </p:sp>
      <p:sp>
        <p:nvSpPr>
          <p:cNvPr id="4" name="Slide Number Placeholder 3"/>
          <p:cNvSpPr>
            <a:spLocks noGrp="1"/>
          </p:cNvSpPr>
          <p:nvPr>
            <p:ph type="sldNum" sz="quarter" idx="10"/>
          </p:nvPr>
        </p:nvSpPr>
        <p:spPr/>
        <p:txBody>
          <a:bodyPr/>
          <a:lstStyle/>
          <a:p>
            <a:fld id="{88D24A6A-6336-0941-8BC7-629B48A24BB0}" type="slidenum">
              <a:rPr lang="en-US" smtClean="0"/>
              <a:pPr/>
              <a:t>7</a:t>
            </a:fld>
            <a:endParaRPr lang="en-US"/>
          </a:p>
        </p:txBody>
      </p:sp>
    </p:spTree>
    <p:extLst>
      <p:ext uri="{BB962C8B-B14F-4D97-AF65-F5344CB8AC3E}">
        <p14:creationId xmlns:p14="http://schemas.microsoft.com/office/powerpoint/2010/main" val="2810723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4 - 1.3 </a:t>
            </a:r>
          </a:p>
          <a:p>
            <a:endParaRPr lang="en-US" dirty="0" smtClean="0"/>
          </a:p>
          <a:p>
            <a:r>
              <a:rPr lang="en-US" dirty="0" smtClean="0"/>
              <a:t>Where there has been one prior dismissal, some courts take the position that the automatic stay continues to apply in the later case as to property of the estate, such as the debtor’s home,</a:t>
            </a:r>
            <a:r>
              <a:rPr lang="en-US" baseline="0" dirty="0" smtClean="0"/>
              <a:t> because the stay terminates only “with respect to the debtor.” </a:t>
            </a:r>
            <a:r>
              <a:rPr lang="en-US" dirty="0" smtClean="0"/>
              <a:t> These courts may take the view that a motion to extend the stay is therefore unnecessary.</a:t>
            </a:r>
            <a:r>
              <a:rPr lang="en-US" baseline="0" dirty="0" smtClean="0"/>
              <a:t>  </a:t>
            </a:r>
            <a:r>
              <a:rPr lang="en-US" dirty="0" smtClean="0"/>
              <a:t> Discuss any local case law and practice on this point.</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8</a:t>
            </a:fld>
            <a:endParaRPr lang="en-US"/>
          </a:p>
        </p:txBody>
      </p:sp>
    </p:spTree>
    <p:extLst>
      <p:ext uri="{BB962C8B-B14F-4D97-AF65-F5344CB8AC3E}">
        <p14:creationId xmlns:p14="http://schemas.microsoft.com/office/powerpoint/2010/main" val="3522708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4 - 1.4</a:t>
            </a:r>
            <a:r>
              <a:rPr lang="en-US" baseline="0" dirty="0" smtClean="0"/>
              <a:t> </a:t>
            </a:r>
          </a:p>
          <a:p>
            <a:endParaRPr lang="en-US" baseline="0" dirty="0" smtClean="0"/>
          </a:p>
          <a:p>
            <a:r>
              <a:rPr lang="en-US" dirty="0" smtClean="0"/>
              <a:t>A </a:t>
            </a:r>
            <a:r>
              <a:rPr lang="en-US" smtClean="0"/>
              <a:t>$</a:t>
            </a:r>
            <a:r>
              <a:rPr lang="en-US" smtClean="0"/>
              <a:t>31</a:t>
            </a:r>
            <a:r>
              <a:rPr lang="en-US" baseline="0" smtClean="0"/>
              <a:t> </a:t>
            </a:r>
            <a:r>
              <a:rPr lang="en-US" baseline="0" dirty="0" smtClean="0"/>
              <a:t>filing fee is charged for filing an amendment to the debtor’s schedules or mailing list of creditors.  </a:t>
            </a:r>
            <a:r>
              <a:rPr lang="en-US" dirty="0" smtClean="0"/>
              <a:t>No filing fee is required if the amendment is simply to change the address of a creditor or an attorney for a creditor listed on the schedules, or to add the name and address of an attorney for a listed creditor.  </a:t>
            </a:r>
          </a:p>
          <a:p>
            <a:endParaRPr lang="en-US" dirty="0" smtClean="0"/>
          </a:p>
          <a:p>
            <a:r>
              <a:rPr lang="en-US" dirty="0" smtClean="0"/>
              <a:t>The</a:t>
            </a:r>
            <a:r>
              <a:rPr lang="en-US" baseline="0" dirty="0" smtClean="0"/>
              <a:t> </a:t>
            </a:r>
            <a:r>
              <a:rPr lang="en-US" dirty="0" smtClean="0"/>
              <a:t>Bankruptcy Court Miscellaneous Fee Schedule</a:t>
            </a:r>
            <a:r>
              <a:rPr lang="en-US" baseline="0" dirty="0" smtClean="0"/>
              <a:t> is</a:t>
            </a:r>
            <a:r>
              <a:rPr lang="en-US" dirty="0" smtClean="0"/>
              <a:t> available at: http://www.uscourts.gov/FormsAndFees/Fees/BankruptcyCourtMiscellaneousFeeSchedule.asp</a:t>
            </a:r>
            <a:endParaRPr lang="en-US" dirty="0"/>
          </a:p>
        </p:txBody>
      </p:sp>
      <p:sp>
        <p:nvSpPr>
          <p:cNvPr id="4" name="Slide Number Placeholder 3"/>
          <p:cNvSpPr>
            <a:spLocks noGrp="1"/>
          </p:cNvSpPr>
          <p:nvPr>
            <p:ph type="sldNum" sz="quarter" idx="10"/>
          </p:nvPr>
        </p:nvSpPr>
        <p:spPr/>
        <p:txBody>
          <a:bodyPr/>
          <a:lstStyle/>
          <a:p>
            <a:fld id="{88D24A6A-6336-0941-8BC7-629B48A24BB0}" type="slidenum">
              <a:rPr lang="en-US" smtClean="0"/>
              <a:pPr/>
              <a:t>9</a:t>
            </a:fld>
            <a:endParaRPr lang="en-US"/>
          </a:p>
        </p:txBody>
      </p:sp>
    </p:spTree>
    <p:extLst>
      <p:ext uri="{BB962C8B-B14F-4D97-AF65-F5344CB8AC3E}">
        <p14:creationId xmlns:p14="http://schemas.microsoft.com/office/powerpoint/2010/main" val="4094792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4 - 1.4</a:t>
            </a:r>
            <a:r>
              <a:rPr lang="en-US" baseline="0" dirty="0" smtClean="0"/>
              <a:t> </a:t>
            </a:r>
          </a:p>
        </p:txBody>
      </p:sp>
      <p:sp>
        <p:nvSpPr>
          <p:cNvPr id="4" name="Slide Number Placeholder 3"/>
          <p:cNvSpPr>
            <a:spLocks noGrp="1"/>
          </p:cNvSpPr>
          <p:nvPr>
            <p:ph type="sldNum" sz="quarter" idx="10"/>
          </p:nvPr>
        </p:nvSpPr>
        <p:spPr/>
        <p:txBody>
          <a:bodyPr/>
          <a:lstStyle/>
          <a:p>
            <a:fld id="{88D24A6A-6336-0941-8BC7-629B48A24BB0}" type="slidenum">
              <a:rPr lang="en-US" smtClean="0"/>
              <a:pPr/>
              <a:t>10</a:t>
            </a:fld>
            <a:endParaRPr lang="en-US"/>
          </a:p>
        </p:txBody>
      </p:sp>
    </p:spTree>
    <p:extLst>
      <p:ext uri="{BB962C8B-B14F-4D97-AF65-F5344CB8AC3E}">
        <p14:creationId xmlns:p14="http://schemas.microsoft.com/office/powerpoint/2010/main" val="409479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371600"/>
          </a:xfrm>
        </p:spPr>
        <p:txBody>
          <a:bodyPr>
            <a:noAutofit/>
          </a:bodyPr>
          <a:lstStyle>
            <a:lvl1pPr algn="r">
              <a:defRPr sz="4800" b="1">
                <a:solidFill>
                  <a:schemeClr val="tx1"/>
                </a:solidFill>
                <a:latin typeface="+mn-lt"/>
              </a:defRPr>
            </a:lvl1pPr>
          </a:lstStyle>
          <a:p>
            <a:r>
              <a:rPr lang="en-US" dirty="0" smtClean="0"/>
              <a:t>Click to edit Master title style</a:t>
            </a:r>
            <a:endParaRPr lang="en-US" dirty="0"/>
          </a:p>
        </p:txBody>
      </p:sp>
      <p:sp>
        <p:nvSpPr>
          <p:cNvPr id="7" name="Rectangle 6"/>
          <p:cNvSpPr/>
          <p:nvPr userDrawn="1"/>
        </p:nvSpPr>
        <p:spPr>
          <a:xfrm>
            <a:off x="685800" y="3810000"/>
            <a:ext cx="7772400" cy="76200"/>
          </a:xfrm>
          <a:prstGeom prst="rect">
            <a:avLst/>
          </a:prstGeom>
          <a:solidFill>
            <a:srgbClr val="065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323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27880455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6735950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3">
    <p:spTree>
      <p:nvGrpSpPr>
        <p:cNvPr id="1" name=""/>
        <p:cNvGrpSpPr/>
        <p:nvPr/>
      </p:nvGrpSpPr>
      <p:grpSpPr>
        <a:xfrm>
          <a:off x="0" y="0"/>
          <a:ext cx="0" cy="0"/>
          <a:chOff x="0" y="0"/>
          <a:chExt cx="0" cy="0"/>
        </a:xfrm>
      </p:grpSpPr>
      <p:sp>
        <p:nvSpPr>
          <p:cNvPr id="7" name="Rectangle 6"/>
          <p:cNvSpPr/>
          <p:nvPr/>
        </p:nvSpPr>
        <p:spPr>
          <a:xfrm>
            <a:off x="658908" y="228600"/>
            <a:ext cx="8200930" cy="63452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457E8DB-395E-4EA3-89C4-214B31F6E0BA}" type="datetime1">
              <a:rPr lang="en-US" smtClean="0"/>
              <a:t>7/24/2017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EA9EC8B-B98A-4642-AB80-F876CF6CF9D3}" type="slidenum">
              <a:rPr lang="en-US" smtClean="0"/>
              <a:pPr/>
              <a:t>‹#›</a:t>
            </a:fld>
            <a:endParaRPr lang="en-US"/>
          </a:p>
        </p:txBody>
      </p:sp>
      <p:sp>
        <p:nvSpPr>
          <p:cNvPr id="9" name="Rectangle 8"/>
          <p:cNvSpPr/>
          <p:nvPr/>
        </p:nvSpPr>
        <p:spPr>
          <a:xfrm>
            <a:off x="285750" y="228600"/>
            <a:ext cx="2127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itle 1"/>
          <p:cNvSpPr>
            <a:spLocks noGrp="1"/>
          </p:cNvSpPr>
          <p:nvPr>
            <p:ph type="title"/>
          </p:nvPr>
        </p:nvSpPr>
        <p:spPr>
          <a:xfrm>
            <a:off x="1529405" y="1335454"/>
            <a:ext cx="6395395" cy="4194641"/>
          </a:xfrm>
        </p:spPr>
        <p:txBody>
          <a:bodyPr anchor="t" anchorCtr="0">
            <a:noAutofit/>
          </a:bodyPr>
          <a:lstStyle>
            <a:lvl1pPr algn="l">
              <a:defRPr sz="4400" b="0" cap="none" baseline="0">
                <a:solidFill>
                  <a:schemeClr val="bg1"/>
                </a:solidFill>
              </a:defRPr>
            </a:lvl1pPr>
          </a:lstStyle>
          <a:p>
            <a:r>
              <a:rPr lang="en-US" dirty="0" smtClean="0"/>
              <a:t>Click to edit Master title style</a:t>
            </a:r>
            <a:endParaRPr dirty="0"/>
          </a:p>
        </p:txBody>
      </p:sp>
    </p:spTree>
    <p:extLst>
      <p:ext uri="{BB962C8B-B14F-4D97-AF65-F5344CB8AC3E}">
        <p14:creationId xmlns:p14="http://schemas.microsoft.com/office/powerpoint/2010/main" val="117618080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3AF9B22-A4CC-4283-ADDA-56556F43263B}" type="datetime1">
              <a:rPr lang="en-US" smtClean="0"/>
              <a:t>7/24/2017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92884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065C27"/>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1200"/>
              </a:spcBef>
              <a:spcAft>
                <a:spcPts val="0"/>
              </a:spcAft>
              <a:defRPr sz="2600">
                <a:latin typeface="+mn-lt"/>
              </a:defRPr>
            </a:lvl1pPr>
            <a:lvl2pPr>
              <a:lnSpc>
                <a:spcPct val="100000"/>
              </a:lnSpc>
              <a:spcBef>
                <a:spcPts val="1200"/>
              </a:spcBef>
              <a:spcAft>
                <a:spcPts val="0"/>
              </a:spcAft>
              <a:defRPr sz="2400">
                <a:latin typeface="+mn-lt"/>
              </a:defRPr>
            </a:lvl2pPr>
            <a:lvl3pPr>
              <a:lnSpc>
                <a:spcPct val="100000"/>
              </a:lnSpc>
              <a:spcBef>
                <a:spcPts val="1200"/>
              </a:spcBef>
              <a:spcAft>
                <a:spcPts val="0"/>
              </a:spcAft>
              <a:defRPr sz="2200">
                <a:latin typeface="+mn-lt"/>
              </a:defRPr>
            </a:lvl3pPr>
            <a:lvl4pPr>
              <a:lnSpc>
                <a:spcPct val="100000"/>
              </a:lnSpc>
              <a:spcBef>
                <a:spcPts val="1200"/>
              </a:spcBef>
              <a:spcAft>
                <a:spcPts val="0"/>
              </a:spcAft>
              <a:defRPr sz="2000">
                <a:latin typeface="+mn-lt"/>
              </a:defRPr>
            </a:lvl4pPr>
            <a:lvl5pPr>
              <a:lnSpc>
                <a:spcPct val="100000"/>
              </a:lnSpc>
              <a:spcBef>
                <a:spcPts val="1200"/>
              </a:spcBef>
              <a:spcAft>
                <a:spcPts val="0"/>
              </a:spcAft>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4699475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65C27"/>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505201"/>
            <a:ext cx="7752100" cy="1219200"/>
          </a:xfrm>
        </p:spPr>
        <p:txBody>
          <a:bodyPr anchor="t"/>
          <a:lstStyle>
            <a:lvl1pPr algn="r">
              <a:defRPr sz="4000" b="1" cap="all">
                <a:solidFill>
                  <a:schemeClr val="bg1"/>
                </a:solidFill>
                <a:latin typeface="+mn-lt"/>
              </a:defRPr>
            </a:lvl1pPr>
          </a:lstStyle>
          <a:p>
            <a:r>
              <a:rPr lang="en-US" dirty="0" smtClean="0"/>
              <a:t/>
            </a:r>
            <a:br>
              <a:rPr lang="en-US" dirty="0" smtClean="0"/>
            </a:br>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73D37-5E4E-460C-A171-5942684EA317}" type="slidenum">
              <a:rPr lang="en-US" smtClean="0"/>
              <a:t>‹#›</a:t>
            </a:fld>
            <a:endParaRPr lang="en-US"/>
          </a:p>
        </p:txBody>
      </p:sp>
      <p:sp>
        <p:nvSpPr>
          <p:cNvPr id="8" name="Rectangle 7"/>
          <p:cNvSpPr/>
          <p:nvPr userDrawn="1"/>
        </p:nvSpPr>
        <p:spPr>
          <a:xfrm>
            <a:off x="702013" y="4800600"/>
            <a:ext cx="77724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65000"/>
                </a:schemeClr>
              </a:solidFill>
            </a:endParaRPr>
          </a:p>
        </p:txBody>
      </p:sp>
    </p:spTree>
    <p:extLst>
      <p:ext uri="{BB962C8B-B14F-4D97-AF65-F5344CB8AC3E}">
        <p14:creationId xmlns:p14="http://schemas.microsoft.com/office/powerpoint/2010/main" val="3557322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65C27"/>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4699065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65C27"/>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5010889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9762902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996745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10389102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73D37-5E4E-460C-A171-5942684EA317}" type="slidenum">
              <a:rPr lang="en-US" smtClean="0"/>
              <a:t>‹#›</a:t>
            </a:fld>
            <a:endParaRPr lang="en-US"/>
          </a:p>
        </p:txBody>
      </p:sp>
    </p:spTree>
    <p:extLst>
      <p:ext uri="{BB962C8B-B14F-4D97-AF65-F5344CB8AC3E}">
        <p14:creationId xmlns:p14="http://schemas.microsoft.com/office/powerpoint/2010/main" val="34095676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73D37-5E4E-460C-A171-5942684EA317}" type="slidenum">
              <a:rPr lang="en-US" smtClean="0"/>
              <a:t>‹#›</a:t>
            </a:fld>
            <a:endParaRPr lang="en-US"/>
          </a:p>
        </p:txBody>
      </p:sp>
    </p:spTree>
    <p:extLst>
      <p:ext uri="{BB962C8B-B14F-4D97-AF65-F5344CB8AC3E}">
        <p14:creationId xmlns:p14="http://schemas.microsoft.com/office/powerpoint/2010/main" val="36983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rgbClr val="065C27"/>
          </a:solidFill>
          <a:latin typeface="+mn-lt"/>
          <a:ea typeface="+mj-ea"/>
          <a:cs typeface="+mj-cs"/>
        </a:defRPr>
      </a:lvl1pPr>
    </p:titleStyle>
    <p:bodyStyle>
      <a:lvl1pPr marL="342900" indent="-342900" algn="l" defTabSz="914400" rtl="0" eaLnBrk="1" latinLnBrk="0" hangingPunct="1">
        <a:spcBef>
          <a:spcPts val="1200"/>
        </a:spcBef>
        <a:buFont typeface="Arial" panose="020B0604020202020204" pitchFamily="34" charset="0"/>
        <a:buChar char="•"/>
        <a:defRPr sz="2600" kern="1200">
          <a:solidFill>
            <a:schemeClr val="tx1"/>
          </a:solidFill>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Module 4:</a:t>
            </a:r>
            <a:br>
              <a:rPr lang="en-US" dirty="0" smtClean="0"/>
            </a:br>
            <a:r>
              <a:rPr lang="en-US" dirty="0" smtClean="0"/>
              <a:t>Getting to Discharge</a:t>
            </a:r>
            <a:endParaRPr lang="en-US" dirty="0"/>
          </a:p>
        </p:txBody>
      </p:sp>
    </p:spTree>
    <p:extLst>
      <p:ext uri="{BB962C8B-B14F-4D97-AF65-F5344CB8AC3E}">
        <p14:creationId xmlns:p14="http://schemas.microsoft.com/office/powerpoint/2010/main" val="3735035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Amendments to Schedules</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sz="2800" dirty="0" smtClean="0"/>
              <a:t>The debtor must give notice of the amendment to the trustee and to any entity affected by the amendment  </a:t>
            </a:r>
          </a:p>
          <a:p>
            <a:pPr lvl="1"/>
            <a:r>
              <a:rPr lang="en-US" sz="2600" dirty="0" smtClean="0"/>
              <a:t>for amendment to debtor’s exemptions, notice should be sent to all creditors</a:t>
            </a:r>
          </a:p>
          <a:p>
            <a:pPr lvl="1"/>
            <a:r>
              <a:rPr lang="en-US" sz="2600" dirty="0" smtClean="0"/>
              <a:t>if amendment involves addition of creditors on Schedules D through F, notice should be sent to creditors added (and any other creditors that may be affected)</a:t>
            </a:r>
          </a:p>
        </p:txBody>
      </p:sp>
    </p:spTree>
    <p:extLst>
      <p:ext uri="{BB962C8B-B14F-4D97-AF65-F5344CB8AC3E}">
        <p14:creationId xmlns:p14="http://schemas.microsoft.com/office/powerpoint/2010/main" val="2048049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944562"/>
          </a:xfrm>
        </p:spPr>
        <p:txBody>
          <a:bodyPr/>
          <a:lstStyle/>
          <a:p>
            <a:r>
              <a:rPr lang="en-US" dirty="0" smtClean="0"/>
              <a:t>Providing  Tax Returns</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US" sz="3300" b="1" dirty="0" smtClean="0"/>
              <a:t>Tax returns to trustee: </a:t>
            </a:r>
            <a:r>
              <a:rPr lang="en-US" sz="3300" dirty="0" smtClean="0"/>
              <a:t>at least 7 days before the date first set for meeting of creditors, debtor must provide to the trustee a copy of most recent federal income tax return</a:t>
            </a:r>
          </a:p>
          <a:p>
            <a:pPr lvl="1"/>
            <a:r>
              <a:rPr lang="en-US" sz="2600" dirty="0" smtClean="0"/>
              <a:t>return should be for tax year ending immediately before  commencement of case and for which a return was filed</a:t>
            </a:r>
          </a:p>
          <a:p>
            <a:pPr lvl="1"/>
            <a:r>
              <a:rPr lang="en-US" sz="2600" dirty="0" smtClean="0"/>
              <a:t>no need to provide tax return if debtor was not required under applicable law to file a return for most recent tax year  (See IRS Form 9542)</a:t>
            </a:r>
          </a:p>
          <a:p>
            <a:pPr lvl="1"/>
            <a:r>
              <a:rPr lang="en-US" sz="2600" dirty="0" smtClean="0"/>
              <a:t>debtor may give the trustee a written statement that such tax documentation does not exist</a:t>
            </a:r>
          </a:p>
          <a:p>
            <a:pPr lvl="1"/>
            <a:r>
              <a:rPr lang="en-US" sz="2600" dirty="0" smtClean="0"/>
              <a:t>debtor is given option to provide copy of return or transcript of the return</a:t>
            </a:r>
          </a:p>
          <a:p>
            <a:pPr marL="0" indent="0">
              <a:buNone/>
            </a:pPr>
            <a:r>
              <a:rPr lang="en-US" b="1" dirty="0" smtClean="0">
                <a:solidFill>
                  <a:srgbClr val="77933C"/>
                </a:solidFill>
              </a:rPr>
              <a:t>11 U.S.C. § 521(e)(2)(A)(i); Bankruptcy Rule 4002(b)(3)</a:t>
            </a:r>
            <a:endParaRPr lang="en-US" b="1" dirty="0">
              <a:solidFill>
                <a:srgbClr val="77933C"/>
              </a:solidFill>
            </a:endParaRPr>
          </a:p>
        </p:txBody>
      </p:sp>
    </p:spTree>
    <p:extLst>
      <p:ext uri="{BB962C8B-B14F-4D97-AF65-F5344CB8AC3E}">
        <p14:creationId xmlns:p14="http://schemas.microsoft.com/office/powerpoint/2010/main" val="3103326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Providing  Tax Returns</a:t>
            </a:r>
            <a:endParaRPr lang="en-US" dirty="0"/>
          </a:p>
        </p:txBody>
      </p:sp>
      <p:sp>
        <p:nvSpPr>
          <p:cNvPr id="3" name="Content Placeholder 2"/>
          <p:cNvSpPr>
            <a:spLocks noGrp="1"/>
          </p:cNvSpPr>
          <p:nvPr>
            <p:ph idx="1"/>
          </p:nvPr>
        </p:nvSpPr>
        <p:spPr/>
        <p:txBody>
          <a:bodyPr>
            <a:noAutofit/>
          </a:bodyPr>
          <a:lstStyle/>
          <a:p>
            <a:r>
              <a:rPr lang="en-US" sz="2800" b="1" dirty="0" smtClean="0"/>
              <a:t>Tax returns to creditor: </a:t>
            </a:r>
            <a:r>
              <a:rPr lang="en-US" sz="2800" dirty="0" smtClean="0"/>
              <a:t>if a creditor makes a timely request for a tax return or transcript that is to be provided to the trustee, debtor must give copy to creditor at same time provided to trustee</a:t>
            </a:r>
          </a:p>
          <a:p>
            <a:pPr lvl="1"/>
            <a:r>
              <a:rPr lang="en-US" sz="2600" dirty="0" smtClean="0"/>
              <a:t>creditor’s request must be made at least 14 days before the date first set for the meeting of creditors</a:t>
            </a:r>
          </a:p>
          <a:p>
            <a:pPr lvl="1"/>
            <a:r>
              <a:rPr lang="en-US" sz="2600" dirty="0" smtClean="0"/>
              <a:t>such requests generally are not made in routine cases</a:t>
            </a:r>
          </a:p>
          <a:p>
            <a:pPr marL="457200" lvl="1" indent="0">
              <a:buNone/>
            </a:pPr>
            <a:endParaRPr lang="en-US" sz="2600" dirty="0"/>
          </a:p>
          <a:p>
            <a:pPr marL="457200" lvl="1" indent="0">
              <a:buNone/>
            </a:pPr>
            <a:r>
              <a:rPr lang="en-US" sz="2200" b="1" dirty="0">
                <a:solidFill>
                  <a:srgbClr val="77933C"/>
                </a:solidFill>
              </a:rPr>
              <a:t>11 U.S.C. § 521(e)(2</a:t>
            </a:r>
            <a:r>
              <a:rPr lang="en-US" sz="2200" b="1" dirty="0" smtClean="0">
                <a:solidFill>
                  <a:srgbClr val="77933C"/>
                </a:solidFill>
              </a:rPr>
              <a:t>)(A)(II); </a:t>
            </a:r>
            <a:r>
              <a:rPr lang="en-US" sz="2200" b="1" dirty="0">
                <a:solidFill>
                  <a:srgbClr val="77933C"/>
                </a:solidFill>
              </a:rPr>
              <a:t>Bankruptcy Rule 4002(b)(3)</a:t>
            </a:r>
          </a:p>
          <a:p>
            <a:pPr marL="457200" lvl="1" indent="0">
              <a:buNone/>
            </a:pPr>
            <a:endParaRPr lang="en-US" sz="2600" dirty="0" smtClean="0"/>
          </a:p>
        </p:txBody>
      </p:sp>
    </p:spTree>
    <p:extLst>
      <p:ext uri="{BB962C8B-B14F-4D97-AF65-F5344CB8AC3E}">
        <p14:creationId xmlns:p14="http://schemas.microsoft.com/office/powerpoint/2010/main" val="350359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Providing  Tax Returns</a:t>
            </a:r>
            <a:endParaRPr lang="en-US" dirty="0"/>
          </a:p>
        </p:txBody>
      </p:sp>
      <p:sp>
        <p:nvSpPr>
          <p:cNvPr id="3" name="Content Placeholder 2"/>
          <p:cNvSpPr>
            <a:spLocks noGrp="1"/>
          </p:cNvSpPr>
          <p:nvPr>
            <p:ph idx="1"/>
          </p:nvPr>
        </p:nvSpPr>
        <p:spPr/>
        <p:txBody>
          <a:bodyPr>
            <a:noAutofit/>
          </a:bodyPr>
          <a:lstStyle/>
          <a:p>
            <a:r>
              <a:rPr lang="en-US" b="1" dirty="0" smtClean="0"/>
              <a:t>Tax return filed with court: </a:t>
            </a:r>
            <a:r>
              <a:rPr lang="en-US" dirty="0" smtClean="0"/>
              <a:t>if a creditor or interested party requests, the debtor must file with the court a copy of a tax return filed with the IRS during the bankruptcy case </a:t>
            </a:r>
          </a:p>
          <a:p>
            <a:pPr lvl="1"/>
            <a:r>
              <a:rPr lang="en-US" sz="2600" dirty="0" smtClean="0"/>
              <a:t>covers returns for tax years ending during the case or for a tax year ending in the three years before the petition</a:t>
            </a:r>
          </a:p>
          <a:p>
            <a:pPr lvl="1"/>
            <a:r>
              <a:rPr lang="en-US" sz="2600" dirty="0" smtClean="0"/>
              <a:t>such requests generally are not made in routine cases</a:t>
            </a:r>
          </a:p>
          <a:p>
            <a:pPr marL="0" indent="0">
              <a:buNone/>
            </a:pPr>
            <a:endParaRPr lang="en-US" sz="2200" b="1" dirty="0">
              <a:solidFill>
                <a:srgbClr val="77933C"/>
              </a:solidFill>
            </a:endParaRPr>
          </a:p>
          <a:p>
            <a:pPr marL="0" indent="0">
              <a:buNone/>
            </a:pPr>
            <a:r>
              <a:rPr lang="en-US" sz="2200" b="1" dirty="0" smtClean="0">
                <a:solidFill>
                  <a:srgbClr val="77933C"/>
                </a:solidFill>
              </a:rPr>
              <a:t>11 U.S.C. § 521(f)(1)-(3); Bankruptcy Rule 4002(b)(3)-(5)</a:t>
            </a:r>
            <a:endParaRPr lang="en-US" sz="2200" b="1" dirty="0">
              <a:solidFill>
                <a:srgbClr val="77933C"/>
              </a:solidFill>
            </a:endParaRPr>
          </a:p>
        </p:txBody>
      </p:sp>
    </p:spTree>
    <p:extLst>
      <p:ext uri="{BB962C8B-B14F-4D97-AF65-F5344CB8AC3E}">
        <p14:creationId xmlns:p14="http://schemas.microsoft.com/office/powerpoint/2010/main" val="1868287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Privacy Issues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Compliance with the tax return requirements should be done in a manner that preserves the debtor’s privacy  </a:t>
            </a:r>
          </a:p>
          <a:p>
            <a:r>
              <a:rPr lang="en-US" dirty="0" smtClean="0"/>
              <a:t>Bankruptcy Rule 4002(b)(5) provides that tax returns or transcripts provided to the trustee, or to creditors who request them, are subject to the procedures for safeguarding the confidentiality of tax information set by the Director of Admin. Office of U.S. Courts</a:t>
            </a:r>
          </a:p>
          <a:p>
            <a:r>
              <a:rPr lang="en-US" dirty="0"/>
              <a:t>Director’s Guidance for Protection </a:t>
            </a:r>
            <a:r>
              <a:rPr lang="en-US" dirty="0" smtClean="0"/>
              <a:t>of </a:t>
            </a:r>
            <a:r>
              <a:rPr lang="en-US" dirty="0"/>
              <a:t>Tax Information </a:t>
            </a:r>
            <a:r>
              <a:rPr lang="en-US" dirty="0" smtClean="0"/>
              <a:t>provides that interested </a:t>
            </a:r>
            <a:r>
              <a:rPr lang="en-US" dirty="0"/>
              <a:t>parties seeking returns under section 521(f) must file a motion and show cause </a:t>
            </a:r>
          </a:p>
          <a:p>
            <a:pPr marL="0" indent="0">
              <a:buNone/>
            </a:pPr>
            <a:endParaRPr lang="en-US" dirty="0" smtClean="0"/>
          </a:p>
        </p:txBody>
      </p:sp>
    </p:spTree>
    <p:extLst>
      <p:ext uri="{BB962C8B-B14F-4D97-AF65-F5344CB8AC3E}">
        <p14:creationId xmlns:p14="http://schemas.microsoft.com/office/powerpoint/2010/main" val="2832295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Privacy Issues</a:t>
            </a:r>
            <a:endParaRPr lang="en-US" dirty="0"/>
          </a:p>
        </p:txBody>
      </p:sp>
      <p:sp>
        <p:nvSpPr>
          <p:cNvPr id="3" name="Content Placeholder 2"/>
          <p:cNvSpPr>
            <a:spLocks noGrp="1"/>
          </p:cNvSpPr>
          <p:nvPr>
            <p:ph idx="1"/>
          </p:nvPr>
        </p:nvSpPr>
        <p:spPr>
          <a:xfrm>
            <a:off x="533400" y="1600200"/>
            <a:ext cx="8153400" cy="4648200"/>
          </a:xfrm>
        </p:spPr>
        <p:txBody>
          <a:bodyPr>
            <a:normAutofit fontScale="92500"/>
          </a:bodyPr>
          <a:lstStyle/>
          <a:p>
            <a:r>
              <a:rPr lang="en-US" sz="2800" dirty="0" smtClean="0"/>
              <a:t>The Director’s </a:t>
            </a:r>
            <a:r>
              <a:rPr lang="en-US" sz="2800" dirty="0"/>
              <a:t>Guidance for Protection </a:t>
            </a:r>
            <a:r>
              <a:rPr lang="en-US" sz="2800" dirty="0" smtClean="0"/>
              <a:t>of Tax Information requires that tax information provided under § 521 be redacted to show only:  </a:t>
            </a:r>
          </a:p>
          <a:p>
            <a:pPr marL="800100" lvl="2" indent="0">
              <a:buNone/>
            </a:pPr>
            <a:r>
              <a:rPr lang="en-US" sz="2600" dirty="0" smtClean="0"/>
              <a:t>(1) the last four digits of Social Security and ITIN numbers, </a:t>
            </a:r>
          </a:p>
          <a:p>
            <a:pPr marL="800100" lvl="2" indent="0">
              <a:buNone/>
            </a:pPr>
            <a:r>
              <a:rPr lang="en-US" sz="2600" dirty="0" smtClean="0"/>
              <a:t>(2) the initials and not the names of minor children, </a:t>
            </a:r>
          </a:p>
          <a:p>
            <a:pPr marL="800100" lvl="2" indent="0">
              <a:buNone/>
            </a:pPr>
            <a:r>
              <a:rPr lang="en-US" sz="2600" dirty="0" smtClean="0"/>
              <a:t>(3) the year of any date of birth, and </a:t>
            </a:r>
          </a:p>
          <a:p>
            <a:pPr marL="800100" lvl="2" indent="0">
              <a:buNone/>
            </a:pPr>
            <a:r>
              <a:rPr lang="en-US" sz="2600" dirty="0" smtClean="0"/>
              <a:t>(4) the last four digits of any financial account number.</a:t>
            </a:r>
            <a:r>
              <a:rPr lang="en-US" dirty="0" smtClean="0"/>
              <a:t>  </a:t>
            </a:r>
          </a:p>
          <a:p>
            <a:pPr marL="800100" lvl="2" indent="0">
              <a:buNone/>
            </a:pPr>
            <a:r>
              <a:rPr lang="en-US" dirty="0" smtClean="0"/>
              <a:t/>
            </a:r>
            <a:br>
              <a:rPr lang="en-US" dirty="0" smtClean="0"/>
            </a:br>
            <a:r>
              <a:rPr lang="en-US" sz="2800" dirty="0" smtClean="0"/>
              <a:t>The procedures do not permit tax returns filed with the court to be accessible to the public</a:t>
            </a:r>
            <a:endParaRPr lang="en-US" sz="2800" dirty="0"/>
          </a:p>
        </p:txBody>
      </p:sp>
    </p:spTree>
    <p:extLst>
      <p:ext uri="{BB962C8B-B14F-4D97-AF65-F5344CB8AC3E}">
        <p14:creationId xmlns:p14="http://schemas.microsoft.com/office/powerpoint/2010/main" val="2733506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Obtaining Returns or Transcripts</a:t>
            </a:r>
            <a:endParaRPr lang="en-US" dirty="0"/>
          </a:p>
        </p:txBody>
      </p:sp>
      <p:sp>
        <p:nvSpPr>
          <p:cNvPr id="3" name="Content Placeholder 2"/>
          <p:cNvSpPr>
            <a:spLocks noGrp="1"/>
          </p:cNvSpPr>
          <p:nvPr>
            <p:ph idx="1"/>
          </p:nvPr>
        </p:nvSpPr>
        <p:spPr>
          <a:xfrm>
            <a:off x="304800" y="1447800"/>
            <a:ext cx="8382000" cy="4953000"/>
          </a:xfrm>
        </p:spPr>
        <p:txBody>
          <a:bodyPr>
            <a:normAutofit lnSpcReduction="10000"/>
          </a:bodyPr>
          <a:lstStyle/>
          <a:p>
            <a:r>
              <a:rPr lang="en-US" dirty="0" smtClean="0"/>
              <a:t>Clients can download tax transcripts from the IRS website at: http://www.irs.gov/Individuals/Get-Transcriptcan</a:t>
            </a:r>
          </a:p>
          <a:p>
            <a:r>
              <a:rPr lang="en-US" dirty="0" smtClean="0"/>
              <a:t>They can also request transcripts on-line at the IRS website or by calling the IRS at (800) 908-9946, which initiates an automatic process that results in the transcript arriving by mail in about five to ten business days at the client’s address found on the return</a:t>
            </a:r>
          </a:p>
          <a:p>
            <a:r>
              <a:rPr lang="en-US" dirty="0" smtClean="0"/>
              <a:t>Transcripts can also be obtained by the debtor by using Form 4506-T or 4506T-EZ.  This process usually takes from one to two weeks  </a:t>
            </a:r>
          </a:p>
          <a:p>
            <a:r>
              <a:rPr lang="en-US" dirty="0" smtClean="0"/>
              <a:t>The IRS also has procedures for attorneys to obtain transcripts on behalf of the debtor</a:t>
            </a:r>
          </a:p>
          <a:p>
            <a:endParaRPr lang="en-US" dirty="0"/>
          </a:p>
        </p:txBody>
      </p:sp>
    </p:spTree>
    <p:extLst>
      <p:ext uri="{BB962C8B-B14F-4D97-AF65-F5344CB8AC3E}">
        <p14:creationId xmlns:p14="http://schemas.microsoft.com/office/powerpoint/2010/main" val="4050129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Filing the Statement of Intent</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sz="2800" dirty="0" smtClean="0"/>
              <a:t>In chapter 7 cases the debtor must prepare and file a statement of intention (Official Form 108) regarding property securing debts and leased personal property </a:t>
            </a:r>
          </a:p>
          <a:p>
            <a:r>
              <a:rPr lang="en-US" sz="2800" dirty="0" smtClean="0"/>
              <a:t>The statement must be filed and served on the trustee and all creditors named in the statement:</a:t>
            </a:r>
          </a:p>
          <a:p>
            <a:pPr lvl="1"/>
            <a:r>
              <a:rPr lang="en-US" sz="2600" dirty="0" smtClean="0"/>
              <a:t>within 30 days after the petition date, or </a:t>
            </a:r>
          </a:p>
          <a:p>
            <a:pPr lvl="1"/>
            <a:r>
              <a:rPr lang="en-US" sz="2600" dirty="0" smtClean="0"/>
              <a:t>on or before the date of the meeting of creditors, whichever is earlier </a:t>
            </a:r>
          </a:p>
          <a:p>
            <a:r>
              <a:rPr lang="en-US" sz="2800" dirty="0" smtClean="0"/>
              <a:t>The court may extend the deadline for cause  </a:t>
            </a:r>
            <a:endParaRPr lang="en-US" sz="2800" b="1" dirty="0" smtClean="0">
              <a:solidFill>
                <a:srgbClr val="77933C"/>
              </a:solidFill>
            </a:endParaRPr>
          </a:p>
          <a:p>
            <a:pPr marL="0" indent="0">
              <a:buNone/>
            </a:pPr>
            <a:r>
              <a:rPr lang="en-US" sz="2200" b="1" dirty="0" smtClean="0">
                <a:solidFill>
                  <a:srgbClr val="77933C"/>
                </a:solidFill>
              </a:rPr>
              <a:t>11 U.S.C. § 521(a)(2); Bankruptcy Rule 1007(b)(2)</a:t>
            </a:r>
            <a:endParaRPr lang="en-US" sz="2200" b="1" dirty="0">
              <a:solidFill>
                <a:srgbClr val="77933C"/>
              </a:solidFill>
            </a:endParaRPr>
          </a:p>
        </p:txBody>
      </p:sp>
    </p:spTree>
    <p:extLst>
      <p:ext uri="{BB962C8B-B14F-4D97-AF65-F5344CB8AC3E}">
        <p14:creationId xmlns:p14="http://schemas.microsoft.com/office/powerpoint/2010/main" val="4181102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Dealing with Utility Deposits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To ensure that utility service is continued, find out whether the debtor will need to pay a deposit within the 20-day period following the filing of the petition</a:t>
            </a:r>
          </a:p>
          <a:p>
            <a:r>
              <a:rPr lang="en-US" sz="2800" dirty="0" smtClean="0"/>
              <a:t>Creditors often require a deposit equal to two times the average monthly bill</a:t>
            </a:r>
          </a:p>
          <a:p>
            <a:r>
              <a:rPr lang="en-US" sz="2800" dirty="0" smtClean="0"/>
              <a:t>If required by the creditor/utility, this “adequate assurance” payment must be made within 20 days after filing the petition</a:t>
            </a:r>
            <a:endParaRPr lang="en-US" sz="2800" b="1" dirty="0" smtClean="0">
              <a:solidFill>
                <a:srgbClr val="77933C"/>
              </a:solidFill>
            </a:endParaRPr>
          </a:p>
          <a:p>
            <a:pPr marL="0" indent="0">
              <a:buNone/>
            </a:pPr>
            <a:endParaRPr lang="en-US" sz="2000" b="1" dirty="0" smtClean="0">
              <a:solidFill>
                <a:srgbClr val="77933C"/>
              </a:solidFill>
            </a:endParaRPr>
          </a:p>
          <a:p>
            <a:pPr marL="0" indent="0">
              <a:buNone/>
            </a:pPr>
            <a:r>
              <a:rPr lang="en-US" sz="2000" b="1" dirty="0" smtClean="0">
                <a:solidFill>
                  <a:srgbClr val="77933C"/>
                </a:solidFill>
              </a:rPr>
              <a:t>11 U.S.C.§ 366(b)</a:t>
            </a:r>
            <a:endParaRPr lang="en-US" sz="2000" b="1" dirty="0">
              <a:solidFill>
                <a:srgbClr val="77933C"/>
              </a:solidFill>
            </a:endParaRPr>
          </a:p>
        </p:txBody>
      </p:sp>
    </p:spTree>
    <p:extLst>
      <p:ext uri="{BB962C8B-B14F-4D97-AF65-F5344CB8AC3E}">
        <p14:creationId xmlns:p14="http://schemas.microsoft.com/office/powerpoint/2010/main" val="1129781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Meeting of Creditors</a:t>
            </a:r>
            <a:endParaRPr lang="en-US" dirty="0"/>
          </a:p>
        </p:txBody>
      </p:sp>
    </p:spTree>
    <p:extLst>
      <p:ext uri="{BB962C8B-B14F-4D97-AF65-F5344CB8AC3E}">
        <p14:creationId xmlns:p14="http://schemas.microsoft.com/office/powerpoint/2010/main" val="3957185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 Bono Bankruptcy Training Program Material</a:t>
            </a:r>
          </a:p>
        </p:txBody>
      </p:sp>
      <p:sp>
        <p:nvSpPr>
          <p:cNvPr id="3" name="Content Placeholder 2"/>
          <p:cNvSpPr>
            <a:spLocks noGrp="1"/>
          </p:cNvSpPr>
          <p:nvPr>
            <p:ph idx="1"/>
          </p:nvPr>
        </p:nvSpPr>
        <p:spPr>
          <a:xfrm>
            <a:off x="457200" y="1905000"/>
            <a:ext cx="8229600" cy="4221163"/>
          </a:xfrm>
        </p:spPr>
        <p:txBody>
          <a:bodyPr>
            <a:normAutofit/>
          </a:bodyPr>
          <a:lstStyle/>
          <a:p>
            <a:pPr marL="0" indent="0">
              <a:buNone/>
            </a:pPr>
            <a:r>
              <a:rPr lang="en-US" dirty="0"/>
              <a:t>This </a:t>
            </a:r>
            <a:r>
              <a:rPr lang="en-US" dirty="0" smtClean="0"/>
              <a:t>presentation </a:t>
            </a:r>
            <a:r>
              <a:rPr lang="en-US" dirty="0"/>
              <a:t>has been prepared by the National Consumer Law Center, Inc. (NCLC).  For more information about NCLC, go to www.consumerlaw.org.</a:t>
            </a:r>
          </a:p>
          <a:p>
            <a:pPr marL="0" indent="0">
              <a:buNone/>
            </a:pPr>
            <a:endParaRPr lang="en-US" dirty="0" smtClean="0"/>
          </a:p>
          <a:p>
            <a:pPr marL="0" indent="0">
              <a:buNone/>
            </a:pPr>
            <a:r>
              <a:rPr lang="en-US" dirty="0" smtClean="0"/>
              <a:t>Copyright </a:t>
            </a:r>
            <a:r>
              <a:rPr lang="en-US" dirty="0"/>
              <a:t>© 2015 by National Consumer Law Center, Inc.  National Consumer Law Center and NCLC are registered trademarks of National Consumer Law Center, Inc. All Rights Reserved</a:t>
            </a:r>
          </a:p>
          <a:p>
            <a:endParaRPr lang="en-US" dirty="0"/>
          </a:p>
        </p:txBody>
      </p:sp>
      <p:sp>
        <p:nvSpPr>
          <p:cNvPr id="4" name="Slide Number Placeholder 3"/>
          <p:cNvSpPr>
            <a:spLocks noGrp="1"/>
          </p:cNvSpPr>
          <p:nvPr>
            <p:ph type="sldNum" sz="quarter" idx="12"/>
          </p:nvPr>
        </p:nvSpPr>
        <p:spPr/>
        <p:txBody>
          <a:bodyPr/>
          <a:lstStyle/>
          <a:p>
            <a:fld id="{E6773D37-5E4E-460C-A171-5942684EA317}" type="slidenum">
              <a:rPr lang="en-US" smtClean="0"/>
              <a:t>2</a:t>
            </a:fld>
            <a:endParaRPr lang="en-US"/>
          </a:p>
        </p:txBody>
      </p:sp>
    </p:spTree>
    <p:extLst>
      <p:ext uri="{BB962C8B-B14F-4D97-AF65-F5344CB8AC3E}">
        <p14:creationId xmlns:p14="http://schemas.microsoft.com/office/powerpoint/2010/main" val="129616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of Creditors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371600"/>
            <a:ext cx="3751919" cy="5002559"/>
          </a:xfr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13848"/>
          <a:stretch/>
        </p:blipFill>
        <p:spPr>
          <a:xfrm>
            <a:off x="4731152" y="4102442"/>
            <a:ext cx="3549248" cy="2293293"/>
          </a:xfrm>
          <a:prstGeom prst="rect">
            <a:avLst/>
          </a:prstGeom>
        </p:spPr>
      </p:pic>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b="11146"/>
          <a:stretch/>
        </p:blipFill>
        <p:spPr>
          <a:xfrm>
            <a:off x="4731152" y="1371600"/>
            <a:ext cx="3549248" cy="2362200"/>
          </a:xfrm>
          <a:prstGeom prst="rect">
            <a:avLst/>
          </a:prstGeom>
        </p:spPr>
      </p:pic>
    </p:spTree>
    <p:extLst>
      <p:ext uri="{BB962C8B-B14F-4D97-AF65-F5344CB8AC3E}">
        <p14:creationId xmlns:p14="http://schemas.microsoft.com/office/powerpoint/2010/main" val="251410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Preparing for the Meeting</a:t>
            </a:r>
            <a:endParaRPr lang="en-US" dirty="0"/>
          </a:p>
        </p:txBody>
      </p:sp>
      <p:sp>
        <p:nvSpPr>
          <p:cNvPr id="3" name="Content Placeholder 2"/>
          <p:cNvSpPr>
            <a:spLocks noGrp="1"/>
          </p:cNvSpPr>
          <p:nvPr>
            <p:ph idx="1"/>
          </p:nvPr>
        </p:nvSpPr>
        <p:spPr>
          <a:xfrm>
            <a:off x="381000" y="1600200"/>
            <a:ext cx="8305800" cy="4800600"/>
          </a:xfrm>
        </p:spPr>
        <p:txBody>
          <a:bodyPr>
            <a:normAutofit lnSpcReduction="10000"/>
          </a:bodyPr>
          <a:lstStyle/>
          <a:p>
            <a:r>
              <a:rPr lang="en-US" sz="2800" dirty="0" smtClean="0"/>
              <a:t>Send the debtor a letter right away informing them of location, date and time of the meeting and reminding them of what they will need to bring</a:t>
            </a:r>
          </a:p>
          <a:p>
            <a:r>
              <a:rPr lang="en-US" sz="2800" dirty="0" smtClean="0"/>
              <a:t>Explain what to expect: </a:t>
            </a:r>
          </a:p>
          <a:p>
            <a:pPr lvl="1"/>
            <a:r>
              <a:rPr lang="en-US" sz="2600" dirty="0" smtClean="0"/>
              <a:t>The trustee will ask questions under oath</a:t>
            </a:r>
          </a:p>
          <a:p>
            <a:pPr lvl="1"/>
            <a:r>
              <a:rPr lang="en-US" sz="2600" dirty="0" smtClean="0"/>
              <a:t>Meeting is tape recorded</a:t>
            </a:r>
          </a:p>
          <a:p>
            <a:pPr lvl="1"/>
            <a:r>
              <a:rPr lang="en-US" sz="2600" dirty="0" smtClean="0"/>
              <a:t>Trustee is checking to see if all the information filed is accurate and complete</a:t>
            </a:r>
          </a:p>
          <a:p>
            <a:r>
              <a:rPr lang="en-US" sz="2800" dirty="0" smtClean="0"/>
              <a:t>If joint case, both debtors must attend</a:t>
            </a:r>
          </a:p>
          <a:p>
            <a:r>
              <a:rPr lang="en-US" sz="2800" dirty="0" smtClean="0"/>
              <a:t>Usually no creditors attend the meeting</a:t>
            </a:r>
          </a:p>
        </p:txBody>
      </p:sp>
    </p:spTree>
    <p:extLst>
      <p:ext uri="{BB962C8B-B14F-4D97-AF65-F5344CB8AC3E}">
        <p14:creationId xmlns:p14="http://schemas.microsoft.com/office/powerpoint/2010/main" val="208608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Typical Questions at the Meeting</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“Have you read and do you understand the Bankruptcy Information Sheet?”</a:t>
            </a:r>
          </a:p>
          <a:p>
            <a:r>
              <a:rPr lang="en-US" dirty="0" smtClean="0"/>
              <a:t>“Here is a copy of your petition.  Is that your signature on the petition?”</a:t>
            </a:r>
          </a:p>
          <a:p>
            <a:r>
              <a:rPr lang="en-US" dirty="0" smtClean="0"/>
              <a:t>“Did you disclose all of your assets and all of your debts?”</a:t>
            </a:r>
          </a:p>
          <a:p>
            <a:r>
              <a:rPr lang="en-US" dirty="0" smtClean="0"/>
              <a:t>“Have you transferred any property in the last 2 years?”</a:t>
            </a:r>
          </a:p>
          <a:p>
            <a:r>
              <a:rPr lang="en-US" dirty="0" smtClean="0"/>
              <a:t>“Are you working?”</a:t>
            </a:r>
          </a:p>
          <a:p>
            <a:r>
              <a:rPr lang="en-US" dirty="0" smtClean="0"/>
              <a:t>“Do you have the right to sue anyone?  From a slip and fall in the grocery store, car accident, employment discrimination, </a:t>
            </a:r>
            <a:r>
              <a:rPr lang="en-US" dirty="0" err="1" smtClean="0"/>
              <a:t>etc</a:t>
            </a:r>
            <a:r>
              <a:rPr lang="en-US" dirty="0" smtClean="0"/>
              <a:t>?”</a:t>
            </a:r>
          </a:p>
          <a:p>
            <a:r>
              <a:rPr lang="en-US" dirty="0" smtClean="0"/>
              <a:t>“How much do you think your house is worth? Based on what?”</a:t>
            </a:r>
          </a:p>
          <a:p>
            <a:endParaRPr lang="en-US" dirty="0"/>
          </a:p>
        </p:txBody>
      </p:sp>
    </p:spTree>
    <p:extLst>
      <p:ext uri="{BB962C8B-B14F-4D97-AF65-F5344CB8AC3E}">
        <p14:creationId xmlns:p14="http://schemas.microsoft.com/office/powerpoint/2010/main" val="2774212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Document Production</a:t>
            </a:r>
            <a:endParaRPr lang="en-US" dirty="0"/>
          </a:p>
        </p:txBody>
      </p:sp>
      <p:sp>
        <p:nvSpPr>
          <p:cNvPr id="3" name="Content Placeholder 2"/>
          <p:cNvSpPr>
            <a:spLocks noGrp="1"/>
          </p:cNvSpPr>
          <p:nvPr>
            <p:ph idx="1"/>
          </p:nvPr>
        </p:nvSpPr>
        <p:spPr>
          <a:xfrm>
            <a:off x="304800" y="1371600"/>
            <a:ext cx="8382000" cy="5181600"/>
          </a:xfrm>
        </p:spPr>
        <p:txBody>
          <a:bodyPr>
            <a:normAutofit fontScale="70000" lnSpcReduction="20000"/>
          </a:bodyPr>
          <a:lstStyle/>
          <a:p>
            <a:pPr marL="0" lvl="0" indent="0">
              <a:buNone/>
            </a:pPr>
            <a:r>
              <a:rPr lang="en-US" sz="3700" dirty="0" smtClean="0"/>
              <a:t>Debtor must bring the following to the meeting: </a:t>
            </a:r>
          </a:p>
          <a:p>
            <a:r>
              <a:rPr lang="en-US" sz="3400" dirty="0" smtClean="0"/>
              <a:t>Picture ID (such as a driver’s license or state-issued photo ID)</a:t>
            </a:r>
          </a:p>
          <a:p>
            <a:pPr lvl="0"/>
            <a:r>
              <a:rPr lang="en-US" sz="3400" dirty="0" smtClean="0"/>
              <a:t>Proof of debtor’s Social Security number, or written statement that documentation does not exist</a:t>
            </a:r>
          </a:p>
          <a:p>
            <a:pPr lvl="0"/>
            <a:r>
              <a:rPr lang="en-US" sz="3400" dirty="0" smtClean="0"/>
              <a:t>Unless trustee or U. S. trustee instructs otherwise, statements for each of the debtor’s depository and investment accounts (such as checking, savings, money market, mutual fund, and brokerage accounts) for time period that includes petition date</a:t>
            </a:r>
          </a:p>
          <a:p>
            <a:pPr lvl="0"/>
            <a:r>
              <a:rPr lang="en-US" sz="3400" dirty="0" smtClean="0"/>
              <a:t>Proof of current income such as most recent pay stub</a:t>
            </a:r>
          </a:p>
          <a:p>
            <a:pPr lvl="0"/>
            <a:r>
              <a:rPr lang="en-US" sz="3400" dirty="0" smtClean="0"/>
              <a:t>Documentation of any additional expenses claimed on Official Form 22 under the means test, when required by section 707(b)(2)(A) or (B) </a:t>
            </a:r>
          </a:p>
          <a:p>
            <a:pPr marL="0" indent="0">
              <a:buNone/>
            </a:pPr>
            <a:r>
              <a:rPr lang="en-US" b="1" dirty="0" smtClean="0">
                <a:solidFill>
                  <a:srgbClr val="77933C"/>
                </a:solidFill>
              </a:rPr>
              <a:t>Bankruptcy Rule 4002(b) </a:t>
            </a:r>
            <a:endParaRPr lang="en-US" b="1" dirty="0">
              <a:solidFill>
                <a:srgbClr val="77933C"/>
              </a:solidFill>
            </a:endParaRPr>
          </a:p>
        </p:txBody>
      </p:sp>
    </p:spTree>
    <p:extLst>
      <p:ext uri="{BB962C8B-B14F-4D97-AF65-F5344CB8AC3E}">
        <p14:creationId xmlns:p14="http://schemas.microsoft.com/office/powerpoint/2010/main" val="3371301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Dealing with Secured Debt</a:t>
            </a:r>
            <a:endParaRPr lang="en-US" dirty="0"/>
          </a:p>
        </p:txBody>
      </p:sp>
    </p:spTree>
    <p:extLst>
      <p:ext uri="{BB962C8B-B14F-4D97-AF65-F5344CB8AC3E}">
        <p14:creationId xmlns:p14="http://schemas.microsoft.com/office/powerpoint/2010/main" val="22290977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rmAutofit fontScale="90000"/>
          </a:bodyPr>
          <a:lstStyle/>
          <a:p>
            <a:r>
              <a:rPr lang="en-US" dirty="0" smtClean="0"/>
              <a:t>Statement of Intention – Follow Up</a:t>
            </a:r>
            <a:endParaRPr lang="en-US" dirty="0"/>
          </a:p>
        </p:txBody>
      </p:sp>
      <p:sp>
        <p:nvSpPr>
          <p:cNvPr id="3" name="Content Placeholder 2"/>
          <p:cNvSpPr>
            <a:spLocks noGrp="1"/>
          </p:cNvSpPr>
          <p:nvPr>
            <p:ph idx="1"/>
          </p:nvPr>
        </p:nvSpPr>
        <p:spPr>
          <a:xfrm>
            <a:off x="381000" y="1219200"/>
            <a:ext cx="8305800" cy="5486400"/>
          </a:xfrm>
        </p:spPr>
        <p:txBody>
          <a:bodyPr>
            <a:normAutofit fontScale="62500" lnSpcReduction="20000"/>
          </a:bodyPr>
          <a:lstStyle/>
          <a:p>
            <a:r>
              <a:rPr lang="en-US" sz="3500" dirty="0" smtClean="0"/>
              <a:t>Debtor must perform stated intention within 30 days after first date set for meeting of creditors</a:t>
            </a:r>
          </a:p>
          <a:p>
            <a:pPr lvl="1"/>
            <a:r>
              <a:rPr lang="en-US" sz="3500" dirty="0" smtClean="0"/>
              <a:t>Failure to timely perform may result in termination of the automatic stay as to the personal property subject to the statement</a:t>
            </a:r>
          </a:p>
          <a:p>
            <a:r>
              <a:rPr lang="en-US" sz="3500" b="1" dirty="0" smtClean="0"/>
              <a:t>Secured debt:</a:t>
            </a:r>
            <a:r>
              <a:rPr lang="en-US" sz="3500" dirty="0" smtClean="0"/>
              <a:t> Retain or Surrender?</a:t>
            </a:r>
          </a:p>
          <a:p>
            <a:pPr lvl="1">
              <a:lnSpc>
                <a:spcPct val="120000"/>
              </a:lnSpc>
              <a:spcBef>
                <a:spcPts val="0"/>
              </a:spcBef>
            </a:pPr>
            <a:r>
              <a:rPr lang="en-US" sz="3500" dirty="0" smtClean="0"/>
              <a:t>If retaining, debtor will: </a:t>
            </a:r>
          </a:p>
          <a:p>
            <a:pPr lvl="2">
              <a:lnSpc>
                <a:spcPct val="120000"/>
              </a:lnSpc>
              <a:spcBef>
                <a:spcPts val="0"/>
              </a:spcBef>
            </a:pPr>
            <a:r>
              <a:rPr lang="en-US" sz="3300" dirty="0" smtClean="0"/>
              <a:t>Reaffirm the debt;</a:t>
            </a:r>
          </a:p>
          <a:p>
            <a:pPr lvl="2">
              <a:lnSpc>
                <a:spcPct val="120000"/>
              </a:lnSpc>
              <a:spcBef>
                <a:spcPts val="0"/>
              </a:spcBef>
            </a:pPr>
            <a:r>
              <a:rPr lang="en-US" sz="3300" dirty="0" smtClean="0"/>
              <a:t>Redeem the property;</a:t>
            </a:r>
          </a:p>
          <a:p>
            <a:pPr lvl="2">
              <a:lnSpc>
                <a:spcPct val="120000"/>
              </a:lnSpc>
              <a:spcBef>
                <a:spcPts val="0"/>
              </a:spcBef>
            </a:pPr>
            <a:r>
              <a:rPr lang="en-US" sz="3300" dirty="0" smtClean="0"/>
              <a:t>Exempt the property and avoid lien; or</a:t>
            </a:r>
          </a:p>
          <a:p>
            <a:pPr lvl="2">
              <a:lnSpc>
                <a:spcPct val="120000"/>
              </a:lnSpc>
              <a:spcBef>
                <a:spcPts val="0"/>
              </a:spcBef>
            </a:pPr>
            <a:r>
              <a:rPr lang="en-US" sz="3300" dirty="0" smtClean="0"/>
              <a:t>“Other”: </a:t>
            </a:r>
            <a:r>
              <a:rPr lang="en-US" sz="3300" dirty="0"/>
              <a:t>e.g., </a:t>
            </a:r>
            <a:r>
              <a:rPr lang="en-US" sz="3300" dirty="0" smtClean="0"/>
              <a:t>“retain and pay” (home mortgage, if current).</a:t>
            </a:r>
          </a:p>
          <a:p>
            <a:r>
              <a:rPr lang="en-US" sz="3500" b="1" dirty="0" smtClean="0"/>
              <a:t>Leased personal property: </a:t>
            </a:r>
            <a:r>
              <a:rPr lang="en-US" sz="3500" dirty="0" smtClean="0"/>
              <a:t>Assume the lease? </a:t>
            </a:r>
          </a:p>
          <a:p>
            <a:pPr lvl="1"/>
            <a:r>
              <a:rPr lang="en-US" sz="3500" dirty="0" smtClean="0"/>
              <a:t>Creditor may condition assumption on curing any pre-petition default</a:t>
            </a:r>
          </a:p>
          <a:p>
            <a:pPr marL="57150" indent="0">
              <a:buNone/>
            </a:pPr>
            <a:r>
              <a:rPr lang="en-US" sz="3500" b="1" dirty="0" smtClean="0">
                <a:solidFill>
                  <a:srgbClr val="77933C"/>
                </a:solidFill>
              </a:rPr>
              <a:t>11 U.S.C. §§ 362(h); 521(a)(2)(B); 521(a)(6)</a:t>
            </a:r>
          </a:p>
        </p:txBody>
      </p:sp>
    </p:spTree>
    <p:extLst>
      <p:ext uri="{BB962C8B-B14F-4D97-AF65-F5344CB8AC3E}">
        <p14:creationId xmlns:p14="http://schemas.microsoft.com/office/powerpoint/2010/main" val="3930166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en-US" dirty="0" smtClean="0"/>
              <a:t>Reaffirmation</a:t>
            </a:r>
            <a:endParaRPr lang="en-US" dirty="0"/>
          </a:p>
        </p:txBody>
      </p:sp>
      <p:sp>
        <p:nvSpPr>
          <p:cNvPr id="3" name="Content Placeholder 2"/>
          <p:cNvSpPr>
            <a:spLocks noGrp="1"/>
          </p:cNvSpPr>
          <p:nvPr>
            <p:ph idx="1"/>
          </p:nvPr>
        </p:nvSpPr>
        <p:spPr>
          <a:xfrm>
            <a:off x="152400" y="1066800"/>
            <a:ext cx="8534400" cy="5791200"/>
          </a:xfrm>
        </p:spPr>
        <p:txBody>
          <a:bodyPr>
            <a:normAutofit fontScale="85000" lnSpcReduction="20000"/>
          </a:bodyPr>
          <a:lstStyle/>
          <a:p>
            <a:r>
              <a:rPr lang="en-US" sz="3100" dirty="0" smtClean="0"/>
              <a:t>Debtor agrees to remove debt from the discharge</a:t>
            </a:r>
          </a:p>
          <a:p>
            <a:pPr lvl="1"/>
            <a:r>
              <a:rPr lang="en-US" sz="2800" dirty="0" smtClean="0"/>
              <a:t>Debtor remains personally liable – may be sued if property repossessed and deficiency</a:t>
            </a:r>
          </a:p>
          <a:p>
            <a:r>
              <a:rPr lang="en-US" sz="3100" dirty="0" smtClean="0"/>
              <a:t>To be enforceable, the reaffirmation </a:t>
            </a:r>
            <a:r>
              <a:rPr lang="en-US" sz="3100" dirty="0"/>
              <a:t>a</a:t>
            </a:r>
            <a:r>
              <a:rPr lang="en-US" sz="3100" dirty="0" smtClean="0"/>
              <a:t>greement:</a:t>
            </a:r>
          </a:p>
          <a:p>
            <a:pPr lvl="1">
              <a:lnSpc>
                <a:spcPct val="120000"/>
              </a:lnSpc>
              <a:spcBef>
                <a:spcPts val="0"/>
              </a:spcBef>
            </a:pPr>
            <a:r>
              <a:rPr lang="en-US" sz="2800" dirty="0" smtClean="0"/>
              <a:t>must be signed and filed with court before discharge is entered</a:t>
            </a:r>
          </a:p>
          <a:p>
            <a:pPr lvl="1">
              <a:lnSpc>
                <a:spcPct val="120000"/>
              </a:lnSpc>
              <a:spcBef>
                <a:spcPts val="0"/>
              </a:spcBef>
            </a:pPr>
            <a:r>
              <a:rPr lang="en-US" sz="2800" dirty="0" smtClean="0"/>
              <a:t>court must find that reaffirmation will not pose an undue hardship</a:t>
            </a:r>
          </a:p>
          <a:p>
            <a:pPr lvl="1">
              <a:lnSpc>
                <a:spcPct val="120000"/>
              </a:lnSpc>
              <a:spcBef>
                <a:spcPts val="0"/>
              </a:spcBef>
            </a:pPr>
            <a:r>
              <a:rPr lang="en-US" sz="2800" dirty="0" smtClean="0"/>
              <a:t>attorney may certify no undue hardship; otherwise court will hold a hearing</a:t>
            </a:r>
          </a:p>
          <a:p>
            <a:r>
              <a:rPr lang="en-US" sz="3100" dirty="0" smtClean="0"/>
              <a:t>Reaffirmation agreement may be canceled any time before  entry of discharge order OR sixty days after agreement is filed with court, whichever occurs later.  No reason is required. </a:t>
            </a:r>
          </a:p>
          <a:p>
            <a:pPr marL="0" indent="0">
              <a:buNone/>
            </a:pPr>
            <a:r>
              <a:rPr lang="en-US" sz="2600" b="1" dirty="0" smtClean="0">
                <a:solidFill>
                  <a:srgbClr val="77933C"/>
                </a:solidFill>
              </a:rPr>
              <a:t>11 U.S.C. § 524(c) </a:t>
            </a:r>
          </a:p>
        </p:txBody>
      </p:sp>
    </p:spTree>
    <p:extLst>
      <p:ext uri="{BB962C8B-B14F-4D97-AF65-F5344CB8AC3E}">
        <p14:creationId xmlns:p14="http://schemas.microsoft.com/office/powerpoint/2010/main" val="3673234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944562"/>
          </a:xfrm>
        </p:spPr>
        <p:txBody>
          <a:bodyPr/>
          <a:lstStyle/>
          <a:p>
            <a:r>
              <a:rPr lang="en-US" dirty="0" smtClean="0"/>
              <a:t>Reaffirmation</a:t>
            </a:r>
            <a:endParaRPr lang="en-US" dirty="0"/>
          </a:p>
        </p:txBody>
      </p:sp>
      <p:sp>
        <p:nvSpPr>
          <p:cNvPr id="3" name="Content Placeholder 2"/>
          <p:cNvSpPr>
            <a:spLocks noGrp="1"/>
          </p:cNvSpPr>
          <p:nvPr>
            <p:ph idx="1"/>
          </p:nvPr>
        </p:nvSpPr>
        <p:spPr>
          <a:xfrm>
            <a:off x="381000" y="1447800"/>
            <a:ext cx="8305800" cy="4953000"/>
          </a:xfrm>
        </p:spPr>
        <p:txBody>
          <a:bodyPr>
            <a:normAutofit lnSpcReduction="10000"/>
          </a:bodyPr>
          <a:lstStyle/>
          <a:p>
            <a:r>
              <a:rPr lang="en-US" sz="3000" dirty="0" smtClean="0"/>
              <a:t>Usually NOT a good idea if: </a:t>
            </a:r>
          </a:p>
          <a:p>
            <a:pPr lvl="1"/>
            <a:r>
              <a:rPr lang="en-US" dirty="0" smtClean="0"/>
              <a:t>Amount owed exceeds value of collateral and creditor refuses to reaffirm at a lower amount</a:t>
            </a:r>
          </a:p>
          <a:p>
            <a:pPr lvl="1"/>
            <a:r>
              <a:rPr lang="en-US" dirty="0" smtClean="0"/>
              <a:t>Debtor has defenses to owing the debt</a:t>
            </a:r>
          </a:p>
          <a:p>
            <a:pPr lvl="1"/>
            <a:r>
              <a:rPr lang="en-US" dirty="0" smtClean="0"/>
              <a:t>Debt is a high-cost loan or contains unfavorable credit terms and creditor refuses to negotiate more reasonable terms</a:t>
            </a:r>
          </a:p>
          <a:p>
            <a:pPr lvl="1"/>
            <a:r>
              <a:rPr lang="en-US" dirty="0" smtClean="0"/>
              <a:t>Debtor has no interest in keeping the collateral or has no ability to maintain payments</a:t>
            </a:r>
          </a:p>
          <a:p>
            <a:pPr lvl="1"/>
            <a:r>
              <a:rPr lang="en-US" dirty="0" smtClean="0"/>
              <a:t>Debtor is behind on payments and creditor refuses to include as part of reaffirmation an affordable payment plan to cure the default</a:t>
            </a:r>
          </a:p>
        </p:txBody>
      </p:sp>
    </p:spTree>
    <p:extLst>
      <p:ext uri="{BB962C8B-B14F-4D97-AF65-F5344CB8AC3E}">
        <p14:creationId xmlns:p14="http://schemas.microsoft.com/office/powerpoint/2010/main" val="415165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Reaffirmation</a:t>
            </a:r>
            <a:endParaRPr lang="en-US" dirty="0"/>
          </a:p>
        </p:txBody>
      </p:sp>
      <p:sp>
        <p:nvSpPr>
          <p:cNvPr id="3" name="Content Placeholder 2"/>
          <p:cNvSpPr>
            <a:spLocks noGrp="1"/>
          </p:cNvSpPr>
          <p:nvPr>
            <p:ph idx="1"/>
          </p:nvPr>
        </p:nvSpPr>
        <p:spPr>
          <a:xfrm>
            <a:off x="381000" y="1371600"/>
            <a:ext cx="8305800" cy="5181600"/>
          </a:xfrm>
        </p:spPr>
        <p:txBody>
          <a:bodyPr>
            <a:normAutofit fontScale="92500"/>
          </a:bodyPr>
          <a:lstStyle/>
          <a:p>
            <a:r>
              <a:rPr lang="en-US" sz="2800" dirty="0" smtClean="0"/>
              <a:t>May be a good idea if: </a:t>
            </a:r>
          </a:p>
          <a:p>
            <a:pPr lvl="1"/>
            <a:r>
              <a:rPr lang="en-US" sz="2500" dirty="0" smtClean="0"/>
              <a:t>Creditor gives something valuable in return, such as agreeing to let debtor get caught up in a manageable way, or reducing secured debt to value of property</a:t>
            </a:r>
          </a:p>
          <a:p>
            <a:pPr lvl="1"/>
            <a:r>
              <a:rPr lang="en-US" sz="2500" dirty="0" smtClean="0"/>
              <a:t>Debtor wants to keep needed collateral, such as motor vehicle, and creditor or court will not permit debtor to keep it without reaffirming</a:t>
            </a:r>
          </a:p>
          <a:p>
            <a:r>
              <a:rPr lang="en-US" sz="2800" dirty="0" smtClean="0"/>
              <a:t>Some creditors will allow debtor to retain collateral and keep paying even if no reaffirmation agreement is signed</a:t>
            </a:r>
          </a:p>
          <a:p>
            <a:r>
              <a:rPr lang="en-US" sz="2800" dirty="0" smtClean="0"/>
              <a:t>It is generally never a good idea to reaffirm a credit card debt, even if credit card is secured or the creditor offers to keep the account open based on reaffirmation</a:t>
            </a:r>
          </a:p>
          <a:p>
            <a:endParaRPr lang="en-US" dirty="0"/>
          </a:p>
        </p:txBody>
      </p:sp>
    </p:spTree>
    <p:extLst>
      <p:ext uri="{BB962C8B-B14F-4D97-AF65-F5344CB8AC3E}">
        <p14:creationId xmlns:p14="http://schemas.microsoft.com/office/powerpoint/2010/main" val="431332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bsopiep\Downloads\noun_2387.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8234" b="18203"/>
          <a:stretch/>
        </p:blipFill>
        <p:spPr bwMode="auto">
          <a:xfrm>
            <a:off x="2107316" y="5048975"/>
            <a:ext cx="2159884" cy="13728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Should the debtor reaffirm…?</a:t>
            </a:r>
            <a:endParaRPr lang="en-US" dirty="0"/>
          </a:p>
        </p:txBody>
      </p:sp>
      <p:sp>
        <p:nvSpPr>
          <p:cNvPr id="7" name="TextBox 6"/>
          <p:cNvSpPr txBox="1"/>
          <p:nvPr/>
        </p:nvSpPr>
        <p:spPr>
          <a:xfrm>
            <a:off x="4702627" y="1612154"/>
            <a:ext cx="3671473" cy="1200329"/>
          </a:xfrm>
          <a:prstGeom prst="rect">
            <a:avLst/>
          </a:prstGeom>
          <a:noFill/>
        </p:spPr>
        <p:txBody>
          <a:bodyPr wrap="square" rtlCol="0">
            <a:spAutoFit/>
          </a:bodyPr>
          <a:lstStyle/>
          <a:p>
            <a:r>
              <a:rPr lang="en-US" sz="2400" dirty="0" smtClean="0"/>
              <a:t>Maybe (most common; consider the risks and other options)</a:t>
            </a:r>
            <a:endParaRPr lang="en-US" sz="2400" dirty="0"/>
          </a:p>
        </p:txBody>
      </p:sp>
      <p:sp>
        <p:nvSpPr>
          <p:cNvPr id="8" name="TextBox 7"/>
          <p:cNvSpPr txBox="1"/>
          <p:nvPr/>
        </p:nvSpPr>
        <p:spPr>
          <a:xfrm>
            <a:off x="5246593" y="3648245"/>
            <a:ext cx="2583543" cy="461665"/>
          </a:xfrm>
          <a:prstGeom prst="rect">
            <a:avLst/>
          </a:prstGeom>
          <a:noFill/>
        </p:spPr>
        <p:txBody>
          <a:bodyPr wrap="square" rtlCol="0">
            <a:spAutoFit/>
          </a:bodyPr>
          <a:lstStyle/>
          <a:p>
            <a:r>
              <a:rPr lang="en-US" sz="2400" dirty="0" smtClean="0"/>
              <a:t>Probably not</a:t>
            </a:r>
            <a:endParaRPr lang="en-US" sz="2400" dirty="0"/>
          </a:p>
        </p:txBody>
      </p:sp>
      <p:sp>
        <p:nvSpPr>
          <p:cNvPr id="9" name="TextBox 8"/>
          <p:cNvSpPr txBox="1"/>
          <p:nvPr/>
        </p:nvSpPr>
        <p:spPr>
          <a:xfrm>
            <a:off x="6111156" y="5618734"/>
            <a:ext cx="3032844" cy="461665"/>
          </a:xfrm>
          <a:prstGeom prst="rect">
            <a:avLst/>
          </a:prstGeom>
          <a:noFill/>
        </p:spPr>
        <p:txBody>
          <a:bodyPr wrap="square" rtlCol="0">
            <a:spAutoFit/>
          </a:bodyPr>
          <a:lstStyle/>
          <a:p>
            <a:r>
              <a:rPr lang="en-US" sz="2400" dirty="0" smtClean="0"/>
              <a:t>No</a:t>
            </a:r>
            <a:endParaRPr lang="en-US" sz="2400" dirty="0"/>
          </a:p>
        </p:txBody>
      </p:sp>
      <p:sp>
        <p:nvSpPr>
          <p:cNvPr id="10" name="Multiply 9"/>
          <p:cNvSpPr/>
          <p:nvPr/>
        </p:nvSpPr>
        <p:spPr>
          <a:xfrm>
            <a:off x="3785635" y="5139761"/>
            <a:ext cx="1590004" cy="1191319"/>
          </a:xfrm>
          <a:prstGeom prst="mathMultiply">
            <a:avLst>
              <a:gd name="adj1" fmla="val 19233"/>
            </a:avLst>
          </a:prstGeom>
          <a:solidFill>
            <a:srgbClr val="065C27"/>
          </a:solidFill>
          <a:ln>
            <a:solidFill>
              <a:srgbClr val="065C2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484256" y="3371243"/>
            <a:ext cx="1349828" cy="1015663"/>
          </a:xfrm>
          <a:prstGeom prst="rect">
            <a:avLst/>
          </a:prstGeom>
          <a:noFill/>
        </p:spPr>
        <p:txBody>
          <a:bodyPr wrap="square" rtlCol="0">
            <a:spAutoFit/>
          </a:bodyPr>
          <a:lstStyle/>
          <a:p>
            <a:r>
              <a:rPr lang="en-US" sz="6000" dirty="0" smtClean="0">
                <a:solidFill>
                  <a:srgbClr val="065C27"/>
                </a:solidFill>
                <a:latin typeface="Arial Black" panose="020B0A04020102020204" pitchFamily="34" charset="0"/>
                <a:cs typeface="Aharoni" panose="02010803020104030203" pitchFamily="2" charset="-79"/>
              </a:rPr>
              <a:t>?</a:t>
            </a:r>
            <a:endParaRPr lang="en-US" sz="6000" dirty="0">
              <a:solidFill>
                <a:srgbClr val="065C27"/>
              </a:solidFill>
              <a:latin typeface="Arial Black" panose="020B0A04020102020204" pitchFamily="34" charset="0"/>
              <a:cs typeface="Aharoni" panose="02010803020104030203" pitchFamily="2" charset="-79"/>
            </a:endParaRPr>
          </a:p>
        </p:txBody>
      </p:sp>
      <p:sp>
        <p:nvSpPr>
          <p:cNvPr id="12" name="Rectangle 11"/>
          <p:cNvSpPr/>
          <p:nvPr/>
        </p:nvSpPr>
        <p:spPr>
          <a:xfrm>
            <a:off x="3364168" y="1291770"/>
            <a:ext cx="842933" cy="1015663"/>
          </a:xfrm>
          <a:prstGeom prst="rect">
            <a:avLst/>
          </a:prstGeom>
        </p:spPr>
        <p:txBody>
          <a:bodyPr wrap="square">
            <a:spAutoFit/>
          </a:bodyPr>
          <a:lstStyle/>
          <a:p>
            <a:r>
              <a:rPr lang="en-US" sz="6000" dirty="0">
                <a:solidFill>
                  <a:srgbClr val="065C27"/>
                </a:solidFill>
                <a:latin typeface="Arial Black" panose="020B0A04020102020204" pitchFamily="34" charset="0"/>
                <a:cs typeface="Aharoni" panose="02010803020104030203" pitchFamily="2" charset="-79"/>
              </a:rPr>
              <a:t>?</a:t>
            </a:r>
          </a:p>
        </p:txBody>
      </p:sp>
      <p:pic>
        <p:nvPicPr>
          <p:cNvPr id="3074" name="Picture 2" descr="C:\Users\bsopiep\Downloads\noun_996.png"/>
          <p:cNvPicPr>
            <a:picLocks noChangeAspect="1" noChangeArrowheads="1"/>
          </p:cNvPicPr>
          <p:nvPr/>
        </p:nvPicPr>
        <p:blipFill rotWithShape="1">
          <a:blip r:embed="rId4">
            <a:extLst>
              <a:ext uri="{28A0092B-C50C-407E-A947-70E740481C1C}">
                <a14:useLocalDpi xmlns:a14="http://schemas.microsoft.com/office/drawing/2010/main" val="0"/>
              </a:ext>
            </a:extLst>
          </a:blip>
          <a:srcRect t="27515" b="28590"/>
          <a:stretch/>
        </p:blipFill>
        <p:spPr bwMode="auto">
          <a:xfrm>
            <a:off x="286909" y="1211574"/>
            <a:ext cx="3142091" cy="137922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bsopiep\Downloads\noun_396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9713" y="2819400"/>
            <a:ext cx="1919287" cy="1919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816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From Filing to Discharge</a:t>
            </a:r>
            <a:endParaRPr lang="en-US" dirty="0"/>
          </a:p>
        </p:txBody>
      </p:sp>
      <p:sp>
        <p:nvSpPr>
          <p:cNvPr id="4" name="Content Placeholder 3"/>
          <p:cNvSpPr>
            <a:spLocks noGrp="1"/>
          </p:cNvSpPr>
          <p:nvPr>
            <p:ph idx="1"/>
          </p:nvPr>
        </p:nvSpPr>
        <p:spPr/>
        <p:txBody>
          <a:bodyPr>
            <a:normAutofit/>
          </a:bodyPr>
          <a:lstStyle/>
          <a:p>
            <a:r>
              <a:rPr lang="en-US" sz="2800" dirty="0" smtClean="0"/>
              <a:t>Completing and amending schedules and required forms</a:t>
            </a:r>
          </a:p>
          <a:p>
            <a:r>
              <a:rPr lang="en-US" sz="2800" dirty="0" smtClean="0"/>
              <a:t>Representing the debtor at the meeting of creditors</a:t>
            </a:r>
          </a:p>
          <a:p>
            <a:r>
              <a:rPr lang="en-US" sz="2800" dirty="0" smtClean="0"/>
              <a:t>Complying with document production requirements</a:t>
            </a:r>
          </a:p>
          <a:p>
            <a:r>
              <a:rPr lang="en-US" sz="2800" dirty="0" smtClean="0"/>
              <a:t>Dealing with secured debt</a:t>
            </a:r>
          </a:p>
          <a:p>
            <a:r>
              <a:rPr lang="en-US" sz="2800" dirty="0" smtClean="0"/>
              <a:t>Satisfying the financial education course requirement</a:t>
            </a:r>
          </a:p>
          <a:p>
            <a:r>
              <a:rPr lang="en-US" sz="2800" dirty="0" smtClean="0"/>
              <a:t>Obtaining and enforcing the discharge</a:t>
            </a:r>
            <a:endParaRPr lang="en-US" sz="2800" dirty="0"/>
          </a:p>
        </p:txBody>
      </p:sp>
    </p:spTree>
    <p:extLst>
      <p:ext uri="{BB962C8B-B14F-4D97-AF65-F5344CB8AC3E}">
        <p14:creationId xmlns:p14="http://schemas.microsoft.com/office/powerpoint/2010/main" val="1211901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dirty="0" smtClean="0"/>
              <a:t>Undue hardship? </a:t>
            </a:r>
            <a:endParaRPr lang="en-US" dirty="0"/>
          </a:p>
        </p:txBody>
      </p:sp>
      <p:sp>
        <p:nvSpPr>
          <p:cNvPr id="3" name="Content Placeholder 2"/>
          <p:cNvSpPr>
            <a:spLocks noGrp="1"/>
          </p:cNvSpPr>
          <p:nvPr>
            <p:ph idx="1"/>
          </p:nvPr>
        </p:nvSpPr>
        <p:spPr>
          <a:xfrm>
            <a:off x="304800" y="1447800"/>
            <a:ext cx="8382000" cy="5029200"/>
          </a:xfrm>
        </p:spPr>
        <p:txBody>
          <a:bodyPr>
            <a:normAutofit fontScale="62500" lnSpcReduction="20000"/>
          </a:bodyPr>
          <a:lstStyle/>
          <a:p>
            <a:r>
              <a:rPr lang="en-US" sz="4500" dirty="0" smtClean="0"/>
              <a:t>If debtor’s attorney negotiates the reaffirmation, must sign a certification stating that:</a:t>
            </a:r>
          </a:p>
          <a:p>
            <a:pPr lvl="1"/>
            <a:r>
              <a:rPr lang="en-US" sz="4200" dirty="0" smtClean="0"/>
              <a:t>debtor has been fully advised about consequences of the reaffirmation agreement</a:t>
            </a:r>
          </a:p>
          <a:p>
            <a:pPr lvl="1"/>
            <a:r>
              <a:rPr lang="en-US" sz="4200" dirty="0" smtClean="0"/>
              <a:t>agreement is voluntary act of a fully informed debtor, and </a:t>
            </a:r>
          </a:p>
          <a:p>
            <a:pPr lvl="1"/>
            <a:r>
              <a:rPr lang="en-US" sz="4200" dirty="0" smtClean="0"/>
              <a:t>agreement does not impose an “undue hardship” on the debtor or the debtor’s dependents.  </a:t>
            </a:r>
            <a:r>
              <a:rPr lang="en-US" sz="3500" b="1" dirty="0" smtClean="0">
                <a:solidFill>
                  <a:srgbClr val="77933C"/>
                </a:solidFill>
              </a:rPr>
              <a:t>11 U.S.C. § 524(c)(3)  </a:t>
            </a:r>
          </a:p>
          <a:p>
            <a:r>
              <a:rPr lang="en-US" sz="4500" dirty="0" smtClean="0"/>
              <a:t>If the debtor’s attorney does not sign the reaffirmation agreement (and debt not secured by real property), court must approve the reaffirmation  </a:t>
            </a:r>
            <a:r>
              <a:rPr lang="en-US" sz="3500" b="1" dirty="0" smtClean="0">
                <a:solidFill>
                  <a:srgbClr val="77933C"/>
                </a:solidFill>
              </a:rPr>
              <a:t>11 U.S.C. § 524(c)(6)</a:t>
            </a:r>
          </a:p>
        </p:txBody>
      </p:sp>
    </p:spTree>
    <p:extLst>
      <p:ext uri="{BB962C8B-B14F-4D97-AF65-F5344CB8AC3E}">
        <p14:creationId xmlns:p14="http://schemas.microsoft.com/office/powerpoint/2010/main" val="2510880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Undue hardship? </a:t>
            </a:r>
            <a:endParaRPr lang="en-US" dirty="0"/>
          </a:p>
        </p:txBody>
      </p:sp>
      <p:sp>
        <p:nvSpPr>
          <p:cNvPr id="3" name="Content Placeholder 2"/>
          <p:cNvSpPr>
            <a:spLocks noGrp="1"/>
          </p:cNvSpPr>
          <p:nvPr>
            <p:ph idx="1"/>
          </p:nvPr>
        </p:nvSpPr>
        <p:spPr/>
        <p:txBody>
          <a:bodyPr>
            <a:noAutofit/>
          </a:bodyPr>
          <a:lstStyle/>
          <a:p>
            <a:r>
              <a:rPr lang="en-US" sz="2800" dirty="0" smtClean="0"/>
              <a:t>Debtor must sign a statement that debtor believes he/she can afford the payments, based on income and expenses listed in Schedules I and J</a:t>
            </a:r>
          </a:p>
          <a:p>
            <a:r>
              <a:rPr lang="en-US" sz="2800" dirty="0" smtClean="0"/>
              <a:t>If I and J show insufficient income, presumption of undue hardship, and debtor must explain how he/she will pay</a:t>
            </a:r>
          </a:p>
          <a:p>
            <a:r>
              <a:rPr lang="en-US" sz="2800" dirty="0" smtClean="0"/>
              <a:t>Court may disapprove the reaffirmation if presumption not rebutted</a:t>
            </a:r>
            <a:endParaRPr lang="en-US" sz="2800" dirty="0"/>
          </a:p>
        </p:txBody>
      </p:sp>
    </p:spTree>
    <p:extLst>
      <p:ext uri="{BB962C8B-B14F-4D97-AF65-F5344CB8AC3E}">
        <p14:creationId xmlns:p14="http://schemas.microsoft.com/office/powerpoint/2010/main" val="1347027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Retain and Keep Paying </a:t>
            </a:r>
            <a:br>
              <a:rPr lang="en-US" dirty="0" smtClean="0"/>
            </a:br>
            <a:r>
              <a:rPr lang="en-US" dirty="0" smtClean="0"/>
              <a:t>(without reaffirmation)</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sz="2800" b="1" dirty="0" smtClean="0"/>
              <a:t>For mortgage on debtor’s principal residence</a:t>
            </a:r>
            <a:r>
              <a:rPr lang="en-US" sz="2800" dirty="0" smtClean="0"/>
              <a:t>, this option is recognized by section 524(j)</a:t>
            </a:r>
          </a:p>
          <a:p>
            <a:pPr lvl="1"/>
            <a:r>
              <a:rPr lang="en-US" dirty="0" smtClean="0"/>
              <a:t>creditor permitted to seek and accept payments rather than enforce </a:t>
            </a:r>
            <a:r>
              <a:rPr lang="en-US" i="1" dirty="0" smtClean="0"/>
              <a:t>in rem </a:t>
            </a:r>
            <a:r>
              <a:rPr lang="en-US" dirty="0" smtClean="0"/>
              <a:t>rights, without violating the discharge injunction</a:t>
            </a:r>
          </a:p>
          <a:p>
            <a:r>
              <a:rPr lang="en-US" sz="2800" b="1" dirty="0" smtClean="0"/>
              <a:t>For personal property secured loan</a:t>
            </a:r>
            <a:r>
              <a:rPr lang="en-US" sz="2800" dirty="0" smtClean="0"/>
              <a:t>: this option generally not available unless creditor allows it; might not be in creditor’s best interest to repossess the collateral if debtor keeps paying</a:t>
            </a:r>
          </a:p>
          <a:p>
            <a:r>
              <a:rPr lang="en-US" sz="2800" dirty="0" smtClean="0"/>
              <a:t>If debtor later defaults on payments and the creditor repossesses the collateral, debtor will not be on the hook for any deficiency</a:t>
            </a:r>
            <a:endParaRPr lang="en-US" sz="2800" dirty="0"/>
          </a:p>
        </p:txBody>
      </p:sp>
    </p:spTree>
    <p:extLst>
      <p:ext uri="{BB962C8B-B14F-4D97-AF65-F5344CB8AC3E}">
        <p14:creationId xmlns:p14="http://schemas.microsoft.com/office/powerpoint/2010/main" val="3412618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Reaffirm a Home Mortgage? </a:t>
            </a:r>
            <a:endParaRPr lang="en-US" dirty="0"/>
          </a:p>
        </p:txBody>
      </p:sp>
      <p:sp>
        <p:nvSpPr>
          <p:cNvPr id="3" name="Content Placeholder 2"/>
          <p:cNvSpPr>
            <a:spLocks noGrp="1"/>
          </p:cNvSpPr>
          <p:nvPr>
            <p:ph idx="1"/>
          </p:nvPr>
        </p:nvSpPr>
        <p:spPr>
          <a:xfrm>
            <a:off x="381000" y="1447800"/>
            <a:ext cx="8305800" cy="5029200"/>
          </a:xfrm>
        </p:spPr>
        <p:txBody>
          <a:bodyPr>
            <a:normAutofit fontScale="92500" lnSpcReduction="10000"/>
          </a:bodyPr>
          <a:lstStyle/>
          <a:p>
            <a:r>
              <a:rPr lang="en-US" sz="3100" dirty="0" smtClean="0"/>
              <a:t>Usually not a good idea</a:t>
            </a:r>
          </a:p>
          <a:p>
            <a:r>
              <a:rPr lang="en-US" sz="3100" dirty="0" smtClean="0"/>
              <a:t>Option to retain and keep paying, § 524(j)</a:t>
            </a:r>
          </a:p>
          <a:p>
            <a:r>
              <a:rPr lang="en-US" sz="3100" b="1" dirty="0" smtClean="0"/>
              <a:t>Benefits of NOT Reaffirming:</a:t>
            </a:r>
          </a:p>
          <a:p>
            <a:pPr lvl="1"/>
            <a:r>
              <a:rPr lang="en-US" dirty="0" smtClean="0"/>
              <a:t>No liability for a deficiency if later default and foreclosure</a:t>
            </a:r>
          </a:p>
          <a:p>
            <a:pPr lvl="1"/>
            <a:r>
              <a:rPr lang="en-US" dirty="0" smtClean="0"/>
              <a:t>Debtor should still be able to apply for a loan mod if needed</a:t>
            </a:r>
          </a:p>
          <a:p>
            <a:r>
              <a:rPr lang="en-US" sz="3100" b="1" dirty="0" smtClean="0"/>
              <a:t>Benefits of Reaffirming: </a:t>
            </a:r>
          </a:p>
          <a:p>
            <a:pPr lvl="1"/>
            <a:r>
              <a:rPr lang="en-US" dirty="0" smtClean="0"/>
              <a:t>Debtor may continue to receive mortgage statements </a:t>
            </a:r>
          </a:p>
          <a:p>
            <a:pPr lvl="1"/>
            <a:r>
              <a:rPr lang="en-US" dirty="0" smtClean="0"/>
              <a:t>Payment information more </a:t>
            </a:r>
            <a:r>
              <a:rPr lang="en-US" dirty="0"/>
              <a:t>likely to </a:t>
            </a:r>
            <a:r>
              <a:rPr lang="en-US" dirty="0" smtClean="0"/>
              <a:t>be reported </a:t>
            </a:r>
            <a:r>
              <a:rPr lang="en-US" dirty="0"/>
              <a:t>on credit </a:t>
            </a:r>
            <a:r>
              <a:rPr lang="en-US" dirty="0" smtClean="0"/>
              <a:t>report, improving  chances </a:t>
            </a:r>
            <a:r>
              <a:rPr lang="en-US" dirty="0"/>
              <a:t>of </a:t>
            </a:r>
            <a:r>
              <a:rPr lang="en-US" dirty="0" smtClean="0"/>
              <a:t>refinancing later </a:t>
            </a:r>
          </a:p>
          <a:p>
            <a:pPr lvl="1"/>
            <a:r>
              <a:rPr lang="en-US" dirty="0" smtClean="0"/>
              <a:t>Debtor may have better chance of getting a loan mod later (especially with FHA loans)</a:t>
            </a:r>
            <a:endParaRPr lang="en-US" dirty="0"/>
          </a:p>
        </p:txBody>
      </p:sp>
    </p:spTree>
    <p:extLst>
      <p:ext uri="{BB962C8B-B14F-4D97-AF65-F5344CB8AC3E}">
        <p14:creationId xmlns:p14="http://schemas.microsoft.com/office/powerpoint/2010/main" val="3541946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944562"/>
          </a:xfrm>
        </p:spPr>
        <p:txBody>
          <a:bodyPr/>
          <a:lstStyle/>
          <a:p>
            <a:r>
              <a:rPr lang="en-US" dirty="0" smtClean="0"/>
              <a:t>Redemption </a:t>
            </a:r>
            <a:endParaRPr lang="en-US" dirty="0"/>
          </a:p>
        </p:txBody>
      </p:sp>
      <p:sp>
        <p:nvSpPr>
          <p:cNvPr id="3" name="Content Placeholder 2"/>
          <p:cNvSpPr>
            <a:spLocks noGrp="1"/>
          </p:cNvSpPr>
          <p:nvPr>
            <p:ph idx="1"/>
          </p:nvPr>
        </p:nvSpPr>
        <p:spPr>
          <a:xfrm>
            <a:off x="304800" y="1447800"/>
            <a:ext cx="8382000" cy="5029200"/>
          </a:xfrm>
        </p:spPr>
        <p:txBody>
          <a:bodyPr>
            <a:normAutofit/>
          </a:bodyPr>
          <a:lstStyle/>
          <a:p>
            <a:r>
              <a:rPr lang="en-US" sz="2800" dirty="0" smtClean="0"/>
              <a:t>Section 722 provides for a right of redemption - debtor may eliminate a creditor’s lien by paying the creditor the value of the collateral securing the lien</a:t>
            </a:r>
          </a:p>
          <a:p>
            <a:r>
              <a:rPr lang="en-US" sz="2800" dirty="0" smtClean="0"/>
              <a:t>Redemption right available only:</a:t>
            </a:r>
          </a:p>
          <a:p>
            <a:pPr lvl="1"/>
            <a:r>
              <a:rPr lang="en-US" sz="2600" dirty="0" smtClean="0"/>
              <a:t>to individual debtors in chapter 7 cases</a:t>
            </a:r>
          </a:p>
          <a:p>
            <a:pPr lvl="1"/>
            <a:r>
              <a:rPr lang="en-US" sz="2600" dirty="0" smtClean="0"/>
              <a:t>for dischargeable consumer debts secured by </a:t>
            </a:r>
            <a:r>
              <a:rPr lang="en-US" dirty="0" smtClean="0"/>
              <a:t>tangible personal property that has been either:</a:t>
            </a:r>
          </a:p>
          <a:p>
            <a:pPr lvl="2"/>
            <a:r>
              <a:rPr lang="en-US" sz="2600" dirty="0" smtClean="0"/>
              <a:t>exempted by the debtor, or </a:t>
            </a:r>
          </a:p>
          <a:p>
            <a:pPr lvl="2"/>
            <a:r>
              <a:rPr lang="en-US" sz="2600" dirty="0" smtClean="0"/>
              <a:t>abandoned by the trustee</a:t>
            </a:r>
          </a:p>
        </p:txBody>
      </p:sp>
    </p:spTree>
    <p:extLst>
      <p:ext uri="{BB962C8B-B14F-4D97-AF65-F5344CB8AC3E}">
        <p14:creationId xmlns:p14="http://schemas.microsoft.com/office/powerpoint/2010/main" val="13070397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Redemption </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2800" dirty="0" smtClean="0"/>
              <a:t>Not available for real estate or intangible liquid assets</a:t>
            </a:r>
          </a:p>
          <a:p>
            <a:r>
              <a:rPr lang="en-US" sz="2800" dirty="0" smtClean="0"/>
              <a:t>Valuation should be based on replacement value given the property’s age and condition at the time the value is determined</a:t>
            </a:r>
          </a:p>
          <a:p>
            <a:r>
              <a:rPr lang="en-US" sz="2800" dirty="0" smtClean="0"/>
              <a:t>HUGE potential benefit if the secured claim greatly exceeds the value of the property</a:t>
            </a:r>
          </a:p>
          <a:p>
            <a:r>
              <a:rPr lang="en-US" sz="2800" dirty="0" smtClean="0"/>
              <a:t>Debtor must be prepared to pay redemption amount in lump-sum payment (unless creditor agrees to installments)</a:t>
            </a:r>
            <a:endParaRPr lang="en-US" sz="2800" dirty="0"/>
          </a:p>
        </p:txBody>
      </p:sp>
    </p:spTree>
    <p:extLst>
      <p:ext uri="{BB962C8B-B14F-4D97-AF65-F5344CB8AC3E}">
        <p14:creationId xmlns:p14="http://schemas.microsoft.com/office/powerpoint/2010/main" val="2471503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Redemption: Example 1</a:t>
            </a:r>
            <a:endParaRPr lang="en-US" dirty="0"/>
          </a:p>
        </p:txBody>
      </p:sp>
      <p:sp>
        <p:nvSpPr>
          <p:cNvPr id="5" name="Content Placeholder 4"/>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r>
              <a:rPr lang="en-US" dirty="0" smtClean="0"/>
              <a:t>Couch was purchased on credit (loan secured by the couch)</a:t>
            </a:r>
          </a:p>
          <a:p>
            <a:r>
              <a:rPr lang="en-US" dirty="0" smtClean="0"/>
              <a:t>Balance owed on petition date = $1,250</a:t>
            </a:r>
          </a:p>
          <a:p>
            <a:r>
              <a:rPr lang="en-US" dirty="0" smtClean="0"/>
              <a:t>Value of the couch = $250</a:t>
            </a:r>
          </a:p>
        </p:txBody>
      </p:sp>
      <p:pic>
        <p:nvPicPr>
          <p:cNvPr id="7"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t="15838" b="21756"/>
          <a:stretch/>
        </p:blipFill>
        <p:spPr>
          <a:xfrm>
            <a:off x="2419653" y="1315993"/>
            <a:ext cx="4514547" cy="2113007"/>
          </a:xfrm>
          <a:prstGeom prst="rect">
            <a:avLst/>
          </a:prstGeom>
        </p:spPr>
      </p:pic>
    </p:spTree>
    <p:extLst>
      <p:ext uri="{BB962C8B-B14F-4D97-AF65-F5344CB8AC3E}">
        <p14:creationId xmlns:p14="http://schemas.microsoft.com/office/powerpoint/2010/main" val="2926914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Redemption: Example 1</a:t>
            </a:r>
            <a:endParaRPr lang="en-US" dirty="0"/>
          </a:p>
        </p:txBody>
      </p:sp>
      <p:sp>
        <p:nvSpPr>
          <p:cNvPr id="5" name="Content Placeholder 4"/>
          <p:cNvSpPr>
            <a:spLocks noGrp="1"/>
          </p:cNvSpPr>
          <p:nvPr>
            <p:ph idx="1"/>
          </p:nvPr>
        </p:nvSpPr>
        <p:spPr>
          <a:xfrm>
            <a:off x="457200" y="1600200"/>
            <a:ext cx="8229600" cy="4724400"/>
          </a:xfrm>
        </p:spPr>
        <p:txBody>
          <a:bodyPr>
            <a:normAutofit fontScale="92500" lnSpcReduction="10000"/>
          </a:bodyPr>
          <a:lstStyle/>
          <a:p>
            <a:endParaRPr lang="en-US" dirty="0" smtClean="0"/>
          </a:p>
          <a:p>
            <a:endParaRPr lang="en-US" dirty="0" smtClean="0"/>
          </a:p>
          <a:p>
            <a:endParaRPr lang="en-US" dirty="0" smtClean="0"/>
          </a:p>
          <a:p>
            <a:endParaRPr lang="en-US" dirty="0" smtClean="0"/>
          </a:p>
          <a:p>
            <a:r>
              <a:rPr lang="en-US" sz="2800" dirty="0" smtClean="0"/>
              <a:t>Creditor has a secured claim for $250 and an unsecured claim for $1,000</a:t>
            </a:r>
          </a:p>
          <a:p>
            <a:r>
              <a:rPr lang="en-US" sz="2800" dirty="0" smtClean="0"/>
              <a:t>Debtor may redeem the couch by paying $250 to the creditor</a:t>
            </a:r>
          </a:p>
          <a:p>
            <a:r>
              <a:rPr lang="en-US" sz="2800" dirty="0" smtClean="0"/>
              <a:t>Debtor keeps the couch free and clear of the lien</a:t>
            </a:r>
          </a:p>
          <a:p>
            <a:r>
              <a:rPr lang="en-US" sz="2800" dirty="0" smtClean="0"/>
              <a:t>Creditor’s unsecured claim for $1,000 is discharged</a:t>
            </a:r>
          </a:p>
        </p:txBody>
      </p:sp>
      <p:pic>
        <p:nvPicPr>
          <p:cNvPr id="6"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t="15838" b="21756"/>
          <a:stretch/>
        </p:blipFill>
        <p:spPr>
          <a:xfrm>
            <a:off x="2419653" y="1315993"/>
            <a:ext cx="4514547" cy="2113007"/>
          </a:xfrm>
          <a:prstGeom prst="rect">
            <a:avLst/>
          </a:prstGeom>
        </p:spPr>
      </p:pic>
    </p:spTree>
    <p:extLst>
      <p:ext uri="{BB962C8B-B14F-4D97-AF65-F5344CB8AC3E}">
        <p14:creationId xmlns:p14="http://schemas.microsoft.com/office/powerpoint/2010/main" val="1389799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sopiep\Downloads\noun_996.png"/>
          <p:cNvPicPr>
            <a:picLocks noChangeAspect="1" noChangeArrowheads="1"/>
          </p:cNvPicPr>
          <p:nvPr/>
        </p:nvPicPr>
        <p:blipFill rotWithShape="1">
          <a:blip r:embed="rId3">
            <a:extLst>
              <a:ext uri="{28A0092B-C50C-407E-A947-70E740481C1C}">
                <a14:useLocalDpi xmlns:a14="http://schemas.microsoft.com/office/drawing/2010/main" val="0"/>
              </a:ext>
            </a:extLst>
          </a:blip>
          <a:srcRect t="26651" b="28376"/>
          <a:stretch/>
        </p:blipFill>
        <p:spPr bwMode="auto">
          <a:xfrm>
            <a:off x="1108818" y="3048000"/>
            <a:ext cx="4450154" cy="200136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Redemption: Example 2</a:t>
            </a:r>
            <a:endParaRPr lang="en-US" dirty="0"/>
          </a:p>
        </p:txBody>
      </p:sp>
      <p:sp>
        <p:nvSpPr>
          <p:cNvPr id="5" name="Rectangle 4"/>
          <p:cNvSpPr/>
          <p:nvPr/>
        </p:nvSpPr>
        <p:spPr>
          <a:xfrm>
            <a:off x="3447333" y="1600200"/>
            <a:ext cx="2249334" cy="369332"/>
          </a:xfrm>
          <a:prstGeom prst="rect">
            <a:avLst/>
          </a:prstGeom>
        </p:spPr>
        <p:txBody>
          <a:bodyPr wrap="none">
            <a:spAutoFit/>
          </a:bodyPr>
          <a:lstStyle/>
          <a:p>
            <a:pPr algn="ctr"/>
            <a:r>
              <a:rPr lang="en-US" dirty="0">
                <a:latin typeface="Arial" pitchFamily="34" charset="0"/>
                <a:cs typeface="Arial" pitchFamily="34" charset="0"/>
              </a:rPr>
              <a:t>Debt Owed - $5,000</a:t>
            </a:r>
          </a:p>
        </p:txBody>
      </p:sp>
      <p:cxnSp>
        <p:nvCxnSpPr>
          <p:cNvPr id="6" name="Straight Arrow Connector 5"/>
          <p:cNvCxnSpPr/>
          <p:nvPr/>
        </p:nvCxnSpPr>
        <p:spPr bwMode="auto">
          <a:xfrm>
            <a:off x="1138804" y="2115772"/>
            <a:ext cx="6785996" cy="1588"/>
          </a:xfrm>
          <a:prstGeom prst="straightConnector1">
            <a:avLst/>
          </a:prstGeom>
          <a:solidFill>
            <a:schemeClr val="accent1"/>
          </a:solidFill>
          <a:ln w="82550"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1138804" y="3016048"/>
            <a:ext cx="4420167" cy="0"/>
          </a:xfrm>
          <a:prstGeom prst="straightConnector1">
            <a:avLst/>
          </a:prstGeom>
          <a:solidFill>
            <a:schemeClr val="accent1"/>
          </a:solidFill>
          <a:ln w="82550" cap="flat" cmpd="sng" algn="ctr">
            <a:solidFill>
              <a:schemeClr val="tx1"/>
            </a:solidFill>
            <a:prstDash val="solid"/>
            <a:round/>
            <a:headEnd type="arrow" w="med" len="med"/>
            <a:tailEnd type="arrow" w="med" len="med"/>
          </a:ln>
          <a:effectLst/>
        </p:spPr>
      </p:cxnSp>
      <p:sp>
        <p:nvSpPr>
          <p:cNvPr id="11" name="Rectangle 10"/>
          <p:cNvSpPr/>
          <p:nvPr/>
        </p:nvSpPr>
        <p:spPr>
          <a:xfrm>
            <a:off x="2514909" y="2460562"/>
            <a:ext cx="1667957" cy="369332"/>
          </a:xfrm>
          <a:prstGeom prst="rect">
            <a:avLst/>
          </a:prstGeom>
        </p:spPr>
        <p:txBody>
          <a:bodyPr wrap="none">
            <a:spAutoFit/>
          </a:bodyPr>
          <a:lstStyle/>
          <a:p>
            <a:pPr algn="ctr"/>
            <a:r>
              <a:rPr lang="en-US" dirty="0" smtClean="0">
                <a:latin typeface="Arial" pitchFamily="34" charset="0"/>
                <a:cs typeface="Arial" pitchFamily="34" charset="0"/>
              </a:rPr>
              <a:t>Value - </a:t>
            </a:r>
            <a:r>
              <a:rPr lang="en-US" dirty="0">
                <a:latin typeface="Arial" pitchFamily="34" charset="0"/>
                <a:cs typeface="Arial" pitchFamily="34" charset="0"/>
              </a:rPr>
              <a:t>$2,000</a:t>
            </a:r>
          </a:p>
        </p:txBody>
      </p:sp>
      <p:sp>
        <p:nvSpPr>
          <p:cNvPr id="12" name="TextBox 11"/>
          <p:cNvSpPr txBox="1"/>
          <p:nvPr/>
        </p:nvSpPr>
        <p:spPr>
          <a:xfrm>
            <a:off x="740870" y="5181600"/>
            <a:ext cx="7183930" cy="892552"/>
          </a:xfrm>
          <a:prstGeom prst="rect">
            <a:avLst/>
          </a:prstGeom>
          <a:noFill/>
        </p:spPr>
        <p:txBody>
          <a:bodyPr wrap="square" rtlCol="0">
            <a:spAutoFit/>
          </a:bodyPr>
          <a:lstStyle/>
          <a:p>
            <a:r>
              <a:rPr lang="en-US" sz="2600" dirty="0" smtClean="0"/>
              <a:t>Debtor may redeem by paying $2,000; unsecured claim for $3,000 will be discharged.</a:t>
            </a:r>
            <a:endParaRPr lang="en-US" sz="2600" dirty="0"/>
          </a:p>
        </p:txBody>
      </p:sp>
    </p:spTree>
    <p:extLst>
      <p:ext uri="{BB962C8B-B14F-4D97-AF65-F5344CB8AC3E}">
        <p14:creationId xmlns:p14="http://schemas.microsoft.com/office/powerpoint/2010/main" val="3742224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“722 Redemption Loans”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2762" y="3082131"/>
            <a:ext cx="3038475" cy="15621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144" y="1394662"/>
            <a:ext cx="7068456" cy="454893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4419600"/>
            <a:ext cx="2466786" cy="1850089"/>
          </a:xfrm>
          <a:prstGeom prst="rect">
            <a:avLst/>
          </a:prstGeom>
        </p:spPr>
      </p:pic>
    </p:spTree>
    <p:extLst>
      <p:ext uri="{BB962C8B-B14F-4D97-AF65-F5344CB8AC3E}">
        <p14:creationId xmlns:p14="http://schemas.microsoft.com/office/powerpoint/2010/main" val="3236017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First Steps After the Case is Filed</a:t>
            </a:r>
            <a:endParaRPr lang="en-US" dirty="0"/>
          </a:p>
        </p:txBody>
      </p:sp>
    </p:spTree>
    <p:extLst>
      <p:ext uri="{BB962C8B-B14F-4D97-AF65-F5344CB8AC3E}">
        <p14:creationId xmlns:p14="http://schemas.microsoft.com/office/powerpoint/2010/main" val="23253027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Assuming Lease on Personal Property</a:t>
            </a:r>
            <a:endParaRPr lang="en-US" dirty="0"/>
          </a:p>
        </p:txBody>
      </p:sp>
      <p:sp>
        <p:nvSpPr>
          <p:cNvPr id="3" name="Content Placeholder 2"/>
          <p:cNvSpPr>
            <a:spLocks noGrp="1"/>
          </p:cNvSpPr>
          <p:nvPr>
            <p:ph idx="1"/>
          </p:nvPr>
        </p:nvSpPr>
        <p:spPr>
          <a:xfrm>
            <a:off x="304800" y="1447800"/>
            <a:ext cx="8382000" cy="5029200"/>
          </a:xfrm>
        </p:spPr>
        <p:txBody>
          <a:bodyPr>
            <a:normAutofit fontScale="70000" lnSpcReduction="20000"/>
          </a:bodyPr>
          <a:lstStyle/>
          <a:p>
            <a:r>
              <a:rPr lang="en-US" sz="3400" dirty="0" smtClean="0"/>
              <a:t>Chapter 7 debtor may assume a personal property lease if it is not assumed by trustee - common with car leases</a:t>
            </a:r>
          </a:p>
          <a:p>
            <a:r>
              <a:rPr lang="en-US" sz="3400" b="1" dirty="0" smtClean="0"/>
              <a:t>Step 1: </a:t>
            </a:r>
            <a:r>
              <a:rPr lang="en-US" sz="3400" dirty="0" smtClean="0"/>
              <a:t>Debtor must notify lessor in writing that intends to assume lease, which can be done on Statement of Intention </a:t>
            </a:r>
          </a:p>
          <a:p>
            <a:r>
              <a:rPr lang="en-US" sz="3400" b="1" dirty="0" smtClean="0"/>
              <a:t>Step 2: </a:t>
            </a:r>
            <a:r>
              <a:rPr lang="en-US" sz="3400" dirty="0" smtClean="0"/>
              <a:t>Lessor may say willing to allow assumption and may condition assumption on cure of any outstanding default  </a:t>
            </a:r>
          </a:p>
          <a:p>
            <a:r>
              <a:rPr lang="en-US" sz="3400" b="1" dirty="0" smtClean="0"/>
              <a:t>Step 3: </a:t>
            </a:r>
            <a:r>
              <a:rPr lang="en-US" sz="3400" dirty="0" smtClean="0"/>
              <a:t>Debtor notifies the lessor in writing within 30 days after the first notice that the lease is assumed</a:t>
            </a:r>
          </a:p>
          <a:p>
            <a:pPr lvl="1"/>
            <a:r>
              <a:rPr lang="en-US" sz="3100" dirty="0" smtClean="0"/>
              <a:t>debtor then assumes liability under lease and has right to retain property if payments are maintained  </a:t>
            </a:r>
          </a:p>
          <a:p>
            <a:r>
              <a:rPr lang="en-US" sz="3400" dirty="0" smtClean="0"/>
              <a:t>Court review and approval of the lease assumption are not required</a:t>
            </a:r>
          </a:p>
          <a:p>
            <a:pPr marL="0" indent="0">
              <a:buNone/>
            </a:pPr>
            <a:r>
              <a:rPr lang="en-US" sz="2900" b="1" dirty="0" smtClean="0">
                <a:solidFill>
                  <a:srgbClr val="77933C"/>
                </a:solidFill>
              </a:rPr>
              <a:t>11 U.S.C. § 365(p) </a:t>
            </a:r>
          </a:p>
          <a:p>
            <a:endParaRPr lang="en-US" dirty="0"/>
          </a:p>
        </p:txBody>
      </p:sp>
    </p:spTree>
    <p:extLst>
      <p:ext uri="{BB962C8B-B14F-4D97-AF65-F5344CB8AC3E}">
        <p14:creationId xmlns:p14="http://schemas.microsoft.com/office/powerpoint/2010/main" val="1983292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04800" y="274638"/>
            <a:ext cx="8382000" cy="792162"/>
          </a:xfrm>
        </p:spPr>
        <p:txBody>
          <a:bodyPr/>
          <a:lstStyle/>
          <a:p>
            <a:r>
              <a:rPr lang="en-US" dirty="0" smtClean="0"/>
              <a:t>Lien Avoidance</a:t>
            </a:r>
            <a:endParaRPr lang="en-US" dirty="0"/>
          </a:p>
        </p:txBody>
      </p:sp>
      <p:sp>
        <p:nvSpPr>
          <p:cNvPr id="107523" name="Rectangle 3"/>
          <p:cNvSpPr>
            <a:spLocks noGrp="1" noChangeArrowheads="1"/>
          </p:cNvSpPr>
          <p:nvPr>
            <p:ph type="body" idx="1"/>
          </p:nvPr>
        </p:nvSpPr>
        <p:spPr>
          <a:xfrm>
            <a:off x="304800" y="1219200"/>
            <a:ext cx="8382000" cy="5486400"/>
          </a:xfrm>
        </p:spPr>
        <p:txBody>
          <a:bodyPr>
            <a:normAutofit fontScale="55000" lnSpcReduction="20000"/>
          </a:bodyPr>
          <a:lstStyle/>
          <a:p>
            <a:r>
              <a:rPr lang="en-US" sz="4200" dirty="0" smtClean="0"/>
              <a:t>Debtor may avoid “fixing of a lien” on interest of debtor in property to the extent lien impairs an exemption  </a:t>
            </a:r>
          </a:p>
          <a:p>
            <a:r>
              <a:rPr lang="en-US" sz="4200" dirty="0" smtClean="0"/>
              <a:t>This applies to: </a:t>
            </a:r>
          </a:p>
          <a:p>
            <a:pPr lvl="1">
              <a:lnSpc>
                <a:spcPct val="120000"/>
              </a:lnSpc>
              <a:spcBef>
                <a:spcPts val="600"/>
              </a:spcBef>
            </a:pPr>
            <a:r>
              <a:rPr lang="en-US" sz="3800" b="1" dirty="0" smtClean="0"/>
              <a:t>Judicial liens </a:t>
            </a:r>
            <a:r>
              <a:rPr lang="en-US" sz="3800" dirty="0" smtClean="0"/>
              <a:t>on any exempt property, including home, vehicle, household goods , garnished wages, etc.</a:t>
            </a:r>
          </a:p>
          <a:p>
            <a:pPr lvl="2">
              <a:lnSpc>
                <a:spcPct val="120000"/>
              </a:lnSpc>
              <a:spcBef>
                <a:spcPts val="600"/>
              </a:spcBef>
            </a:pPr>
            <a:r>
              <a:rPr lang="en-US" sz="3800" dirty="0" smtClean="0"/>
              <a:t> except liens for domestic support obligation</a:t>
            </a:r>
          </a:p>
          <a:p>
            <a:pPr lvl="1"/>
            <a:r>
              <a:rPr lang="en-US" sz="3800" b="1" dirty="0" smtClean="0"/>
              <a:t>Non-possessory, non-purchase money liens </a:t>
            </a:r>
            <a:r>
              <a:rPr lang="en-US" sz="3800" dirty="0" smtClean="0"/>
              <a:t>on certain personal property, including:</a:t>
            </a:r>
          </a:p>
          <a:p>
            <a:pPr lvl="2">
              <a:lnSpc>
                <a:spcPct val="120000"/>
              </a:lnSpc>
              <a:spcBef>
                <a:spcPts val="600"/>
              </a:spcBef>
            </a:pPr>
            <a:r>
              <a:rPr lang="en-US" sz="3800" dirty="0" smtClean="0"/>
              <a:t>household furnishings, household goods , wearing apparel, jewelry, appliances, books, animals, crops, or musical instruments held primarily for personal, family, or household use of the debtor or debtor’s dependents;</a:t>
            </a:r>
          </a:p>
          <a:p>
            <a:pPr lvl="2">
              <a:lnSpc>
                <a:spcPct val="120000"/>
              </a:lnSpc>
              <a:spcBef>
                <a:spcPts val="600"/>
              </a:spcBef>
            </a:pPr>
            <a:r>
              <a:rPr lang="en-US" sz="3800" dirty="0" smtClean="0"/>
              <a:t>implements, professional books, or tools of the trade </a:t>
            </a:r>
          </a:p>
          <a:p>
            <a:pPr lvl="2">
              <a:lnSpc>
                <a:spcPct val="120000"/>
              </a:lnSpc>
              <a:spcBef>
                <a:spcPts val="600"/>
              </a:spcBef>
            </a:pPr>
            <a:r>
              <a:rPr lang="en-US" sz="3800" dirty="0" smtClean="0"/>
              <a:t>professionally prescribed health aids</a:t>
            </a:r>
          </a:p>
          <a:p>
            <a:pPr marL="0" indent="0">
              <a:buNone/>
            </a:pPr>
            <a:r>
              <a:rPr lang="en-US" sz="3200" b="1" dirty="0" smtClean="0">
                <a:solidFill>
                  <a:srgbClr val="77933C"/>
                </a:solidFill>
              </a:rPr>
              <a:t>11 U.S.C. § 522(f)</a:t>
            </a:r>
          </a:p>
        </p:txBody>
      </p:sp>
    </p:spTree>
    <p:extLst>
      <p:ext uri="{BB962C8B-B14F-4D97-AF65-F5344CB8AC3E}">
        <p14:creationId xmlns:p14="http://schemas.microsoft.com/office/powerpoint/2010/main" val="2594990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381000" y="274638"/>
            <a:ext cx="8305800" cy="944562"/>
          </a:xfrm>
        </p:spPr>
        <p:txBody>
          <a:bodyPr/>
          <a:lstStyle/>
          <a:p>
            <a:r>
              <a:rPr lang="en-US" dirty="0" smtClean="0"/>
              <a:t>Lien Avoidance</a:t>
            </a:r>
            <a:endParaRPr lang="en-US" dirty="0"/>
          </a:p>
        </p:txBody>
      </p:sp>
      <p:sp>
        <p:nvSpPr>
          <p:cNvPr id="107523" name="Rectangle 3"/>
          <p:cNvSpPr>
            <a:spLocks noGrp="1" noChangeArrowheads="1"/>
          </p:cNvSpPr>
          <p:nvPr>
            <p:ph type="body" idx="1"/>
          </p:nvPr>
        </p:nvSpPr>
        <p:spPr>
          <a:xfrm>
            <a:off x="381000" y="1371600"/>
            <a:ext cx="8305800" cy="5029200"/>
          </a:xfrm>
        </p:spPr>
        <p:txBody>
          <a:bodyPr>
            <a:normAutofit fontScale="92500" lnSpcReduction="20000"/>
          </a:bodyPr>
          <a:lstStyle/>
          <a:p>
            <a:r>
              <a:rPr lang="en-US" sz="3000" dirty="0" smtClean="0"/>
              <a:t>Some math is required to determine if the lien can be avoided – if it “impairs an exemption”</a:t>
            </a:r>
          </a:p>
          <a:p>
            <a:r>
              <a:rPr lang="en-US" sz="3000" dirty="0" smtClean="0"/>
              <a:t>A lien shall be considered to impair an exemption to the extent that the sum of –</a:t>
            </a:r>
          </a:p>
          <a:p>
            <a:pPr lvl="1">
              <a:lnSpc>
                <a:spcPct val="120000"/>
              </a:lnSpc>
              <a:spcBef>
                <a:spcPts val="0"/>
              </a:spcBef>
            </a:pPr>
            <a:r>
              <a:rPr lang="en-US" dirty="0" smtClean="0"/>
              <a:t>the lien;</a:t>
            </a:r>
          </a:p>
          <a:p>
            <a:pPr lvl="1">
              <a:lnSpc>
                <a:spcPct val="120000"/>
              </a:lnSpc>
              <a:spcBef>
                <a:spcPts val="0"/>
              </a:spcBef>
            </a:pPr>
            <a:r>
              <a:rPr lang="en-US" dirty="0" smtClean="0"/>
              <a:t>all other liens on the property; and</a:t>
            </a:r>
          </a:p>
          <a:p>
            <a:pPr lvl="1">
              <a:lnSpc>
                <a:spcPct val="120000"/>
              </a:lnSpc>
              <a:spcBef>
                <a:spcPts val="0"/>
              </a:spcBef>
            </a:pPr>
            <a:r>
              <a:rPr lang="en-US" dirty="0" smtClean="0"/>
              <a:t>the amount of the exemption that the debtor could claim if there were no liens on the property;</a:t>
            </a:r>
          </a:p>
          <a:p>
            <a:pPr lvl="1">
              <a:lnSpc>
                <a:spcPct val="120000"/>
              </a:lnSpc>
              <a:spcBef>
                <a:spcPts val="0"/>
              </a:spcBef>
            </a:pPr>
            <a:r>
              <a:rPr lang="en-US" dirty="0" smtClean="0"/>
              <a:t>exceeds the value that the debtor’s interest in the property would have in the absence of any liens</a:t>
            </a:r>
          </a:p>
          <a:p>
            <a:r>
              <a:rPr lang="en-US" sz="3100" dirty="0" smtClean="0"/>
              <a:t>Courts have held that this formula is to be applied literally</a:t>
            </a:r>
            <a:endParaRPr lang="en-US" sz="3100" dirty="0"/>
          </a:p>
          <a:p>
            <a:pPr marL="0" indent="0">
              <a:buNone/>
            </a:pPr>
            <a:r>
              <a:rPr lang="en-US" sz="2400" b="1" dirty="0" smtClean="0">
                <a:solidFill>
                  <a:srgbClr val="77933C"/>
                </a:solidFill>
              </a:rPr>
              <a:t>11 U.S.C. § 522(f)(2)</a:t>
            </a:r>
          </a:p>
          <a:p>
            <a:endParaRPr lang="en-US" dirty="0"/>
          </a:p>
        </p:txBody>
      </p:sp>
    </p:spTree>
    <p:extLst>
      <p:ext uri="{BB962C8B-B14F-4D97-AF65-F5344CB8AC3E}">
        <p14:creationId xmlns:p14="http://schemas.microsoft.com/office/powerpoint/2010/main" val="20175594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sopiep\Downloads\noun_396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190" y="3124200"/>
            <a:ext cx="3610610" cy="36106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Example</a:t>
            </a:r>
            <a:endParaRPr lang="en-US" dirty="0"/>
          </a:p>
        </p:txBody>
      </p:sp>
      <p:sp>
        <p:nvSpPr>
          <p:cNvPr id="6" name="Text Box 4"/>
          <p:cNvSpPr txBox="1">
            <a:spLocks noChangeArrowheads="1"/>
          </p:cNvSpPr>
          <p:nvPr/>
        </p:nvSpPr>
        <p:spPr bwMode="auto">
          <a:xfrm>
            <a:off x="533400" y="1593163"/>
            <a:ext cx="5639694" cy="198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0" defTabSz="457200" eaLnBrk="1" hangingPunct="1">
              <a:lnSpc>
                <a:spcPct val="110000"/>
              </a:lnSpc>
              <a:buSzPct val="80000"/>
            </a:pPr>
            <a:r>
              <a:rPr lang="en-US" sz="1800" dirty="0">
                <a:solidFill>
                  <a:prstClr val="black"/>
                </a:solidFill>
                <a:latin typeface="+mn-lt"/>
                <a:ea typeface="+mn-ea"/>
              </a:rPr>
              <a:t>Homecomings First Deed of Trust		$  76,405</a:t>
            </a:r>
          </a:p>
          <a:p>
            <a:pPr lvl="0" defTabSz="457200" eaLnBrk="1" hangingPunct="1">
              <a:lnSpc>
                <a:spcPct val="110000"/>
              </a:lnSpc>
              <a:buSzPct val="80000"/>
            </a:pPr>
            <a:r>
              <a:rPr lang="en-US" sz="1800" dirty="0">
                <a:solidFill>
                  <a:prstClr val="black"/>
                </a:solidFill>
                <a:latin typeface="+mn-lt"/>
                <a:ea typeface="+mn-ea"/>
              </a:rPr>
              <a:t>Concord Judicial Lien				</a:t>
            </a:r>
            <a:r>
              <a:rPr lang="en-US" sz="1800" dirty="0" smtClean="0">
                <a:solidFill>
                  <a:prstClr val="black"/>
                </a:solidFill>
                <a:latin typeface="+mn-lt"/>
                <a:ea typeface="+mn-ea"/>
              </a:rPr>
              <a:t>$  </a:t>
            </a:r>
            <a:r>
              <a:rPr lang="en-US" sz="1800" dirty="0">
                <a:solidFill>
                  <a:prstClr val="black"/>
                </a:solidFill>
                <a:latin typeface="+mn-lt"/>
                <a:ea typeface="+mn-ea"/>
              </a:rPr>
              <a:t>16,305</a:t>
            </a:r>
          </a:p>
          <a:p>
            <a:pPr lvl="0" defTabSz="457200" eaLnBrk="1" hangingPunct="1">
              <a:lnSpc>
                <a:spcPct val="110000"/>
              </a:lnSpc>
              <a:buSzPct val="80000"/>
            </a:pPr>
            <a:r>
              <a:rPr lang="en-US" sz="1800" dirty="0">
                <a:solidFill>
                  <a:prstClr val="black"/>
                </a:solidFill>
                <a:latin typeface="+mn-lt"/>
                <a:ea typeface="+mn-ea"/>
              </a:rPr>
              <a:t>Portfolio Judicial Lien				</a:t>
            </a:r>
            <a:r>
              <a:rPr lang="en-US" sz="1800" dirty="0" smtClean="0">
                <a:solidFill>
                  <a:prstClr val="black"/>
                </a:solidFill>
                <a:latin typeface="+mn-lt"/>
                <a:ea typeface="+mn-ea"/>
              </a:rPr>
              <a:t>$  </a:t>
            </a:r>
            <a:r>
              <a:rPr lang="en-US" sz="1800" dirty="0">
                <a:solidFill>
                  <a:prstClr val="black"/>
                </a:solidFill>
                <a:latin typeface="+mn-lt"/>
                <a:ea typeface="+mn-ea"/>
              </a:rPr>
              <a:t>14,156</a:t>
            </a:r>
          </a:p>
          <a:p>
            <a:pPr lvl="0" defTabSz="457200" eaLnBrk="1" hangingPunct="1">
              <a:lnSpc>
                <a:spcPct val="110000"/>
              </a:lnSpc>
              <a:buSzPct val="80000"/>
            </a:pPr>
            <a:r>
              <a:rPr lang="en-US" sz="1800" dirty="0">
                <a:solidFill>
                  <a:prstClr val="black"/>
                </a:solidFill>
                <a:latin typeface="+mn-lt"/>
                <a:ea typeface="+mn-ea"/>
              </a:rPr>
              <a:t>Homestead Exemption				</a:t>
            </a:r>
            <a:r>
              <a:rPr lang="en-US" sz="1800" u="sng" dirty="0">
                <a:solidFill>
                  <a:prstClr val="black"/>
                </a:solidFill>
                <a:latin typeface="+mn-lt"/>
                <a:ea typeface="+mn-ea"/>
              </a:rPr>
              <a:t>$    8,000</a:t>
            </a:r>
            <a:endParaRPr lang="en-US" sz="1800" dirty="0">
              <a:solidFill>
                <a:prstClr val="black"/>
              </a:solidFill>
              <a:latin typeface="+mn-lt"/>
              <a:ea typeface="+mn-ea"/>
            </a:endParaRPr>
          </a:p>
          <a:p>
            <a:pPr lvl="0" defTabSz="457200" eaLnBrk="1" hangingPunct="1">
              <a:lnSpc>
                <a:spcPct val="110000"/>
              </a:lnSpc>
              <a:buSzPct val="80000"/>
            </a:pPr>
            <a:r>
              <a:rPr lang="en-US" sz="1800" b="1" dirty="0">
                <a:solidFill>
                  <a:prstClr val="black"/>
                </a:solidFill>
                <a:latin typeface="+mn-lt"/>
                <a:ea typeface="+mn-ea"/>
              </a:rPr>
              <a:t>TOTAL							</a:t>
            </a:r>
            <a:r>
              <a:rPr lang="en-US" sz="1800" b="1" dirty="0" smtClean="0">
                <a:solidFill>
                  <a:prstClr val="black"/>
                </a:solidFill>
                <a:latin typeface="+mn-lt"/>
                <a:ea typeface="+mn-ea"/>
              </a:rPr>
              <a:t>$</a:t>
            </a:r>
            <a:r>
              <a:rPr lang="en-US" sz="1800" b="1" dirty="0">
                <a:solidFill>
                  <a:prstClr val="black"/>
                </a:solidFill>
                <a:latin typeface="+mn-lt"/>
                <a:ea typeface="+mn-ea"/>
              </a:rPr>
              <a:t>114,866</a:t>
            </a:r>
          </a:p>
          <a:p>
            <a:pPr lvl="0" defTabSz="457200" eaLnBrk="1" hangingPunct="1">
              <a:lnSpc>
                <a:spcPct val="110000"/>
              </a:lnSpc>
              <a:buSzPct val="80000"/>
            </a:pPr>
            <a:endParaRPr lang="en-US" sz="2200" dirty="0">
              <a:solidFill>
                <a:prstClr val="black"/>
              </a:solidFill>
              <a:latin typeface="+mn-lt"/>
              <a:ea typeface="+mn-ea"/>
            </a:endParaRPr>
          </a:p>
        </p:txBody>
      </p:sp>
      <p:sp>
        <p:nvSpPr>
          <p:cNvPr id="7" name="Rectangle 6"/>
          <p:cNvSpPr txBox="1">
            <a:spLocks noChangeArrowheads="1"/>
          </p:cNvSpPr>
          <p:nvPr/>
        </p:nvSpPr>
        <p:spPr>
          <a:xfrm>
            <a:off x="479837" y="1016000"/>
            <a:ext cx="7742237" cy="50800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a:buFontTx/>
              <a:buNone/>
            </a:pPr>
            <a:r>
              <a:rPr lang="en-US" sz="2400" i="1" dirty="0" smtClean="0"/>
              <a:t>In re</a:t>
            </a:r>
            <a:r>
              <a:rPr lang="en-US" sz="2400" dirty="0" smtClean="0"/>
              <a:t> </a:t>
            </a:r>
            <a:r>
              <a:rPr lang="en-US" sz="2400" dirty="0" err="1" smtClean="0"/>
              <a:t>Jochum</a:t>
            </a:r>
            <a:r>
              <a:rPr lang="en-US" sz="2400" dirty="0" smtClean="0"/>
              <a:t>, 309 B.R. 327 (Bankr. E.D. Mo. 2004)</a:t>
            </a:r>
            <a:r>
              <a:rPr lang="en-US" dirty="0" smtClean="0"/>
              <a:t> </a:t>
            </a:r>
            <a:endParaRPr lang="en-US" dirty="0"/>
          </a:p>
        </p:txBody>
      </p:sp>
      <p:cxnSp>
        <p:nvCxnSpPr>
          <p:cNvPr id="9" name="Straight Arrow Connector 6"/>
          <p:cNvCxnSpPr>
            <a:cxnSpLocks noChangeShapeType="1"/>
          </p:cNvCxnSpPr>
          <p:nvPr/>
        </p:nvCxnSpPr>
        <p:spPr bwMode="auto">
          <a:xfrm rot="5400000">
            <a:off x="1501588" y="4968875"/>
            <a:ext cx="3200400" cy="3175"/>
          </a:xfrm>
          <a:prstGeom prst="straightConnector1">
            <a:avLst/>
          </a:prstGeom>
          <a:noFill/>
          <a:ln w="53975" algn="ctr">
            <a:solidFill>
              <a:schemeClr val="tx1"/>
            </a:solidFill>
            <a:round/>
            <a:headEnd type="arrow" w="med" len="med"/>
            <a:tailEnd type="arrow" w="med" len="med"/>
          </a:ln>
        </p:spPr>
      </p:cxnSp>
      <p:sp>
        <p:nvSpPr>
          <p:cNvPr id="10" name="TextBox 7"/>
          <p:cNvSpPr txBox="1">
            <a:spLocks noChangeArrowheads="1"/>
          </p:cNvSpPr>
          <p:nvPr/>
        </p:nvSpPr>
        <p:spPr bwMode="auto">
          <a:xfrm>
            <a:off x="1272987" y="3978275"/>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dirty="0">
                <a:latin typeface="+mn-lt"/>
              </a:rPr>
              <a:t>Value of home</a:t>
            </a:r>
          </a:p>
          <a:p>
            <a:pPr algn="ctr"/>
            <a:r>
              <a:rPr lang="en-US" dirty="0">
                <a:latin typeface="+mn-lt"/>
              </a:rPr>
              <a:t>$100,000</a:t>
            </a:r>
          </a:p>
        </p:txBody>
      </p:sp>
      <p:cxnSp>
        <p:nvCxnSpPr>
          <p:cNvPr id="11" name="Straight Arrow Connector 5"/>
          <p:cNvCxnSpPr>
            <a:cxnSpLocks noChangeShapeType="1"/>
          </p:cNvCxnSpPr>
          <p:nvPr/>
        </p:nvCxnSpPr>
        <p:spPr bwMode="auto">
          <a:xfrm rot="5400000">
            <a:off x="6454588" y="6264275"/>
            <a:ext cx="609600" cy="3175"/>
          </a:xfrm>
          <a:prstGeom prst="straightConnector1">
            <a:avLst/>
          </a:prstGeom>
          <a:noFill/>
          <a:ln w="31750" algn="ctr">
            <a:solidFill>
              <a:schemeClr val="tx1"/>
            </a:solidFill>
            <a:round/>
            <a:headEnd type="arrow" w="med" len="med"/>
            <a:tailEnd type="arrow" w="med" len="med"/>
          </a:ln>
        </p:spPr>
      </p:cxnSp>
      <p:sp>
        <p:nvSpPr>
          <p:cNvPr id="12" name="TextBox 11"/>
          <p:cNvSpPr txBox="1">
            <a:spLocks noChangeArrowheads="1"/>
          </p:cNvSpPr>
          <p:nvPr/>
        </p:nvSpPr>
        <p:spPr bwMode="auto">
          <a:xfrm>
            <a:off x="6911787" y="6035675"/>
            <a:ext cx="198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600" dirty="0">
                <a:latin typeface="+mn-lt"/>
              </a:rPr>
              <a:t>Homestead Exemption $8,000</a:t>
            </a:r>
          </a:p>
        </p:txBody>
      </p:sp>
      <p:cxnSp>
        <p:nvCxnSpPr>
          <p:cNvPr id="13" name="Straight Arrow Connector 12"/>
          <p:cNvCxnSpPr>
            <a:cxnSpLocks noChangeShapeType="1"/>
          </p:cNvCxnSpPr>
          <p:nvPr/>
        </p:nvCxnSpPr>
        <p:spPr bwMode="auto">
          <a:xfrm rot="5400000">
            <a:off x="5729100" y="4930775"/>
            <a:ext cx="2058988" cy="1587"/>
          </a:xfrm>
          <a:prstGeom prst="straightConnector1">
            <a:avLst/>
          </a:prstGeom>
          <a:noFill/>
          <a:ln w="31750" algn="ctr">
            <a:solidFill>
              <a:schemeClr val="tx1"/>
            </a:solidFill>
            <a:round/>
            <a:headEnd type="arrow" w="med" len="med"/>
            <a:tailEnd type="arrow" w="med" len="med"/>
          </a:ln>
        </p:spPr>
      </p:cxnSp>
      <p:sp>
        <p:nvSpPr>
          <p:cNvPr id="14" name="TextBox 14"/>
          <p:cNvSpPr txBox="1">
            <a:spLocks noChangeArrowheads="1"/>
          </p:cNvSpPr>
          <p:nvPr/>
        </p:nvSpPr>
        <p:spPr bwMode="auto">
          <a:xfrm>
            <a:off x="6987987" y="4511675"/>
            <a:ext cx="1981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600" dirty="0">
                <a:latin typeface="+mn-lt"/>
              </a:rPr>
              <a:t>Homecomings</a:t>
            </a:r>
          </a:p>
          <a:p>
            <a:pPr algn="ctr"/>
            <a:r>
              <a:rPr lang="en-US" sz="1600" dirty="0">
                <a:latin typeface="+mn-lt"/>
              </a:rPr>
              <a:t>First Mortgage</a:t>
            </a:r>
          </a:p>
          <a:p>
            <a:pPr algn="ctr"/>
            <a:r>
              <a:rPr lang="en-US" sz="1600" dirty="0">
                <a:latin typeface="+mn-lt"/>
              </a:rPr>
              <a:t>$76,405</a:t>
            </a:r>
          </a:p>
        </p:txBody>
      </p:sp>
      <p:cxnSp>
        <p:nvCxnSpPr>
          <p:cNvPr id="15" name="Straight Arrow Connector 16"/>
          <p:cNvCxnSpPr>
            <a:cxnSpLocks noChangeShapeType="1"/>
          </p:cNvCxnSpPr>
          <p:nvPr/>
        </p:nvCxnSpPr>
        <p:spPr bwMode="auto">
          <a:xfrm rot="5400000">
            <a:off x="6340288" y="3482975"/>
            <a:ext cx="838200" cy="3175"/>
          </a:xfrm>
          <a:prstGeom prst="straightConnector1">
            <a:avLst/>
          </a:prstGeom>
          <a:noFill/>
          <a:ln w="31750" algn="ctr">
            <a:solidFill>
              <a:schemeClr val="tx1"/>
            </a:solidFill>
            <a:round/>
            <a:headEnd type="arrow" w="med" len="med"/>
            <a:tailEnd type="arrow" w="med" len="med"/>
          </a:ln>
        </p:spPr>
      </p:cxnSp>
      <p:sp>
        <p:nvSpPr>
          <p:cNvPr id="16" name="TextBox 18"/>
          <p:cNvSpPr txBox="1">
            <a:spLocks noChangeArrowheads="1"/>
          </p:cNvSpPr>
          <p:nvPr/>
        </p:nvSpPr>
        <p:spPr bwMode="auto">
          <a:xfrm>
            <a:off x="6987987" y="3292475"/>
            <a:ext cx="198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600" dirty="0">
                <a:latin typeface="+mn-lt"/>
              </a:rPr>
              <a:t>Concord Judicial Lien</a:t>
            </a:r>
          </a:p>
          <a:p>
            <a:pPr algn="ctr"/>
            <a:r>
              <a:rPr lang="en-US" sz="1600" dirty="0">
                <a:latin typeface="+mn-lt"/>
              </a:rPr>
              <a:t>$ 16,305</a:t>
            </a:r>
          </a:p>
        </p:txBody>
      </p:sp>
      <p:cxnSp>
        <p:nvCxnSpPr>
          <p:cNvPr id="17" name="Straight Arrow Connector 19"/>
          <p:cNvCxnSpPr>
            <a:cxnSpLocks noChangeShapeType="1"/>
          </p:cNvCxnSpPr>
          <p:nvPr/>
        </p:nvCxnSpPr>
        <p:spPr bwMode="auto">
          <a:xfrm rot="5400000">
            <a:off x="6416488" y="2797175"/>
            <a:ext cx="685800" cy="3175"/>
          </a:xfrm>
          <a:prstGeom prst="straightConnector1">
            <a:avLst/>
          </a:prstGeom>
          <a:noFill/>
          <a:ln w="31750" algn="ctr">
            <a:solidFill>
              <a:schemeClr val="tx1"/>
            </a:solidFill>
            <a:round/>
            <a:headEnd type="arrow" w="med" len="med"/>
            <a:tailEnd type="arrow" w="med" len="med"/>
          </a:ln>
        </p:spPr>
      </p:cxnSp>
      <p:sp>
        <p:nvSpPr>
          <p:cNvPr id="18" name="TextBox 21"/>
          <p:cNvSpPr txBox="1">
            <a:spLocks noChangeArrowheads="1"/>
          </p:cNvSpPr>
          <p:nvPr/>
        </p:nvSpPr>
        <p:spPr bwMode="auto">
          <a:xfrm>
            <a:off x="7010400" y="2530475"/>
            <a:ext cx="198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US" sz="1600" dirty="0">
                <a:latin typeface="+mn-lt"/>
              </a:rPr>
              <a:t>Portfolio Judicial Lien</a:t>
            </a:r>
          </a:p>
          <a:p>
            <a:pPr algn="ctr"/>
            <a:r>
              <a:rPr lang="en-US" sz="1600" dirty="0">
                <a:latin typeface="+mn-lt"/>
              </a:rPr>
              <a:t>$ 14,156</a:t>
            </a:r>
          </a:p>
        </p:txBody>
      </p:sp>
      <p:cxnSp>
        <p:nvCxnSpPr>
          <p:cNvPr id="19" name="Straight Connector 23"/>
          <p:cNvCxnSpPr>
            <a:cxnSpLocks noChangeShapeType="1"/>
          </p:cNvCxnSpPr>
          <p:nvPr/>
        </p:nvCxnSpPr>
        <p:spPr bwMode="auto">
          <a:xfrm>
            <a:off x="3101787" y="3368675"/>
            <a:ext cx="3657600" cy="1588"/>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2848344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381000" y="1219200"/>
            <a:ext cx="8305800" cy="5410200"/>
          </a:xfrm>
        </p:spPr>
        <p:txBody>
          <a:bodyPr>
            <a:normAutofit/>
          </a:bodyPr>
          <a:lstStyle/>
          <a:p>
            <a:pPr marL="0" lvl="0" indent="0" defTabSz="457200">
              <a:lnSpc>
                <a:spcPct val="110000"/>
              </a:lnSpc>
              <a:spcBef>
                <a:spcPts val="0"/>
              </a:spcBef>
              <a:buSzPct val="80000"/>
              <a:buNone/>
            </a:pPr>
            <a:r>
              <a:rPr lang="en-US" sz="1800" dirty="0">
                <a:solidFill>
                  <a:prstClr val="black"/>
                </a:solidFill>
              </a:rPr>
              <a:t>Homecomings First Deed of Trust			$  76,405</a:t>
            </a:r>
          </a:p>
          <a:p>
            <a:pPr marL="0" lvl="0" indent="0" defTabSz="457200">
              <a:lnSpc>
                <a:spcPct val="110000"/>
              </a:lnSpc>
              <a:spcBef>
                <a:spcPts val="0"/>
              </a:spcBef>
              <a:buSzPct val="80000"/>
              <a:buNone/>
            </a:pPr>
            <a:r>
              <a:rPr lang="en-US" sz="1800" dirty="0">
                <a:solidFill>
                  <a:prstClr val="black"/>
                </a:solidFill>
              </a:rPr>
              <a:t>Concord Judicial Lien					$  16,305</a:t>
            </a:r>
          </a:p>
          <a:p>
            <a:pPr marL="0" lvl="0" indent="0" defTabSz="457200">
              <a:lnSpc>
                <a:spcPct val="110000"/>
              </a:lnSpc>
              <a:spcBef>
                <a:spcPts val="0"/>
              </a:spcBef>
              <a:buSzPct val="80000"/>
              <a:buNone/>
            </a:pPr>
            <a:r>
              <a:rPr lang="en-US" sz="1800" dirty="0">
                <a:solidFill>
                  <a:prstClr val="black"/>
                </a:solidFill>
              </a:rPr>
              <a:t>Portfolio Judicial Lien					$  14,156</a:t>
            </a:r>
          </a:p>
          <a:p>
            <a:pPr marL="0" lvl="0" indent="0" defTabSz="457200">
              <a:lnSpc>
                <a:spcPct val="110000"/>
              </a:lnSpc>
              <a:spcBef>
                <a:spcPts val="0"/>
              </a:spcBef>
              <a:buSzPct val="80000"/>
              <a:buNone/>
            </a:pPr>
            <a:r>
              <a:rPr lang="en-US" sz="1800" dirty="0">
                <a:solidFill>
                  <a:prstClr val="black"/>
                </a:solidFill>
              </a:rPr>
              <a:t>Homestead Exemption				</a:t>
            </a:r>
            <a:r>
              <a:rPr lang="en-US" sz="1800" dirty="0" smtClean="0">
                <a:solidFill>
                  <a:prstClr val="black"/>
                </a:solidFill>
              </a:rPr>
              <a:t>         </a:t>
            </a:r>
            <a:r>
              <a:rPr lang="en-US" sz="1800" u="sng" dirty="0" smtClean="0">
                <a:solidFill>
                  <a:prstClr val="black"/>
                </a:solidFill>
              </a:rPr>
              <a:t>$    </a:t>
            </a:r>
            <a:r>
              <a:rPr lang="en-US" sz="1800" u="sng" dirty="0">
                <a:solidFill>
                  <a:prstClr val="black"/>
                </a:solidFill>
              </a:rPr>
              <a:t>8,000</a:t>
            </a:r>
            <a:endParaRPr lang="en-US" sz="1800" dirty="0">
              <a:solidFill>
                <a:prstClr val="black"/>
              </a:solidFill>
            </a:endParaRPr>
          </a:p>
          <a:p>
            <a:pPr marL="0" lvl="0" indent="0" defTabSz="457200">
              <a:lnSpc>
                <a:spcPct val="110000"/>
              </a:lnSpc>
              <a:spcBef>
                <a:spcPts val="0"/>
              </a:spcBef>
              <a:buSzPct val="80000"/>
              <a:buNone/>
            </a:pPr>
            <a:r>
              <a:rPr lang="en-US" sz="1800" b="1" dirty="0">
                <a:solidFill>
                  <a:prstClr val="black"/>
                </a:solidFill>
              </a:rPr>
              <a:t>TOTAL							</a:t>
            </a:r>
            <a:r>
              <a:rPr lang="en-US" sz="1800" b="1" dirty="0" smtClean="0">
                <a:solidFill>
                  <a:prstClr val="black"/>
                </a:solidFill>
              </a:rPr>
              <a:t>         $</a:t>
            </a:r>
            <a:r>
              <a:rPr lang="en-US" sz="1800" b="1" dirty="0">
                <a:solidFill>
                  <a:prstClr val="black"/>
                </a:solidFill>
              </a:rPr>
              <a:t>114,866</a:t>
            </a:r>
          </a:p>
          <a:p>
            <a:pPr marL="0" indent="0">
              <a:buNone/>
            </a:pPr>
            <a:r>
              <a:rPr lang="en-US" b="1" dirty="0" smtClean="0"/>
              <a:t>Portfolio Judicial Lien:</a:t>
            </a:r>
          </a:p>
          <a:p>
            <a:r>
              <a:rPr lang="en-US" sz="2400" dirty="0" smtClean="0"/>
              <a:t>Value debtor’s interest in property without any liens is $100,000.</a:t>
            </a:r>
          </a:p>
          <a:p>
            <a:r>
              <a:rPr lang="en-US" sz="2400" dirty="0" smtClean="0"/>
              <a:t>Total of all liens plus debtor’s homestead exemption exceeds value of debtor’s interest by amount of $14,866.</a:t>
            </a:r>
          </a:p>
          <a:p>
            <a:r>
              <a:rPr lang="en-US" sz="2400" dirty="0" smtClean="0"/>
              <a:t>Amount of Portfolio’s debt that is secured by its judicial lien ($14,156) is less than $14,866.</a:t>
            </a:r>
          </a:p>
          <a:p>
            <a:r>
              <a:rPr lang="en-US" sz="2400" dirty="0" smtClean="0"/>
              <a:t>Portfolio lien therefore impairs debtor’s exemption and is void</a:t>
            </a:r>
            <a:endParaRPr lang="en-US" sz="2400" dirty="0"/>
          </a:p>
        </p:txBody>
      </p:sp>
      <p:sp>
        <p:nvSpPr>
          <p:cNvPr id="4" name="Slide Number Placeholder 3"/>
          <p:cNvSpPr>
            <a:spLocks noGrp="1"/>
          </p:cNvSpPr>
          <p:nvPr>
            <p:ph type="sldNum" sz="quarter" idx="12"/>
          </p:nvPr>
        </p:nvSpPr>
        <p:spPr/>
        <p:txBody>
          <a:bodyPr/>
          <a:lstStyle/>
          <a:p>
            <a:fld id="{E6773D37-5E4E-460C-A171-5942684EA317}" type="slidenum">
              <a:rPr lang="en-US" smtClean="0"/>
              <a:t>44</a:t>
            </a:fld>
            <a:endParaRPr lang="en-US" dirty="0"/>
          </a:p>
        </p:txBody>
      </p:sp>
    </p:spTree>
    <p:extLst>
      <p:ext uri="{BB962C8B-B14F-4D97-AF65-F5344CB8AC3E}">
        <p14:creationId xmlns:p14="http://schemas.microsoft.com/office/powerpoint/2010/main" val="21549881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rmAutofit/>
          </a:bodyPr>
          <a:lstStyle/>
          <a:p>
            <a:r>
              <a:rPr lang="en-US" dirty="0" smtClean="0"/>
              <a:t>Example</a:t>
            </a:r>
            <a:endParaRPr lang="en-US" dirty="0"/>
          </a:p>
        </p:txBody>
      </p:sp>
      <p:sp>
        <p:nvSpPr>
          <p:cNvPr id="3" name="Content Placeholder 2"/>
          <p:cNvSpPr>
            <a:spLocks noGrp="1"/>
          </p:cNvSpPr>
          <p:nvPr>
            <p:ph idx="1"/>
          </p:nvPr>
        </p:nvSpPr>
        <p:spPr>
          <a:xfrm>
            <a:off x="381000" y="1295400"/>
            <a:ext cx="8305800" cy="4830763"/>
          </a:xfrm>
        </p:spPr>
        <p:txBody>
          <a:bodyPr>
            <a:normAutofit/>
          </a:bodyPr>
          <a:lstStyle/>
          <a:p>
            <a:pPr marL="0" lvl="0" indent="0" defTabSz="457200">
              <a:lnSpc>
                <a:spcPct val="110000"/>
              </a:lnSpc>
              <a:spcBef>
                <a:spcPts val="0"/>
              </a:spcBef>
              <a:buSzPct val="80000"/>
              <a:buNone/>
            </a:pPr>
            <a:r>
              <a:rPr lang="en-US" sz="1800" dirty="0">
                <a:solidFill>
                  <a:prstClr val="black"/>
                </a:solidFill>
              </a:rPr>
              <a:t>Homecomings First Deed of Trust			$  76,405</a:t>
            </a:r>
          </a:p>
          <a:p>
            <a:pPr marL="0" lvl="0" indent="0" defTabSz="457200">
              <a:lnSpc>
                <a:spcPct val="110000"/>
              </a:lnSpc>
              <a:spcBef>
                <a:spcPts val="0"/>
              </a:spcBef>
              <a:buSzPct val="80000"/>
              <a:buNone/>
            </a:pPr>
            <a:r>
              <a:rPr lang="en-US" sz="1800" dirty="0">
                <a:solidFill>
                  <a:prstClr val="black"/>
                </a:solidFill>
              </a:rPr>
              <a:t>Concord Judicial Lien					$  16,305</a:t>
            </a:r>
          </a:p>
          <a:p>
            <a:pPr marL="0" lvl="0" indent="0" defTabSz="457200">
              <a:lnSpc>
                <a:spcPct val="110000"/>
              </a:lnSpc>
              <a:spcBef>
                <a:spcPts val="0"/>
              </a:spcBef>
              <a:buSzPct val="80000"/>
              <a:buNone/>
            </a:pPr>
            <a:r>
              <a:rPr lang="en-US" sz="1800" dirty="0">
                <a:solidFill>
                  <a:prstClr val="black"/>
                </a:solidFill>
              </a:rPr>
              <a:t>Portfolio Judicial Lien					$  14,156</a:t>
            </a:r>
          </a:p>
          <a:p>
            <a:pPr marL="0" lvl="0" indent="0" defTabSz="457200">
              <a:lnSpc>
                <a:spcPct val="110000"/>
              </a:lnSpc>
              <a:spcBef>
                <a:spcPts val="0"/>
              </a:spcBef>
              <a:buSzPct val="80000"/>
              <a:buNone/>
            </a:pPr>
            <a:r>
              <a:rPr lang="en-US" sz="1800" dirty="0">
                <a:solidFill>
                  <a:prstClr val="black"/>
                </a:solidFill>
              </a:rPr>
              <a:t>Homestead Exemption				</a:t>
            </a:r>
            <a:r>
              <a:rPr lang="en-US" sz="1800" dirty="0" smtClean="0">
                <a:solidFill>
                  <a:prstClr val="black"/>
                </a:solidFill>
              </a:rPr>
              <a:t>         </a:t>
            </a:r>
            <a:r>
              <a:rPr lang="en-US" sz="1800" u="sng" dirty="0" smtClean="0">
                <a:solidFill>
                  <a:prstClr val="black"/>
                </a:solidFill>
              </a:rPr>
              <a:t>$    </a:t>
            </a:r>
            <a:r>
              <a:rPr lang="en-US" sz="1800" u="sng" dirty="0">
                <a:solidFill>
                  <a:prstClr val="black"/>
                </a:solidFill>
              </a:rPr>
              <a:t>8,000</a:t>
            </a:r>
            <a:endParaRPr lang="en-US" sz="1800" dirty="0">
              <a:solidFill>
                <a:prstClr val="black"/>
              </a:solidFill>
            </a:endParaRPr>
          </a:p>
          <a:p>
            <a:pPr marL="0" lvl="0" indent="0" defTabSz="457200">
              <a:lnSpc>
                <a:spcPct val="110000"/>
              </a:lnSpc>
              <a:spcBef>
                <a:spcPts val="0"/>
              </a:spcBef>
              <a:buSzPct val="80000"/>
              <a:buNone/>
            </a:pPr>
            <a:r>
              <a:rPr lang="en-US" sz="1800" b="1" dirty="0">
                <a:solidFill>
                  <a:prstClr val="black"/>
                </a:solidFill>
              </a:rPr>
              <a:t>TOTAL							</a:t>
            </a:r>
            <a:r>
              <a:rPr lang="en-US" sz="1800" b="1" dirty="0" smtClean="0">
                <a:solidFill>
                  <a:prstClr val="black"/>
                </a:solidFill>
              </a:rPr>
              <a:t>         $</a:t>
            </a:r>
            <a:r>
              <a:rPr lang="en-US" sz="1800" b="1" dirty="0">
                <a:solidFill>
                  <a:prstClr val="black"/>
                </a:solidFill>
              </a:rPr>
              <a:t>114,866</a:t>
            </a:r>
          </a:p>
          <a:p>
            <a:pPr marL="0" indent="0">
              <a:buNone/>
            </a:pPr>
            <a:r>
              <a:rPr lang="en-US" b="1" dirty="0"/>
              <a:t>Concord Judicial Lien:</a:t>
            </a:r>
          </a:p>
          <a:p>
            <a:r>
              <a:rPr lang="en-US" sz="2400" dirty="0"/>
              <a:t>Total of all remaining liens plus debtor’s homestead exemption exceeds value of the debtor’s interest by amount of $710.</a:t>
            </a:r>
          </a:p>
          <a:p>
            <a:r>
              <a:rPr lang="en-US" sz="2400" dirty="0"/>
              <a:t>Debtor may avoid the judicial lien of Concord in the amount of $710 and the lien remains in the amount of $15,595.</a:t>
            </a:r>
          </a:p>
        </p:txBody>
      </p:sp>
      <p:sp>
        <p:nvSpPr>
          <p:cNvPr id="4" name="Slide Number Placeholder 3"/>
          <p:cNvSpPr>
            <a:spLocks noGrp="1"/>
          </p:cNvSpPr>
          <p:nvPr>
            <p:ph type="sldNum" sz="quarter" idx="12"/>
          </p:nvPr>
        </p:nvSpPr>
        <p:spPr/>
        <p:txBody>
          <a:bodyPr/>
          <a:lstStyle/>
          <a:p>
            <a:fld id="{E6773D37-5E4E-460C-A171-5942684EA317}" type="slidenum">
              <a:rPr lang="en-US" smtClean="0"/>
              <a:t>45</a:t>
            </a:fld>
            <a:endParaRPr lang="en-US" dirty="0"/>
          </a:p>
        </p:txBody>
      </p:sp>
    </p:spTree>
    <p:extLst>
      <p:ext uri="{BB962C8B-B14F-4D97-AF65-F5344CB8AC3E}">
        <p14:creationId xmlns:p14="http://schemas.microsoft.com/office/powerpoint/2010/main" val="37505095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dirty="0" smtClean="0"/>
              <a:t>Lien Avoidance Process</a:t>
            </a:r>
            <a:endParaRPr lang="en-US" dirty="0"/>
          </a:p>
        </p:txBody>
      </p:sp>
      <p:sp>
        <p:nvSpPr>
          <p:cNvPr id="3" name="Content Placeholder 2"/>
          <p:cNvSpPr>
            <a:spLocks noGrp="1"/>
          </p:cNvSpPr>
          <p:nvPr>
            <p:ph idx="1"/>
          </p:nvPr>
        </p:nvSpPr>
        <p:spPr>
          <a:xfrm>
            <a:off x="381000" y="1371600"/>
            <a:ext cx="8305800" cy="5105400"/>
          </a:xfrm>
        </p:spPr>
        <p:txBody>
          <a:bodyPr>
            <a:normAutofit/>
          </a:bodyPr>
          <a:lstStyle/>
          <a:p>
            <a:r>
              <a:rPr lang="en-US" dirty="0" smtClean="0"/>
              <a:t>The lien avoidance procedure is generally initiated by the filing of a motion- </a:t>
            </a:r>
            <a:r>
              <a:rPr lang="en-US" b="1" dirty="0" smtClean="0">
                <a:solidFill>
                  <a:srgbClr val="77933C"/>
                </a:solidFill>
              </a:rPr>
              <a:t>Bankruptcy Rule 4003(d)  </a:t>
            </a:r>
          </a:p>
          <a:p>
            <a:r>
              <a:rPr lang="en-US" dirty="0" smtClean="0"/>
              <a:t>Motions to avoid liens may be brought in both chapter 7 and chapter 13 cases </a:t>
            </a:r>
          </a:p>
          <a:p>
            <a:r>
              <a:rPr lang="en-US" dirty="0" smtClean="0"/>
              <a:t>These motions are rarely contested; usually only when there is a dispute over the value of the property or the debtor’s claim of exemption</a:t>
            </a:r>
          </a:p>
          <a:p>
            <a:r>
              <a:rPr lang="en-US" dirty="0" smtClean="0"/>
              <a:t>No time limit in the rules, but best to initiate the proceeding soon after the case is filed</a:t>
            </a:r>
          </a:p>
          <a:p>
            <a:r>
              <a:rPr lang="en-US" dirty="0" smtClean="0"/>
              <a:t>Order avoiding the lien can be recorded in the appropriate real estate recording offices </a:t>
            </a:r>
            <a:endParaRPr lang="en-US" dirty="0"/>
          </a:p>
        </p:txBody>
      </p:sp>
    </p:spTree>
    <p:extLst>
      <p:ext uri="{BB962C8B-B14F-4D97-AF65-F5344CB8AC3E}">
        <p14:creationId xmlns:p14="http://schemas.microsoft.com/office/powerpoint/2010/main" val="14799141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with a residential lease?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If debtor is current on rent and wishes to stay in premises, debtor should be advised to just keep paying </a:t>
            </a:r>
          </a:p>
          <a:p>
            <a:pPr lvl="1"/>
            <a:r>
              <a:rPr lang="en-US" sz="2600" dirty="0" smtClean="0"/>
              <a:t>unexpired lease should be listed on Schedule G</a:t>
            </a:r>
          </a:p>
          <a:p>
            <a:pPr lvl="1"/>
            <a:r>
              <a:rPr lang="en-US" sz="2600" dirty="0"/>
              <a:t>d</a:t>
            </a:r>
            <a:r>
              <a:rPr lang="en-US" sz="2600" dirty="0" smtClean="0"/>
              <a:t>ebtor cannot assume residential lease in chapter 7 case</a:t>
            </a:r>
          </a:p>
          <a:p>
            <a:pPr lvl="2"/>
            <a:r>
              <a:rPr lang="en-US" sz="2600" dirty="0" smtClean="0"/>
              <a:t>chapter 7 trustee could assume the lease, but rarely happens because no value for estate</a:t>
            </a:r>
          </a:p>
          <a:p>
            <a:pPr lvl="1"/>
            <a:r>
              <a:rPr lang="en-US" sz="2600" dirty="0" smtClean="0"/>
              <a:t>if not assumed, lease is deemed “rejected” – but this does not mean that the lease is terminated</a:t>
            </a:r>
          </a:p>
        </p:txBody>
      </p:sp>
    </p:spTree>
    <p:extLst>
      <p:ext uri="{BB962C8B-B14F-4D97-AF65-F5344CB8AC3E}">
        <p14:creationId xmlns:p14="http://schemas.microsoft.com/office/powerpoint/2010/main" val="1691405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What to do with a residential lease?</a:t>
            </a:r>
            <a:endParaRPr lang="en-US" dirty="0"/>
          </a:p>
        </p:txBody>
      </p:sp>
      <p:sp>
        <p:nvSpPr>
          <p:cNvPr id="3" name="Content Placeholder 2"/>
          <p:cNvSpPr>
            <a:spLocks noGrp="1"/>
          </p:cNvSpPr>
          <p:nvPr>
            <p:ph idx="1"/>
          </p:nvPr>
        </p:nvSpPr>
        <p:spPr>
          <a:xfrm>
            <a:off x="381000" y="1447800"/>
            <a:ext cx="8305800" cy="5181600"/>
          </a:xfrm>
        </p:spPr>
        <p:txBody>
          <a:bodyPr>
            <a:normAutofit/>
          </a:bodyPr>
          <a:lstStyle/>
          <a:p>
            <a:r>
              <a:rPr lang="en-US" dirty="0" smtClean="0"/>
              <a:t>If debtor behind on the rent when case filed: </a:t>
            </a:r>
          </a:p>
          <a:p>
            <a:pPr lvl="1"/>
            <a:r>
              <a:rPr lang="en-US" dirty="0" smtClean="0"/>
              <a:t>past-due rent is a dischargeable unsecured debt listed on Schedule F</a:t>
            </a:r>
          </a:p>
          <a:p>
            <a:pPr lvl="1"/>
            <a:r>
              <a:rPr lang="en-US" dirty="0" smtClean="0"/>
              <a:t>landlord cannot sue to recover back rent </a:t>
            </a:r>
          </a:p>
          <a:p>
            <a:pPr lvl="1"/>
            <a:r>
              <a:rPr lang="en-US" dirty="0" smtClean="0"/>
              <a:t>but state law may permit landlord to bring eviction action based on a lease violation for nonpayment of rent, so if debtor wishes to stay in premises, may need to pay back rent </a:t>
            </a:r>
          </a:p>
          <a:p>
            <a:r>
              <a:rPr lang="en-US" dirty="0" smtClean="0"/>
              <a:t>If the landlord doesn’t evict, a new month-to-month tenancy may be created under state law  </a:t>
            </a:r>
          </a:p>
        </p:txBody>
      </p:sp>
    </p:spTree>
    <p:extLst>
      <p:ext uri="{BB962C8B-B14F-4D97-AF65-F5344CB8AC3E}">
        <p14:creationId xmlns:p14="http://schemas.microsoft.com/office/powerpoint/2010/main" val="20772226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Completing the Financial Management Course</a:t>
            </a:r>
            <a:endParaRPr lang="en-US" sz="3600" dirty="0"/>
          </a:p>
        </p:txBody>
      </p:sp>
      <p:sp>
        <p:nvSpPr>
          <p:cNvPr id="3" name="Content Placeholder 2"/>
          <p:cNvSpPr>
            <a:spLocks noGrp="1"/>
          </p:cNvSpPr>
          <p:nvPr>
            <p:ph idx="1"/>
          </p:nvPr>
        </p:nvSpPr>
        <p:spPr>
          <a:xfrm>
            <a:off x="228600" y="1447800"/>
            <a:ext cx="8458200" cy="5257800"/>
          </a:xfrm>
        </p:spPr>
        <p:txBody>
          <a:bodyPr>
            <a:normAutofit fontScale="92500" lnSpcReduction="20000"/>
          </a:bodyPr>
          <a:lstStyle/>
          <a:p>
            <a:r>
              <a:rPr lang="en-US" sz="2800" dirty="0" smtClean="0"/>
              <a:t>To receive a discharge debtor must submit proof of completion of “instructional course concerning personal financial management” - </a:t>
            </a:r>
            <a:r>
              <a:rPr lang="en-US" sz="2800" b="1" dirty="0" smtClean="0">
                <a:solidFill>
                  <a:srgbClr val="77933C"/>
                </a:solidFill>
              </a:rPr>
              <a:t>11 U.S.C. § 727(a)(11) and § 1328(g)</a:t>
            </a:r>
          </a:p>
          <a:p>
            <a:pPr lvl="1"/>
            <a:r>
              <a:rPr lang="en-US" sz="2600" dirty="0" smtClean="0"/>
              <a:t>approved providers at www.justice.gov/ust</a:t>
            </a:r>
          </a:p>
          <a:p>
            <a:pPr lvl="1"/>
            <a:r>
              <a:rPr lang="en-US" sz="2600" dirty="0" smtClean="0"/>
              <a:t>debtor must take the course after the petition is filed</a:t>
            </a:r>
          </a:p>
          <a:p>
            <a:r>
              <a:rPr lang="en-US" sz="2800" dirty="0" smtClean="0"/>
              <a:t>Debtor must file Form 423 (certification of completion), unless course provider has filed notification with the court already – </a:t>
            </a:r>
            <a:r>
              <a:rPr lang="en-US" sz="2800" b="1" dirty="0" smtClean="0">
                <a:solidFill>
                  <a:srgbClr val="77933C"/>
                </a:solidFill>
              </a:rPr>
              <a:t>Bankruptcy Rule 1007(b)(7)</a:t>
            </a:r>
          </a:p>
          <a:p>
            <a:r>
              <a:rPr lang="en-US" dirty="0" smtClean="0"/>
              <a:t>Deadline to file certification or notification of course completion:</a:t>
            </a:r>
          </a:p>
          <a:p>
            <a:pPr lvl="1"/>
            <a:r>
              <a:rPr lang="en-US" dirty="0" smtClean="0"/>
              <a:t>in chapter 7: 60 days after first scheduled meeting of creditor</a:t>
            </a:r>
          </a:p>
          <a:p>
            <a:pPr lvl="1"/>
            <a:r>
              <a:rPr lang="en-US" dirty="0" smtClean="0"/>
              <a:t>in chapter 13: before final plan payment or motion for hardship discharge</a:t>
            </a:r>
            <a:endParaRPr lang="en-US" dirty="0"/>
          </a:p>
        </p:txBody>
      </p:sp>
    </p:spTree>
    <p:extLst>
      <p:ext uri="{BB962C8B-B14F-4D97-AF65-F5344CB8AC3E}">
        <p14:creationId xmlns:p14="http://schemas.microsoft.com/office/powerpoint/2010/main" val="21823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File Outstanding Documents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sz="2800" dirty="0" smtClean="0"/>
              <a:t>Initial required documents that were not filed with the petition must be filed within 14 days after the petition date   </a:t>
            </a:r>
          </a:p>
          <a:p>
            <a:pPr lvl="1"/>
            <a:r>
              <a:rPr lang="en-US" sz="2600" dirty="0" smtClean="0"/>
              <a:t>Use a checklist and calendar/tickler system</a:t>
            </a:r>
          </a:p>
          <a:p>
            <a:pPr lvl="1"/>
            <a:r>
              <a:rPr lang="en-US" sz="2600" dirty="0" smtClean="0"/>
              <a:t>Send a letter to the debtor reminding of any additional information needed</a:t>
            </a:r>
          </a:p>
          <a:p>
            <a:pPr lvl="1"/>
            <a:r>
              <a:rPr lang="en-US" sz="2600" dirty="0" smtClean="0"/>
              <a:t>Set an appointment to go over the final documents</a:t>
            </a:r>
          </a:p>
          <a:p>
            <a:r>
              <a:rPr lang="en-US" sz="2800" dirty="0" smtClean="0"/>
              <a:t>If additional time is needed, file a motion for extension of time – courts will often grant an additional 7 to 14 days for cause shown</a:t>
            </a:r>
            <a:endParaRPr lang="en-US" sz="2800" dirty="0"/>
          </a:p>
          <a:p>
            <a:pPr marL="0" indent="0">
              <a:buNone/>
            </a:pPr>
            <a:r>
              <a:rPr lang="en-US" sz="2200" b="1" dirty="0" smtClean="0">
                <a:solidFill>
                  <a:srgbClr val="77933C"/>
                </a:solidFill>
              </a:rPr>
              <a:t>Bankruptcy Rule 1007(c) </a:t>
            </a:r>
            <a:endParaRPr lang="en-US" sz="2200" b="1" dirty="0">
              <a:solidFill>
                <a:srgbClr val="77933C"/>
              </a:solidFill>
            </a:endParaRPr>
          </a:p>
        </p:txBody>
      </p:sp>
    </p:spTree>
    <p:extLst>
      <p:ext uri="{BB962C8B-B14F-4D97-AF65-F5344CB8AC3E}">
        <p14:creationId xmlns:p14="http://schemas.microsoft.com/office/powerpoint/2010/main" val="2363178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Obtaining and Defending </a:t>
            </a:r>
            <a:br>
              <a:rPr lang="en-US" dirty="0" smtClean="0"/>
            </a:br>
            <a:r>
              <a:rPr lang="en-US" dirty="0" smtClean="0"/>
              <a:t>the Discharge</a:t>
            </a:r>
            <a:endParaRPr lang="en-US" dirty="0"/>
          </a:p>
        </p:txBody>
      </p:sp>
    </p:spTree>
    <p:extLst>
      <p:ext uri="{BB962C8B-B14F-4D97-AF65-F5344CB8AC3E}">
        <p14:creationId xmlns:p14="http://schemas.microsoft.com/office/powerpoint/2010/main" val="21024468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Obtaining the Discharge</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smtClean="0"/>
              <a:t>Once debtor files all of required documents and attends meeting of creditors, getting discharge is pretty simple</a:t>
            </a:r>
          </a:p>
          <a:p>
            <a:r>
              <a:rPr lang="en-US" dirty="0" smtClean="0"/>
              <a:t>In chapter 7 case, it is usually entered shortly after deadline for creditors to object to entry of discharge, which is 60 days after first date set for meeting of creditors </a:t>
            </a:r>
          </a:p>
          <a:p>
            <a:r>
              <a:rPr lang="en-US" dirty="0" smtClean="0"/>
              <a:t>Court may hold a discharge hearing, but most elect not to</a:t>
            </a:r>
          </a:p>
          <a:p>
            <a:pPr lvl="1"/>
            <a:r>
              <a:rPr lang="en-US" dirty="0" smtClean="0"/>
              <a:t>discharge </a:t>
            </a:r>
            <a:r>
              <a:rPr lang="en-US" dirty="0"/>
              <a:t>hearing may be held if debtor indicates intent to reaffirm personal property</a:t>
            </a:r>
            <a:endParaRPr lang="en-US" dirty="0" smtClean="0"/>
          </a:p>
          <a:p>
            <a:r>
              <a:rPr lang="en-US" dirty="0" smtClean="0"/>
              <a:t>Court ordinarily will close the case shortly after discharge is entered</a:t>
            </a:r>
            <a:endParaRPr lang="en-US" dirty="0"/>
          </a:p>
        </p:txBody>
      </p:sp>
    </p:spTree>
    <p:extLst>
      <p:ext uri="{BB962C8B-B14F-4D97-AF65-F5344CB8AC3E}">
        <p14:creationId xmlns:p14="http://schemas.microsoft.com/office/powerpoint/2010/main" val="3183621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Discharge of Student Loans</a:t>
            </a:r>
            <a:endParaRPr lang="en-US" dirty="0"/>
          </a:p>
        </p:txBody>
      </p:sp>
      <p:sp>
        <p:nvSpPr>
          <p:cNvPr id="3" name="Content Placeholder 2"/>
          <p:cNvSpPr>
            <a:spLocks noGrp="1"/>
          </p:cNvSpPr>
          <p:nvPr>
            <p:ph idx="1"/>
          </p:nvPr>
        </p:nvSpPr>
        <p:spPr>
          <a:xfrm>
            <a:off x="381000" y="1447800"/>
            <a:ext cx="8305800" cy="5257800"/>
          </a:xfrm>
        </p:spPr>
        <p:txBody>
          <a:bodyPr>
            <a:normAutofit fontScale="92500" lnSpcReduction="10000"/>
          </a:bodyPr>
          <a:lstStyle/>
          <a:p>
            <a:r>
              <a:rPr lang="en-US" sz="2800" dirty="0" smtClean="0"/>
              <a:t>Usually, student loans are not dischargeable</a:t>
            </a:r>
          </a:p>
          <a:p>
            <a:r>
              <a:rPr lang="en-US" sz="2800" dirty="0" smtClean="0"/>
              <a:t>Debtor may be able to discharge student loan debts if can show undue hardship - courts weigh three factors:</a:t>
            </a:r>
          </a:p>
          <a:p>
            <a:pPr lvl="1"/>
            <a:r>
              <a:rPr lang="en-US" dirty="0" smtClean="0"/>
              <a:t>do the student loans prevent the debtor from maintaining a “minimal” standard of living?</a:t>
            </a:r>
          </a:p>
          <a:p>
            <a:pPr lvl="1"/>
            <a:r>
              <a:rPr lang="en-US" dirty="0" smtClean="0"/>
              <a:t>is the hardship likely to continue for a “significant portion” of the repayment period?</a:t>
            </a:r>
          </a:p>
          <a:p>
            <a:pPr lvl="1"/>
            <a:r>
              <a:rPr lang="en-US" dirty="0" smtClean="0"/>
              <a:t>has debtor made a good-faith effort to repay the loans (and to maximize income and limit expenses)?</a:t>
            </a:r>
          </a:p>
          <a:p>
            <a:pPr lvl="0"/>
            <a:r>
              <a:rPr lang="en-US" sz="2800" dirty="0" smtClean="0"/>
              <a:t>Debtor must file an adversary proceeding to have the student loans discharged  </a:t>
            </a:r>
          </a:p>
          <a:p>
            <a:pPr lvl="1"/>
            <a:r>
              <a:rPr lang="en-US" dirty="0" smtClean="0"/>
              <a:t>No deadline for doing this, so a closed case may be reopened for this purpose </a:t>
            </a:r>
          </a:p>
          <a:p>
            <a:endParaRPr lang="en-US" dirty="0"/>
          </a:p>
        </p:txBody>
      </p:sp>
    </p:spTree>
    <p:extLst>
      <p:ext uri="{BB962C8B-B14F-4D97-AF65-F5344CB8AC3E}">
        <p14:creationId xmlns:p14="http://schemas.microsoft.com/office/powerpoint/2010/main" val="5834374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Revocation of Discharge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An interested party may request revocation of the discharge;  must show that:</a:t>
            </a:r>
          </a:p>
          <a:p>
            <a:pPr lvl="1"/>
            <a:r>
              <a:rPr lang="en-US" dirty="0" smtClean="0"/>
              <a:t>debtor obtained the discharge by fraud, and </a:t>
            </a:r>
          </a:p>
          <a:p>
            <a:pPr lvl="1"/>
            <a:r>
              <a:rPr lang="en-US" dirty="0" smtClean="0"/>
              <a:t>this fraud was not known to the party until after the discharge was granted  </a:t>
            </a:r>
          </a:p>
          <a:p>
            <a:r>
              <a:rPr lang="en-US" dirty="0" smtClean="0"/>
              <a:t>Complaint seeking revocation of discharge must be filed within one year after the discharge was granted, though additional time may be allowed </a:t>
            </a:r>
          </a:p>
          <a:p>
            <a:endParaRPr lang="en-US" dirty="0" smtClean="0"/>
          </a:p>
          <a:p>
            <a:pPr marL="0" indent="0">
              <a:buNone/>
            </a:pPr>
            <a:r>
              <a:rPr lang="en-US" sz="2000" b="1" dirty="0" smtClean="0">
                <a:solidFill>
                  <a:srgbClr val="77933C"/>
                </a:solidFill>
              </a:rPr>
              <a:t>11 U.S.C. §§ 727(d), (e), 1328(e)</a:t>
            </a:r>
            <a:endParaRPr lang="en-US" sz="2000" b="1" dirty="0">
              <a:solidFill>
                <a:srgbClr val="77933C"/>
              </a:solidFill>
            </a:endParaRPr>
          </a:p>
        </p:txBody>
      </p:sp>
    </p:spTree>
    <p:extLst>
      <p:ext uri="{BB962C8B-B14F-4D97-AF65-F5344CB8AC3E}">
        <p14:creationId xmlns:p14="http://schemas.microsoft.com/office/powerpoint/2010/main" val="42476367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Debtor Audits</a:t>
            </a:r>
            <a:endParaRPr lang="en-US" dirty="0"/>
          </a:p>
        </p:txBody>
      </p:sp>
      <p:sp>
        <p:nvSpPr>
          <p:cNvPr id="3" name="Content Placeholder 2"/>
          <p:cNvSpPr>
            <a:spLocks noGrp="1"/>
          </p:cNvSpPr>
          <p:nvPr>
            <p:ph idx="1"/>
          </p:nvPr>
        </p:nvSpPr>
        <p:spPr>
          <a:xfrm>
            <a:off x="381000" y="1295400"/>
            <a:ext cx="8305800" cy="5257800"/>
          </a:xfrm>
        </p:spPr>
        <p:txBody>
          <a:bodyPr>
            <a:normAutofit fontScale="92500" lnSpcReduction="10000"/>
          </a:bodyPr>
          <a:lstStyle/>
          <a:p>
            <a:r>
              <a:rPr lang="en-US" dirty="0" smtClean="0"/>
              <a:t>U.S. Trustee started random audits in 2006.  At least one out of every 1,000 individual chapter 7 and chapter 13 cases is randomly selected for audit </a:t>
            </a:r>
          </a:p>
          <a:p>
            <a:pPr lvl="1"/>
            <a:r>
              <a:rPr lang="en-US" dirty="0"/>
              <a:t>t</a:t>
            </a:r>
            <a:r>
              <a:rPr lang="en-US" dirty="0" smtClean="0"/>
              <a:t>here are other targeted audits of cases in which debtors have unusually high income or expenses </a:t>
            </a:r>
          </a:p>
          <a:p>
            <a:r>
              <a:rPr lang="en-US" dirty="0" smtClean="0"/>
              <a:t>Audits attempt to determine the accuracy, veracity, and completeness of debtors’ petitions, schedules, and other information required by sections 521 and 1322</a:t>
            </a:r>
          </a:p>
          <a:p>
            <a:r>
              <a:rPr lang="en-US" dirty="0" smtClean="0"/>
              <a:t>Debtor will be notified by letter early in the case if selected</a:t>
            </a:r>
          </a:p>
          <a:p>
            <a:pPr lvl="1"/>
            <a:r>
              <a:rPr lang="en-US" dirty="0" smtClean="0"/>
              <a:t>attorney may give permission for auditor to communicate directly with debtor</a:t>
            </a:r>
          </a:p>
          <a:p>
            <a:pPr lvl="1"/>
            <a:r>
              <a:rPr lang="en-US" dirty="0" smtClean="0"/>
              <a:t>debtor must provide requested documents to the audit firm within 21 days</a:t>
            </a:r>
          </a:p>
          <a:p>
            <a:endParaRPr lang="en-US" dirty="0"/>
          </a:p>
        </p:txBody>
      </p:sp>
    </p:spTree>
    <p:extLst>
      <p:ext uri="{BB962C8B-B14F-4D97-AF65-F5344CB8AC3E}">
        <p14:creationId xmlns:p14="http://schemas.microsoft.com/office/powerpoint/2010/main" val="42277127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990600"/>
          </a:xfrm>
        </p:spPr>
        <p:txBody>
          <a:bodyPr/>
          <a:lstStyle/>
          <a:p>
            <a:r>
              <a:rPr lang="en-US" dirty="0" smtClean="0"/>
              <a:t>Enforcing the Discharge</a:t>
            </a:r>
            <a:endParaRPr lang="en-US" dirty="0"/>
          </a:p>
        </p:txBody>
      </p:sp>
      <p:sp>
        <p:nvSpPr>
          <p:cNvPr id="3" name="Content Placeholder 2"/>
          <p:cNvSpPr>
            <a:spLocks noGrp="1"/>
          </p:cNvSpPr>
          <p:nvPr>
            <p:ph idx="1"/>
          </p:nvPr>
        </p:nvSpPr>
        <p:spPr>
          <a:xfrm>
            <a:off x="381000" y="1295400"/>
            <a:ext cx="8305800" cy="5334000"/>
          </a:xfrm>
        </p:spPr>
        <p:txBody>
          <a:bodyPr>
            <a:normAutofit fontScale="85000" lnSpcReduction="10000"/>
          </a:bodyPr>
          <a:lstStyle/>
          <a:p>
            <a:r>
              <a:rPr lang="en-US" sz="2800" dirty="0" smtClean="0"/>
              <a:t>Debtor should be advised to contact you (or seek legal advice) if there are any attempts to collect discharged debts</a:t>
            </a:r>
          </a:p>
          <a:p>
            <a:r>
              <a:rPr lang="en-US" sz="2800" dirty="0" smtClean="0"/>
              <a:t>Debtor should be advised about section 525 prohibition on discrimination by:</a:t>
            </a:r>
          </a:p>
          <a:p>
            <a:pPr lvl="1">
              <a:lnSpc>
                <a:spcPct val="120000"/>
              </a:lnSpc>
              <a:spcBef>
                <a:spcPts val="0"/>
              </a:spcBef>
            </a:pPr>
            <a:r>
              <a:rPr lang="en-US" sz="2600" dirty="0" smtClean="0"/>
              <a:t>government agencies </a:t>
            </a:r>
          </a:p>
          <a:p>
            <a:pPr lvl="1">
              <a:lnSpc>
                <a:spcPct val="120000"/>
              </a:lnSpc>
              <a:spcBef>
                <a:spcPts val="0"/>
              </a:spcBef>
            </a:pPr>
            <a:r>
              <a:rPr lang="en-US" sz="2600" dirty="0" smtClean="0"/>
              <a:t>private employers</a:t>
            </a:r>
          </a:p>
          <a:p>
            <a:pPr lvl="1">
              <a:lnSpc>
                <a:spcPct val="120000"/>
              </a:lnSpc>
              <a:spcBef>
                <a:spcPts val="0"/>
              </a:spcBef>
            </a:pPr>
            <a:r>
              <a:rPr lang="en-US" sz="2600" dirty="0" smtClean="0"/>
              <a:t>student loan lenders</a:t>
            </a:r>
          </a:p>
          <a:p>
            <a:r>
              <a:rPr lang="en-US" sz="2800" dirty="0" smtClean="0"/>
              <a:t>Violators of the section 524(a) discharge injunction may be held in contempt of court</a:t>
            </a:r>
          </a:p>
          <a:p>
            <a:pPr lvl="1"/>
            <a:r>
              <a:rPr lang="en-US" sz="2600" dirty="0" smtClean="0"/>
              <a:t>actual damages, attorney’s fees and possibly punitive damages may be awarded</a:t>
            </a:r>
          </a:p>
          <a:p>
            <a:pPr lvl="1"/>
            <a:r>
              <a:rPr lang="en-US" sz="2600" dirty="0" smtClean="0"/>
              <a:t>if case closed, motion to reopen should be filed to enforce the discharge (a reopening fee should not be charged in this instance)</a:t>
            </a:r>
            <a:endParaRPr lang="en-US" sz="2600" dirty="0"/>
          </a:p>
        </p:txBody>
      </p:sp>
    </p:spTree>
    <p:extLst>
      <p:ext uri="{BB962C8B-B14F-4D97-AF65-F5344CB8AC3E}">
        <p14:creationId xmlns:p14="http://schemas.microsoft.com/office/powerpoint/2010/main" val="34751363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lstStyle/>
          <a:p>
            <a:r>
              <a:rPr lang="en-US" dirty="0" smtClean="0"/>
              <a:t>Clearing up Credit Reports</a:t>
            </a:r>
            <a:endParaRPr lang="en-US" dirty="0"/>
          </a:p>
        </p:txBody>
      </p:sp>
      <p:sp>
        <p:nvSpPr>
          <p:cNvPr id="3" name="Content Placeholder 2"/>
          <p:cNvSpPr>
            <a:spLocks noGrp="1"/>
          </p:cNvSpPr>
          <p:nvPr>
            <p:ph idx="1"/>
          </p:nvPr>
        </p:nvSpPr>
        <p:spPr>
          <a:xfrm>
            <a:off x="304800" y="1600200"/>
            <a:ext cx="8382000" cy="4953000"/>
          </a:xfrm>
        </p:spPr>
        <p:txBody>
          <a:bodyPr>
            <a:normAutofit fontScale="92500" lnSpcReduction="10000"/>
          </a:bodyPr>
          <a:lstStyle/>
          <a:p>
            <a:r>
              <a:rPr lang="en-US" dirty="0" smtClean="0"/>
              <a:t>Advise debtor to check credit reports 60-90 days after discharge to make sure creditors are properly reporting information about discharged debts as required by the Fair Credit Reporting Act (FCRA) - </a:t>
            </a:r>
            <a:r>
              <a:rPr lang="en-US" b="1" dirty="0" smtClean="0">
                <a:solidFill>
                  <a:srgbClr val="77933C"/>
                </a:solidFill>
              </a:rPr>
              <a:t>15 U.S.C. §§ 1681-1681x </a:t>
            </a:r>
          </a:p>
          <a:p>
            <a:r>
              <a:rPr lang="en-US" dirty="0" smtClean="0"/>
              <a:t>All debts discharged in the bankruptcy case should show a zero balance and be noted as having been included in the bankruptcy   </a:t>
            </a:r>
          </a:p>
          <a:p>
            <a:r>
              <a:rPr lang="en-US" dirty="0" smtClean="0"/>
              <a:t>Debtor may request reports at www.annualcreditreport.com (one free report per year)</a:t>
            </a:r>
          </a:p>
          <a:p>
            <a:r>
              <a:rPr lang="en-US" dirty="0" smtClean="0"/>
              <a:t>If incorrect information is shown, debtor should notify both furnishers (creditors) and credit bureaus of the errors</a:t>
            </a:r>
          </a:p>
          <a:p>
            <a:pPr lvl="1"/>
            <a:r>
              <a:rPr lang="en-US" dirty="0" smtClean="0"/>
              <a:t>If the error is not corrected, debtor may have a claim under the Fair Credit Reporting Act </a:t>
            </a:r>
          </a:p>
          <a:p>
            <a:endParaRPr lang="en-US" dirty="0"/>
          </a:p>
        </p:txBody>
      </p:sp>
    </p:spTree>
    <p:extLst>
      <p:ext uri="{BB962C8B-B14F-4D97-AF65-F5344CB8AC3E}">
        <p14:creationId xmlns:p14="http://schemas.microsoft.com/office/powerpoint/2010/main" val="190629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Counseling Certification</a:t>
            </a:r>
            <a:endParaRPr lang="en-US" dirty="0"/>
          </a:p>
        </p:txBody>
      </p:sp>
      <p:sp>
        <p:nvSpPr>
          <p:cNvPr id="3" name="Content Placeholder 2"/>
          <p:cNvSpPr>
            <a:spLocks noGrp="1"/>
          </p:cNvSpPr>
          <p:nvPr>
            <p:ph idx="1"/>
          </p:nvPr>
        </p:nvSpPr>
        <p:spPr>
          <a:xfrm>
            <a:off x="381000" y="1447800"/>
            <a:ext cx="8305800" cy="5029200"/>
          </a:xfrm>
        </p:spPr>
        <p:txBody>
          <a:bodyPr>
            <a:normAutofit fontScale="92500" lnSpcReduction="10000"/>
          </a:bodyPr>
          <a:lstStyle/>
          <a:p>
            <a:r>
              <a:rPr lang="en-US" sz="2800" b="1" dirty="0" smtClean="0"/>
              <a:t>Pre-bankruptcy counseling certification:  </a:t>
            </a:r>
            <a:r>
              <a:rPr lang="en-US" sz="2800" dirty="0" smtClean="0"/>
              <a:t>if not filed with the petition, it must be filed within 14 days</a:t>
            </a:r>
          </a:p>
          <a:p>
            <a:r>
              <a:rPr lang="en-US" sz="2800" b="1" dirty="0" smtClean="0"/>
              <a:t>Deferral of counseling:  </a:t>
            </a:r>
            <a:r>
              <a:rPr lang="en-US" sz="2800" dirty="0" smtClean="0"/>
              <a:t>In rare case where debtor has requested deferral based on exigent circumstances, attorney must verify whether motion was granted or whether court will require a hearing:  </a:t>
            </a:r>
          </a:p>
          <a:p>
            <a:pPr lvl="1"/>
            <a:r>
              <a:rPr lang="en-US" sz="2600" dirty="0" smtClean="0"/>
              <a:t>If the request is granted, debtor must complete briefing within 30 days after the petition date </a:t>
            </a:r>
          </a:p>
          <a:p>
            <a:pPr lvl="1"/>
            <a:r>
              <a:rPr lang="en-US" sz="2600" dirty="0" smtClean="0"/>
              <a:t>The court may, for cause, extend this period by giving the debtor an additional 15 days    </a:t>
            </a:r>
            <a:r>
              <a:rPr lang="en-US" b="1" dirty="0" smtClean="0">
                <a:solidFill>
                  <a:srgbClr val="77933C"/>
                </a:solidFill>
              </a:rPr>
              <a:t>11 U.S.C. § 109(h)(3)(B)</a:t>
            </a:r>
            <a:r>
              <a:rPr lang="en-US" sz="2600" b="1" dirty="0" smtClean="0">
                <a:solidFill>
                  <a:srgbClr val="77933C"/>
                </a:solidFill>
              </a:rPr>
              <a:t>  </a:t>
            </a:r>
          </a:p>
          <a:p>
            <a:pPr lvl="1"/>
            <a:r>
              <a:rPr lang="en-US" sz="2600" dirty="0" smtClean="0"/>
              <a:t>The certification from an approved agency will need to be filed once the briefing has been completed</a:t>
            </a:r>
            <a:endParaRPr lang="en-US" sz="2600" dirty="0"/>
          </a:p>
        </p:txBody>
      </p:sp>
    </p:spTree>
    <p:extLst>
      <p:ext uri="{BB962C8B-B14F-4D97-AF65-F5344CB8AC3E}">
        <p14:creationId xmlns:p14="http://schemas.microsoft.com/office/powerpoint/2010/main" val="793041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lstStyle/>
          <a:p>
            <a:r>
              <a:rPr lang="en-US" dirty="0" smtClean="0"/>
              <a:t>Filing Fee Issues</a:t>
            </a:r>
            <a:endParaRPr lang="en-US" dirty="0"/>
          </a:p>
        </p:txBody>
      </p:sp>
      <p:sp>
        <p:nvSpPr>
          <p:cNvPr id="3" name="Content Placeholder 2"/>
          <p:cNvSpPr>
            <a:spLocks noGrp="1"/>
          </p:cNvSpPr>
          <p:nvPr>
            <p:ph idx="1"/>
          </p:nvPr>
        </p:nvSpPr>
        <p:spPr>
          <a:xfrm>
            <a:off x="381000" y="1371600"/>
            <a:ext cx="8305800" cy="5105400"/>
          </a:xfrm>
        </p:spPr>
        <p:txBody>
          <a:bodyPr>
            <a:normAutofit fontScale="77500" lnSpcReduction="20000"/>
          </a:bodyPr>
          <a:lstStyle/>
          <a:p>
            <a:r>
              <a:rPr lang="en-US" sz="3400" b="1" dirty="0" smtClean="0"/>
              <a:t>Request for waiver: </a:t>
            </a:r>
            <a:r>
              <a:rPr lang="en-US" sz="3400" dirty="0" smtClean="0"/>
              <a:t>Follow up to find out whether the motion was granted</a:t>
            </a:r>
          </a:p>
          <a:p>
            <a:pPr lvl="1"/>
            <a:r>
              <a:rPr lang="en-US" sz="3100" dirty="0" smtClean="0"/>
              <a:t>Prepare debtor if hearing is required by the court </a:t>
            </a:r>
          </a:p>
          <a:p>
            <a:pPr lvl="1"/>
            <a:r>
              <a:rPr lang="en-US" sz="3100" dirty="0" smtClean="0"/>
              <a:t>If waiver request is denied, the court will usually set a schedule for payment in installments</a:t>
            </a:r>
          </a:p>
          <a:p>
            <a:r>
              <a:rPr lang="en-US" sz="3400" b="1" dirty="0" smtClean="0"/>
              <a:t>Request to pay in installments: </a:t>
            </a:r>
            <a:r>
              <a:rPr lang="en-US" sz="3400" dirty="0" smtClean="0"/>
              <a:t>Follow up to make sure the debtor understands when payments are due and how they must be made:</a:t>
            </a:r>
          </a:p>
          <a:p>
            <a:pPr lvl="1"/>
            <a:r>
              <a:rPr lang="en-US" sz="3100" dirty="0" smtClean="0"/>
              <a:t>Remind debtor that failure will result in dismissal of the case! </a:t>
            </a:r>
          </a:p>
          <a:p>
            <a:pPr lvl="1"/>
            <a:r>
              <a:rPr lang="en-US" sz="3100" dirty="0" smtClean="0"/>
              <a:t>Most courts will not take personal checks or credit cards from the debtor – they require payment by cash, money order, or a cashier's check </a:t>
            </a:r>
            <a:endParaRPr lang="en-US" sz="3100" dirty="0"/>
          </a:p>
        </p:txBody>
      </p:sp>
    </p:spTree>
    <p:extLst>
      <p:ext uri="{BB962C8B-B14F-4D97-AF65-F5344CB8AC3E}">
        <p14:creationId xmlns:p14="http://schemas.microsoft.com/office/powerpoint/2010/main" val="1463216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lstStyle/>
          <a:p>
            <a:r>
              <a:rPr lang="en-US" dirty="0" smtClean="0"/>
              <a:t>Motion to Impose or Extend Stay</a:t>
            </a:r>
            <a:endParaRPr lang="en-US" dirty="0"/>
          </a:p>
        </p:txBody>
      </p:sp>
      <p:sp>
        <p:nvSpPr>
          <p:cNvPr id="3" name="Content Placeholder 2"/>
          <p:cNvSpPr>
            <a:spLocks noGrp="1"/>
          </p:cNvSpPr>
          <p:nvPr>
            <p:ph idx="1"/>
          </p:nvPr>
        </p:nvSpPr>
        <p:spPr>
          <a:xfrm>
            <a:off x="304800" y="1447800"/>
            <a:ext cx="8382000" cy="5105400"/>
          </a:xfrm>
        </p:spPr>
        <p:txBody>
          <a:bodyPr>
            <a:normAutofit fontScale="85000" lnSpcReduction="20000"/>
          </a:bodyPr>
          <a:lstStyle/>
          <a:p>
            <a:r>
              <a:rPr lang="en-US" sz="3300" dirty="0" smtClean="0"/>
              <a:t>WARNING for repeat filers:  is the automatic stay limited? </a:t>
            </a:r>
          </a:p>
          <a:p>
            <a:r>
              <a:rPr lang="en-US" sz="3300" b="1" dirty="0" smtClean="0"/>
              <a:t>One prior case dismissed in past year:</a:t>
            </a:r>
          </a:p>
          <a:p>
            <a:pPr lvl="1"/>
            <a:r>
              <a:rPr lang="en-US" sz="2500" dirty="0" smtClean="0"/>
              <a:t>automatic stay will only last 30 days unless extended  </a:t>
            </a:r>
          </a:p>
          <a:p>
            <a:pPr lvl="1"/>
            <a:r>
              <a:rPr lang="en-US" sz="2500" dirty="0" smtClean="0"/>
              <a:t>file a motion to extend the stay within 30 days after filing</a:t>
            </a:r>
          </a:p>
          <a:p>
            <a:pPr lvl="1"/>
            <a:r>
              <a:rPr lang="en-US" sz="2500" dirty="0" smtClean="0"/>
              <a:t>hearing must be held within 30-day period, so file motion asap</a:t>
            </a:r>
          </a:p>
          <a:p>
            <a:r>
              <a:rPr lang="en-US" sz="3300" b="1" dirty="0" smtClean="0"/>
              <a:t>Two prior cases dismissed in past year: </a:t>
            </a:r>
          </a:p>
          <a:p>
            <a:pPr lvl="1"/>
            <a:r>
              <a:rPr lang="en-US" sz="2500" dirty="0" smtClean="0"/>
              <a:t>automatic stay does not take effect upon filing!  </a:t>
            </a:r>
          </a:p>
          <a:p>
            <a:pPr lvl="1"/>
            <a:r>
              <a:rPr lang="en-US" sz="2500" dirty="0" smtClean="0"/>
              <a:t>file a motion to impose the stay </a:t>
            </a:r>
          </a:p>
          <a:p>
            <a:r>
              <a:rPr lang="en-US" sz="3300" dirty="0" smtClean="0"/>
              <a:t>Debtor must show case filed in good faith, usually by showing that circumstances have changed since prior case</a:t>
            </a:r>
          </a:p>
        </p:txBody>
      </p:sp>
    </p:spTree>
    <p:extLst>
      <p:ext uri="{BB962C8B-B14F-4D97-AF65-F5344CB8AC3E}">
        <p14:creationId xmlns:p14="http://schemas.microsoft.com/office/powerpoint/2010/main" val="1665216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Amendments to Schedules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smtClean="0"/>
              <a:t>Debtors often forget things or make mistakes in the original schedules</a:t>
            </a:r>
          </a:p>
          <a:p>
            <a:r>
              <a:rPr lang="en-US" sz="2800" dirty="0" smtClean="0"/>
              <a:t>Bankruptcy Rule 1009 provides that the debtor may amend the initial papers as a matter of course at any time before the case is closed</a:t>
            </a:r>
          </a:p>
          <a:p>
            <a:r>
              <a:rPr lang="en-US" sz="2800" dirty="0" smtClean="0"/>
              <a:t>Simply file the amended document verified by the debtor  </a:t>
            </a:r>
          </a:p>
          <a:p>
            <a:r>
              <a:rPr lang="en-US" sz="2800" dirty="0" smtClean="0"/>
              <a:t>Additional </a:t>
            </a:r>
            <a:r>
              <a:rPr lang="en-US" sz="2800" dirty="0"/>
              <a:t>$</a:t>
            </a:r>
            <a:r>
              <a:rPr lang="en-US" sz="2800" dirty="0" smtClean="0"/>
              <a:t>31 </a:t>
            </a:r>
            <a:r>
              <a:rPr lang="en-US" sz="2800" dirty="0" smtClean="0"/>
              <a:t>filing fee amendment </a:t>
            </a:r>
            <a:r>
              <a:rPr lang="en-US" sz="2800" dirty="0"/>
              <a:t>adding creditors </a:t>
            </a:r>
            <a:r>
              <a:rPr lang="en-US" sz="2800" dirty="0" smtClean="0"/>
              <a:t>(</a:t>
            </a:r>
            <a:r>
              <a:rPr lang="en-US" sz="2800" dirty="0"/>
              <a:t>unless filing fee waived</a:t>
            </a:r>
            <a:r>
              <a:rPr lang="en-US" sz="2800" dirty="0" smtClean="0"/>
              <a:t>)</a:t>
            </a:r>
            <a:endParaRPr lang="en-US" sz="2800" dirty="0"/>
          </a:p>
        </p:txBody>
      </p:sp>
    </p:spTree>
    <p:extLst>
      <p:ext uri="{BB962C8B-B14F-4D97-AF65-F5344CB8AC3E}">
        <p14:creationId xmlns:p14="http://schemas.microsoft.com/office/powerpoint/2010/main" val="3587728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13271</TotalTime>
  <Words>7303</Words>
  <Application>Microsoft Office PowerPoint</Application>
  <PresentationFormat>On-screen Show (4:3)</PresentationFormat>
  <Paragraphs>592</Paragraphs>
  <Slides>56</Slides>
  <Notes>51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Module 4: Getting to Discharge</vt:lpstr>
      <vt:lpstr>Pro Bono Bankruptcy Training Program Material</vt:lpstr>
      <vt:lpstr>From Filing to Discharge</vt:lpstr>
      <vt:lpstr> First Steps After the Case is Filed</vt:lpstr>
      <vt:lpstr>File Outstanding Documents</vt:lpstr>
      <vt:lpstr>Counseling Certification</vt:lpstr>
      <vt:lpstr>Filing Fee Issues</vt:lpstr>
      <vt:lpstr>Motion to Impose or Extend Stay</vt:lpstr>
      <vt:lpstr>Amendments to Schedules</vt:lpstr>
      <vt:lpstr>Amendments to Schedules</vt:lpstr>
      <vt:lpstr>Providing  Tax Returns</vt:lpstr>
      <vt:lpstr>Providing  Tax Returns</vt:lpstr>
      <vt:lpstr>Providing  Tax Returns</vt:lpstr>
      <vt:lpstr>Privacy Issues</vt:lpstr>
      <vt:lpstr>Privacy Issues</vt:lpstr>
      <vt:lpstr>Obtaining Returns or Transcripts</vt:lpstr>
      <vt:lpstr>Filing the Statement of Intent</vt:lpstr>
      <vt:lpstr>Dealing with Utility Deposits</vt:lpstr>
      <vt:lpstr> Meeting of Creditors</vt:lpstr>
      <vt:lpstr>Meeting of Creditors</vt:lpstr>
      <vt:lpstr>Preparing for the Meeting</vt:lpstr>
      <vt:lpstr>Typical Questions at the Meeting</vt:lpstr>
      <vt:lpstr>Document Production</vt:lpstr>
      <vt:lpstr> Dealing with Secured Debt</vt:lpstr>
      <vt:lpstr>Statement of Intention – Follow Up</vt:lpstr>
      <vt:lpstr>Reaffirmation</vt:lpstr>
      <vt:lpstr>Reaffirmation</vt:lpstr>
      <vt:lpstr>Reaffirmation</vt:lpstr>
      <vt:lpstr>Should the debtor reaffirm…?</vt:lpstr>
      <vt:lpstr>Undue hardship? </vt:lpstr>
      <vt:lpstr>Undue hardship? </vt:lpstr>
      <vt:lpstr>Retain and Keep Paying  (without reaffirmation)</vt:lpstr>
      <vt:lpstr>Reaffirm a Home Mortgage? </vt:lpstr>
      <vt:lpstr>Redemption </vt:lpstr>
      <vt:lpstr>Redemption </vt:lpstr>
      <vt:lpstr>Redemption: Example 1</vt:lpstr>
      <vt:lpstr>Redemption: Example 1</vt:lpstr>
      <vt:lpstr>Redemption: Example 2</vt:lpstr>
      <vt:lpstr>“722 Redemption Loans”</vt:lpstr>
      <vt:lpstr>Assuming Lease on Personal Property</vt:lpstr>
      <vt:lpstr>Lien Avoidance</vt:lpstr>
      <vt:lpstr>Lien Avoidance</vt:lpstr>
      <vt:lpstr>Example</vt:lpstr>
      <vt:lpstr>Example</vt:lpstr>
      <vt:lpstr>Example</vt:lpstr>
      <vt:lpstr>Lien Avoidance Process</vt:lpstr>
      <vt:lpstr>What to do with a residential lease?</vt:lpstr>
      <vt:lpstr>What to do with a residential lease?</vt:lpstr>
      <vt:lpstr>Completing the Financial Management Course</vt:lpstr>
      <vt:lpstr>Obtaining and Defending  the Discharge</vt:lpstr>
      <vt:lpstr>Obtaining the Discharge</vt:lpstr>
      <vt:lpstr>Discharge of Student Loans</vt:lpstr>
      <vt:lpstr>Revocation of Discharge</vt:lpstr>
      <vt:lpstr>Debtor Audits</vt:lpstr>
      <vt:lpstr>Enforcing the Discharge</vt:lpstr>
      <vt:lpstr>Clearing up Credit Reports</vt:lpstr>
    </vt:vector>
  </TitlesOfParts>
  <Company>NCLC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Beverlie Sopiep</dc:creator>
  <cp:lastModifiedBy>John Rao</cp:lastModifiedBy>
  <cp:revision>100</cp:revision>
  <dcterms:created xsi:type="dcterms:W3CDTF">2015-01-15T21:02:18Z</dcterms:created>
  <dcterms:modified xsi:type="dcterms:W3CDTF">2017-07-24T20:17:55Z</dcterms:modified>
</cp:coreProperties>
</file>