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handoutMasterIdLst>
    <p:handoutMasterId r:id="rId74"/>
  </p:handoutMasterIdLst>
  <p:sldIdLst>
    <p:sldId id="257" r:id="rId2"/>
    <p:sldId id="258" r:id="rId3"/>
    <p:sldId id="355" r:id="rId4"/>
    <p:sldId id="356" r:id="rId5"/>
    <p:sldId id="357" r:id="rId6"/>
    <p:sldId id="293" r:id="rId7"/>
    <p:sldId id="294" r:id="rId8"/>
    <p:sldId id="295" r:id="rId9"/>
    <p:sldId id="297" r:id="rId10"/>
    <p:sldId id="298" r:id="rId11"/>
    <p:sldId id="273" r:id="rId12"/>
    <p:sldId id="274" r:id="rId13"/>
    <p:sldId id="275" r:id="rId14"/>
    <p:sldId id="300" r:id="rId15"/>
    <p:sldId id="278" r:id="rId16"/>
    <p:sldId id="299" r:id="rId17"/>
    <p:sldId id="301" r:id="rId18"/>
    <p:sldId id="285" r:id="rId19"/>
    <p:sldId id="303" r:id="rId20"/>
    <p:sldId id="306" r:id="rId21"/>
    <p:sldId id="304" r:id="rId22"/>
    <p:sldId id="288" r:id="rId23"/>
    <p:sldId id="290" r:id="rId24"/>
    <p:sldId id="358" r:id="rId25"/>
    <p:sldId id="307" r:id="rId26"/>
    <p:sldId id="308" r:id="rId27"/>
    <p:sldId id="309" r:id="rId28"/>
    <p:sldId id="319" r:id="rId29"/>
    <p:sldId id="310" r:id="rId30"/>
    <p:sldId id="320" r:id="rId31"/>
    <p:sldId id="311" r:id="rId32"/>
    <p:sldId id="321" r:id="rId33"/>
    <p:sldId id="312" r:id="rId34"/>
    <p:sldId id="313" r:id="rId35"/>
    <p:sldId id="314" r:id="rId36"/>
    <p:sldId id="315" r:id="rId37"/>
    <p:sldId id="316" r:id="rId38"/>
    <p:sldId id="317" r:id="rId39"/>
    <p:sldId id="318" r:id="rId40"/>
    <p:sldId id="322" r:id="rId41"/>
    <p:sldId id="323" r:id="rId42"/>
    <p:sldId id="324" r:id="rId43"/>
    <p:sldId id="325" r:id="rId44"/>
    <p:sldId id="327" r:id="rId45"/>
    <p:sldId id="328" r:id="rId46"/>
    <p:sldId id="329" r:id="rId47"/>
    <p:sldId id="326" r:id="rId48"/>
    <p:sldId id="330" r:id="rId49"/>
    <p:sldId id="331" r:id="rId50"/>
    <p:sldId id="332" r:id="rId51"/>
    <p:sldId id="333" r:id="rId52"/>
    <p:sldId id="334" r:id="rId53"/>
    <p:sldId id="335" r:id="rId54"/>
    <p:sldId id="336" r:id="rId55"/>
    <p:sldId id="337" r:id="rId56"/>
    <p:sldId id="338" r:id="rId57"/>
    <p:sldId id="339" r:id="rId58"/>
    <p:sldId id="344" r:id="rId59"/>
    <p:sldId id="345" r:id="rId60"/>
    <p:sldId id="346" r:id="rId61"/>
    <p:sldId id="341" r:id="rId62"/>
    <p:sldId id="342" r:id="rId63"/>
    <p:sldId id="343" r:id="rId64"/>
    <p:sldId id="347" r:id="rId65"/>
    <p:sldId id="348" r:id="rId66"/>
    <p:sldId id="351" r:id="rId67"/>
    <p:sldId id="352" r:id="rId68"/>
    <p:sldId id="349" r:id="rId69"/>
    <p:sldId id="350" r:id="rId70"/>
    <p:sldId id="353" r:id="rId71"/>
    <p:sldId id="354" r:id="rId7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C27"/>
    <a:srgbClr val="D7E4BD"/>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326" autoAdjust="0"/>
  </p:normalViewPr>
  <p:slideViewPr>
    <p:cSldViewPr>
      <p:cViewPr>
        <p:scale>
          <a:sx n="71" d="100"/>
          <a:sy n="71" d="100"/>
        </p:scale>
        <p:origin x="-816" y="230"/>
      </p:cViewPr>
      <p:guideLst>
        <p:guide orient="horz" pos="2160"/>
        <p:guide pos="2880"/>
      </p:guideLst>
    </p:cSldViewPr>
  </p:slideViewPr>
  <p:outlineViewPr>
    <p:cViewPr>
      <p:scale>
        <a:sx n="33" d="100"/>
        <a:sy n="33" d="100"/>
      </p:scale>
      <p:origin x="0" y="1167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4691" tIns="47346" rIns="94691" bIns="47346" rtlCol="0"/>
          <a:lstStyle>
            <a:lvl1pPr algn="l">
              <a:defRPr sz="1200"/>
            </a:lvl1pPr>
          </a:lstStyle>
          <a:p>
            <a:endParaRPr lang="en-US"/>
          </a:p>
        </p:txBody>
      </p:sp>
      <p:sp>
        <p:nvSpPr>
          <p:cNvPr id="3" name="Date Placeholder 2"/>
          <p:cNvSpPr>
            <a:spLocks noGrp="1"/>
          </p:cNvSpPr>
          <p:nvPr>
            <p:ph type="dt" sz="quarter" idx="1"/>
          </p:nvPr>
        </p:nvSpPr>
        <p:spPr>
          <a:xfrm>
            <a:off x="4143737" y="0"/>
            <a:ext cx="3169810" cy="479733"/>
          </a:xfrm>
          <a:prstGeom prst="rect">
            <a:avLst/>
          </a:prstGeom>
        </p:spPr>
        <p:txBody>
          <a:bodyPr vert="horz" lIns="94691" tIns="47346" rIns="94691" bIns="47346" rtlCol="0"/>
          <a:lstStyle>
            <a:lvl1pPr algn="r">
              <a:defRPr sz="1200"/>
            </a:lvl1pPr>
          </a:lstStyle>
          <a:p>
            <a:fld id="{39FE3CCD-5EFD-491B-BE6A-DA4E5B9C85B2}" type="datetimeFigureOut">
              <a:rPr lang="en-US" smtClean="0"/>
              <a:t>7/24/2017</a:t>
            </a:fld>
            <a:endParaRPr lang="en-US"/>
          </a:p>
        </p:txBody>
      </p:sp>
      <p:sp>
        <p:nvSpPr>
          <p:cNvPr id="4" name="Footer Placeholder 3"/>
          <p:cNvSpPr>
            <a:spLocks noGrp="1"/>
          </p:cNvSpPr>
          <p:nvPr>
            <p:ph type="ftr" sz="quarter" idx="2"/>
          </p:nvPr>
        </p:nvSpPr>
        <p:spPr>
          <a:xfrm>
            <a:off x="0" y="9119830"/>
            <a:ext cx="3169810" cy="479733"/>
          </a:xfrm>
          <a:prstGeom prst="rect">
            <a:avLst/>
          </a:prstGeom>
        </p:spPr>
        <p:txBody>
          <a:bodyPr vert="horz" lIns="94691" tIns="47346" rIns="94691" bIns="47346"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0"/>
            <a:ext cx="3169810" cy="479733"/>
          </a:xfrm>
          <a:prstGeom prst="rect">
            <a:avLst/>
          </a:prstGeom>
        </p:spPr>
        <p:txBody>
          <a:bodyPr vert="horz" lIns="94691" tIns="47346" rIns="94691" bIns="47346" rtlCol="0" anchor="b"/>
          <a:lstStyle>
            <a:lvl1pPr algn="r">
              <a:defRPr sz="1200"/>
            </a:lvl1pPr>
          </a:lstStyle>
          <a:p>
            <a:fld id="{00D916F5-105E-4E7F-8FA4-CEB8AA08E7C8}" type="slidenum">
              <a:rPr lang="en-US" smtClean="0"/>
              <a:t>‹#›</a:t>
            </a:fld>
            <a:endParaRPr lang="en-US"/>
          </a:p>
        </p:txBody>
      </p:sp>
    </p:spTree>
    <p:extLst>
      <p:ext uri="{BB962C8B-B14F-4D97-AF65-F5344CB8AC3E}">
        <p14:creationId xmlns:p14="http://schemas.microsoft.com/office/powerpoint/2010/main" val="413735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643" tIns="48322" rIns="96643" bIns="48322" rtlCol="0"/>
          <a:lstStyle>
            <a:lvl1pPr algn="l">
              <a:defRPr sz="1200"/>
            </a:lvl1pPr>
          </a:lstStyle>
          <a:p>
            <a:endParaRPr lang="en-US"/>
          </a:p>
        </p:txBody>
      </p:sp>
      <p:sp>
        <p:nvSpPr>
          <p:cNvPr id="3" name="Date Placeholder 2"/>
          <p:cNvSpPr>
            <a:spLocks noGrp="1"/>
          </p:cNvSpPr>
          <p:nvPr>
            <p:ph type="dt" idx="1"/>
          </p:nvPr>
        </p:nvSpPr>
        <p:spPr>
          <a:xfrm>
            <a:off x="4143588" y="2"/>
            <a:ext cx="3169920" cy="480060"/>
          </a:xfrm>
          <a:prstGeom prst="rect">
            <a:avLst/>
          </a:prstGeom>
        </p:spPr>
        <p:txBody>
          <a:bodyPr vert="horz" lIns="96643" tIns="48322" rIns="96643" bIns="48322" rtlCol="0"/>
          <a:lstStyle>
            <a:lvl1pPr algn="r">
              <a:defRPr sz="1200"/>
            </a:lvl1pPr>
          </a:lstStyle>
          <a:p>
            <a:fld id="{5E60494B-094F-45F7-B274-51C37CACD2BA}" type="datetimeFigureOut">
              <a:rPr lang="en-US" smtClean="0"/>
              <a:t>7/24/2017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3" tIns="48322" rIns="96643" bIns="4832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3" tIns="48322" rIns="96643" bIns="483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43" tIns="48322" rIns="96643" bIns="48322"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6643" tIns="48322" rIns="96643" bIns="48322" rtlCol="0" anchor="b"/>
          <a:lstStyle>
            <a:lvl1pPr algn="r">
              <a:defRPr sz="1200"/>
            </a:lvl1pPr>
          </a:lstStyle>
          <a:p>
            <a:fld id="{18203791-3B86-4A7F-857A-326AF8639D39}" type="slidenum">
              <a:rPr lang="en-US" smtClean="0"/>
              <a:t>‹#›</a:t>
            </a:fld>
            <a:endParaRPr lang="en-US"/>
          </a:p>
        </p:txBody>
      </p:sp>
    </p:spTree>
    <p:extLst>
      <p:ext uri="{BB962C8B-B14F-4D97-AF65-F5344CB8AC3E}">
        <p14:creationId xmlns:p14="http://schemas.microsoft.com/office/powerpoint/2010/main" val="259751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a:t>
            </a:fld>
            <a:endParaRPr lang="en-US"/>
          </a:p>
        </p:txBody>
      </p:sp>
    </p:spTree>
    <p:extLst>
      <p:ext uri="{BB962C8B-B14F-4D97-AF65-F5344CB8AC3E}">
        <p14:creationId xmlns:p14="http://schemas.microsoft.com/office/powerpoint/2010/main" val="1310396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attendees to read the hypothetical</a:t>
            </a:r>
            <a:r>
              <a:rPr lang="en-US" baseline="0" dirty="0" smtClean="0"/>
              <a:t> for sample case.  Module 3 - 3.2 </a:t>
            </a:r>
            <a:endParaRPr lang="en-US" dirty="0" smtClean="0"/>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11</a:t>
            </a:fld>
            <a:endParaRPr lang="en-US"/>
          </a:p>
        </p:txBody>
      </p:sp>
    </p:spTree>
    <p:extLst>
      <p:ext uri="{BB962C8B-B14F-4D97-AF65-F5344CB8AC3E}">
        <p14:creationId xmlns:p14="http://schemas.microsoft.com/office/powerpoint/2010/main" val="19889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3 - 3.3.1</a:t>
            </a:r>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12</a:t>
            </a:fld>
            <a:endParaRPr lang="en-US"/>
          </a:p>
        </p:txBody>
      </p:sp>
    </p:spTree>
    <p:extLst>
      <p:ext uri="{BB962C8B-B14F-4D97-AF65-F5344CB8AC3E}">
        <p14:creationId xmlns:p14="http://schemas.microsoft.com/office/powerpoint/2010/main" val="39894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3 - 3.3.1</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13</a:t>
            </a:fld>
            <a:endParaRPr lang="en-US"/>
          </a:p>
        </p:txBody>
      </p:sp>
    </p:spTree>
    <p:extLst>
      <p:ext uri="{BB962C8B-B14F-4D97-AF65-F5344CB8AC3E}">
        <p14:creationId xmlns:p14="http://schemas.microsoft.com/office/powerpoint/2010/main" val="339990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3 - 3.3.1</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14</a:t>
            </a:fld>
            <a:endParaRPr lang="en-US"/>
          </a:p>
        </p:txBody>
      </p:sp>
    </p:spTree>
    <p:extLst>
      <p:ext uri="{BB962C8B-B14F-4D97-AF65-F5344CB8AC3E}">
        <p14:creationId xmlns:p14="http://schemas.microsoft.com/office/powerpoint/2010/main" val="246193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3 - 3.3.3</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15</a:t>
            </a:fld>
            <a:endParaRPr lang="en-US"/>
          </a:p>
        </p:txBody>
      </p:sp>
    </p:spTree>
    <p:extLst>
      <p:ext uri="{BB962C8B-B14F-4D97-AF65-F5344CB8AC3E}">
        <p14:creationId xmlns:p14="http://schemas.microsoft.com/office/powerpoint/2010/main" val="150689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3 - 3.3.3</a:t>
            </a:r>
          </a:p>
          <a:p>
            <a:endParaRPr lang="en-US" dirty="0" smtClean="0"/>
          </a:p>
          <a:p>
            <a:r>
              <a:rPr lang="en-US" dirty="0" smtClean="0"/>
              <a:t>Remind</a:t>
            </a:r>
            <a:r>
              <a:rPr lang="en-US" baseline="0" dirty="0" smtClean="0"/>
              <a:t> attendees that if a waiver of the counseling requirement is denied, the case will be dismissed.</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16</a:t>
            </a:fld>
            <a:endParaRPr lang="en-US"/>
          </a:p>
        </p:txBody>
      </p:sp>
    </p:spTree>
    <p:extLst>
      <p:ext uri="{BB962C8B-B14F-4D97-AF65-F5344CB8AC3E}">
        <p14:creationId xmlns:p14="http://schemas.microsoft.com/office/powerpoint/2010/main" val="3858991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3 - 3.3.3</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17</a:t>
            </a:fld>
            <a:endParaRPr lang="en-US"/>
          </a:p>
        </p:txBody>
      </p:sp>
    </p:spTree>
    <p:extLst>
      <p:ext uri="{BB962C8B-B14F-4D97-AF65-F5344CB8AC3E}">
        <p14:creationId xmlns:p14="http://schemas.microsoft.com/office/powerpoint/2010/main" val="291889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3 - 3.3.4</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18</a:t>
            </a:fld>
            <a:endParaRPr lang="en-US"/>
          </a:p>
        </p:txBody>
      </p:sp>
    </p:spTree>
    <p:extLst>
      <p:ext uri="{BB962C8B-B14F-4D97-AF65-F5344CB8AC3E}">
        <p14:creationId xmlns:p14="http://schemas.microsoft.com/office/powerpoint/2010/main" val="3619099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3 - 3.3.4</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19</a:t>
            </a:fld>
            <a:endParaRPr lang="en-US"/>
          </a:p>
        </p:txBody>
      </p:sp>
    </p:spTree>
    <p:extLst>
      <p:ext uri="{BB962C8B-B14F-4D97-AF65-F5344CB8AC3E}">
        <p14:creationId xmlns:p14="http://schemas.microsoft.com/office/powerpoint/2010/main" val="2134725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3 - 3.5; Bankruptcy Rule 1006(h)</a:t>
            </a:r>
          </a:p>
          <a:p>
            <a:endParaRPr lang="en-US" dirty="0" smtClean="0"/>
          </a:p>
          <a:p>
            <a:r>
              <a:rPr lang="en-US" dirty="0" smtClean="0"/>
              <a:t>Discuss</a:t>
            </a:r>
            <a:r>
              <a:rPr lang="en-US" baseline="0" dirty="0" smtClean="0"/>
              <a:t> any local court preferences regarding installment payments</a:t>
            </a:r>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20</a:t>
            </a:fld>
            <a:endParaRPr lang="en-US"/>
          </a:p>
        </p:txBody>
      </p:sp>
    </p:spTree>
    <p:extLst>
      <p:ext uri="{BB962C8B-B14F-4D97-AF65-F5344CB8AC3E}">
        <p14:creationId xmlns:p14="http://schemas.microsoft.com/office/powerpoint/2010/main" val="131267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2</a:t>
            </a:fld>
            <a:endParaRPr lang="en-US"/>
          </a:p>
        </p:txBody>
      </p:sp>
    </p:spTree>
    <p:extLst>
      <p:ext uri="{BB962C8B-B14F-4D97-AF65-F5344CB8AC3E}">
        <p14:creationId xmlns:p14="http://schemas.microsoft.com/office/powerpoint/2010/main" val="154804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3 - 3.6</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21</a:t>
            </a:fld>
            <a:endParaRPr lang="en-US"/>
          </a:p>
        </p:txBody>
      </p:sp>
    </p:spTree>
    <p:extLst>
      <p:ext uri="{BB962C8B-B14F-4D97-AF65-F5344CB8AC3E}">
        <p14:creationId xmlns:p14="http://schemas.microsoft.com/office/powerpoint/2010/main" val="2777449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3 - 3.4</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22</a:t>
            </a:fld>
            <a:endParaRPr lang="en-US"/>
          </a:p>
        </p:txBody>
      </p:sp>
    </p:spTree>
    <p:extLst>
      <p:ext uri="{BB962C8B-B14F-4D97-AF65-F5344CB8AC3E}">
        <p14:creationId xmlns:p14="http://schemas.microsoft.com/office/powerpoint/2010/main" val="2326912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3 - 3.7</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23</a:t>
            </a:fld>
            <a:endParaRPr lang="en-US"/>
          </a:p>
        </p:txBody>
      </p:sp>
    </p:spTree>
    <p:extLst>
      <p:ext uri="{BB962C8B-B14F-4D97-AF65-F5344CB8AC3E}">
        <p14:creationId xmlns:p14="http://schemas.microsoft.com/office/powerpoint/2010/main" val="549512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3 - 3.9.1</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25</a:t>
            </a:fld>
            <a:endParaRPr lang="en-US"/>
          </a:p>
        </p:txBody>
      </p:sp>
    </p:spTree>
    <p:extLst>
      <p:ext uri="{BB962C8B-B14F-4D97-AF65-F5344CB8AC3E}">
        <p14:creationId xmlns:p14="http://schemas.microsoft.com/office/powerpoint/2010/main" val="185770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3 - 3.9.2</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26</a:t>
            </a:fld>
            <a:endParaRPr lang="en-US"/>
          </a:p>
        </p:txBody>
      </p:sp>
    </p:spTree>
    <p:extLst>
      <p:ext uri="{BB962C8B-B14F-4D97-AF65-F5344CB8AC3E}">
        <p14:creationId xmlns:p14="http://schemas.microsoft.com/office/powerpoint/2010/main" val="1957947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exemptions allow the Debtor to exempt up to $12,625</a:t>
            </a:r>
            <a:r>
              <a:rPr lang="en-US" baseline="0" dirty="0" smtClean="0"/>
              <a:t> in aggregate value in household goods and furnishings, no more than $600 in any particular item.  </a:t>
            </a:r>
          </a:p>
          <a:p>
            <a:r>
              <a:rPr lang="en-US" baseline="0" dirty="0" smtClean="0"/>
              <a:t>Explain if state exemption scheme has a similar limitation</a:t>
            </a:r>
          </a:p>
        </p:txBody>
      </p:sp>
      <p:sp>
        <p:nvSpPr>
          <p:cNvPr id="4" name="Slide Number Placeholder 3"/>
          <p:cNvSpPr>
            <a:spLocks noGrp="1"/>
          </p:cNvSpPr>
          <p:nvPr>
            <p:ph type="sldNum" sz="quarter" idx="10"/>
          </p:nvPr>
        </p:nvSpPr>
        <p:spPr/>
        <p:txBody>
          <a:bodyPr/>
          <a:lstStyle/>
          <a:p>
            <a:fld id="{18203791-3B86-4A7F-857A-326AF8639D39}" type="slidenum">
              <a:rPr lang="en-US" smtClean="0"/>
              <a:t>27</a:t>
            </a:fld>
            <a:endParaRPr lang="en-US"/>
          </a:p>
        </p:txBody>
      </p:sp>
    </p:spTree>
    <p:extLst>
      <p:ext uri="{BB962C8B-B14F-4D97-AF65-F5344CB8AC3E}">
        <p14:creationId xmlns:p14="http://schemas.microsoft.com/office/powerpoint/2010/main" val="2269100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3 - 3.9.3</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28</a:t>
            </a:fld>
            <a:endParaRPr lang="en-US"/>
          </a:p>
        </p:txBody>
      </p:sp>
    </p:spTree>
    <p:extLst>
      <p:ext uri="{BB962C8B-B14F-4D97-AF65-F5344CB8AC3E}">
        <p14:creationId xmlns:p14="http://schemas.microsoft.com/office/powerpoint/2010/main" val="1148384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3 - 3.9.3</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29</a:t>
            </a:fld>
            <a:endParaRPr lang="en-US"/>
          </a:p>
        </p:txBody>
      </p:sp>
    </p:spTree>
    <p:extLst>
      <p:ext uri="{BB962C8B-B14F-4D97-AF65-F5344CB8AC3E}">
        <p14:creationId xmlns:p14="http://schemas.microsoft.com/office/powerpoint/2010/main" val="3555590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3 - 3.9.5</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30</a:t>
            </a:fld>
            <a:endParaRPr lang="en-US"/>
          </a:p>
        </p:txBody>
      </p:sp>
    </p:spTree>
    <p:extLst>
      <p:ext uri="{BB962C8B-B14F-4D97-AF65-F5344CB8AC3E}">
        <p14:creationId xmlns:p14="http://schemas.microsoft.com/office/powerpoint/2010/main" val="15449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3 - 3.9.5</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31</a:t>
            </a:fld>
            <a:endParaRPr lang="en-US"/>
          </a:p>
        </p:txBody>
      </p:sp>
    </p:spTree>
    <p:extLst>
      <p:ext uri="{BB962C8B-B14F-4D97-AF65-F5344CB8AC3E}">
        <p14:creationId xmlns:p14="http://schemas.microsoft.com/office/powerpoint/2010/main" val="309967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1.1;</a:t>
            </a:r>
            <a:r>
              <a:rPr lang="en-US" baseline="0" dirty="0" smtClean="0"/>
              <a:t> </a:t>
            </a:r>
            <a:r>
              <a:rPr lang="en-US" dirty="0" smtClean="0"/>
              <a:t>Module 2 – 4.5</a:t>
            </a:r>
          </a:p>
          <a:p>
            <a:endParaRPr lang="en-US" dirty="0" smtClean="0"/>
          </a:p>
          <a:p>
            <a:r>
              <a:rPr lang="en-US" dirty="0" smtClean="0"/>
              <a:t>Although an “emergency” filing is permitted by the Bankruptcy Rules,</a:t>
            </a:r>
            <a:r>
              <a:rPr lang="en-US" baseline="0" dirty="0" smtClean="0"/>
              <a:t> every effort should be made to ensure that the filing is appropriate.  Counsel should also check whether the debtor has had any prior bankruptcy filings.</a:t>
            </a:r>
          </a:p>
          <a:p>
            <a:endParaRPr lang="en-US" baseline="0" dirty="0" smtClean="0"/>
          </a:p>
          <a:p>
            <a:r>
              <a:rPr lang="en-US" baseline="0" dirty="0" smtClean="0"/>
              <a:t>The credit counseling requirement must be completed before the bankruptcy fling, unless the debtor is seeking a waiver or deferral.</a:t>
            </a:r>
          </a:p>
          <a:p>
            <a:endParaRPr lang="en-US" baseline="0" dirty="0" smtClean="0"/>
          </a:p>
          <a:p>
            <a:r>
              <a:rPr lang="en-US" baseline="0" dirty="0" smtClean="0"/>
              <a:t>If a “skeletal filing” is made, counsel should impress upon the client the need to promptly provide any missing information, as the remaining schedules will need to be completed within 14 days after the filing of the petition.</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88D24A6A-6336-0941-8BC7-629B48A24BB0}" type="slidenum">
              <a:rPr lang="en-US" smtClean="0"/>
              <a:pPr/>
              <a:t>3</a:t>
            </a:fld>
            <a:endParaRPr lang="en-US"/>
          </a:p>
        </p:txBody>
      </p:sp>
    </p:spTree>
    <p:extLst>
      <p:ext uri="{BB962C8B-B14F-4D97-AF65-F5344CB8AC3E}">
        <p14:creationId xmlns:p14="http://schemas.microsoft.com/office/powerpoint/2010/main" val="1462588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3 - 3.9.5</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32</a:t>
            </a:fld>
            <a:endParaRPr lang="en-US"/>
          </a:p>
        </p:txBody>
      </p:sp>
    </p:spTree>
    <p:extLst>
      <p:ext uri="{BB962C8B-B14F-4D97-AF65-F5344CB8AC3E}">
        <p14:creationId xmlns:p14="http://schemas.microsoft.com/office/powerpoint/2010/main" val="2443583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3 - 3.10</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33</a:t>
            </a:fld>
            <a:endParaRPr lang="en-US"/>
          </a:p>
        </p:txBody>
      </p:sp>
    </p:spTree>
    <p:extLst>
      <p:ext uri="{BB962C8B-B14F-4D97-AF65-F5344CB8AC3E}">
        <p14:creationId xmlns:p14="http://schemas.microsoft.com/office/powerpoint/2010/main" val="4132900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3 - 3.10</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34</a:t>
            </a:fld>
            <a:endParaRPr lang="en-US"/>
          </a:p>
        </p:txBody>
      </p:sp>
    </p:spTree>
    <p:extLst>
      <p:ext uri="{BB962C8B-B14F-4D97-AF65-F5344CB8AC3E}">
        <p14:creationId xmlns:p14="http://schemas.microsoft.com/office/powerpoint/2010/main" val="3764685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3 - 3.10</a:t>
            </a:r>
          </a:p>
          <a:p>
            <a:endParaRPr lang="en-US" dirty="0" smtClean="0"/>
          </a:p>
          <a:p>
            <a:r>
              <a:rPr lang="en-US" dirty="0" smtClean="0"/>
              <a:t>Debtors who do not have equity in their home may still claim a homestead exemption based on their possessory and legal ownership interest in the property.  See Owen v. Owen, 500 U.S. 305 (1991). </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35</a:t>
            </a:fld>
            <a:endParaRPr lang="en-US"/>
          </a:p>
        </p:txBody>
      </p:sp>
    </p:spTree>
    <p:extLst>
      <p:ext uri="{BB962C8B-B14F-4D97-AF65-F5344CB8AC3E}">
        <p14:creationId xmlns:p14="http://schemas.microsoft.com/office/powerpoint/2010/main" val="41768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3 - 3.10</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36</a:t>
            </a:fld>
            <a:endParaRPr lang="en-US"/>
          </a:p>
        </p:txBody>
      </p:sp>
    </p:spTree>
    <p:extLst>
      <p:ext uri="{BB962C8B-B14F-4D97-AF65-F5344CB8AC3E}">
        <p14:creationId xmlns:p14="http://schemas.microsoft.com/office/powerpoint/2010/main" val="771837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3 - 3.10</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37</a:t>
            </a:fld>
            <a:endParaRPr lang="en-US"/>
          </a:p>
        </p:txBody>
      </p:sp>
    </p:spTree>
    <p:extLst>
      <p:ext uri="{BB962C8B-B14F-4D97-AF65-F5344CB8AC3E}">
        <p14:creationId xmlns:p14="http://schemas.microsoft.com/office/powerpoint/2010/main" val="574581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3 - 3.11</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38</a:t>
            </a:fld>
            <a:endParaRPr lang="en-US"/>
          </a:p>
        </p:txBody>
      </p:sp>
    </p:spTree>
    <p:extLst>
      <p:ext uri="{BB962C8B-B14F-4D97-AF65-F5344CB8AC3E}">
        <p14:creationId xmlns:p14="http://schemas.microsoft.com/office/powerpoint/2010/main" val="1627081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3 - 3.11</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39</a:t>
            </a:fld>
            <a:endParaRPr lang="en-US"/>
          </a:p>
        </p:txBody>
      </p:sp>
    </p:spTree>
    <p:extLst>
      <p:ext uri="{BB962C8B-B14F-4D97-AF65-F5344CB8AC3E}">
        <p14:creationId xmlns:p14="http://schemas.microsoft.com/office/powerpoint/2010/main" val="268306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3 - 3.11;</a:t>
            </a:r>
            <a:r>
              <a:rPr lang="en-US" baseline="0" dirty="0" smtClean="0"/>
              <a:t> 3.12</a:t>
            </a:r>
            <a:endParaRPr lang="en-US" dirty="0" smtClean="0"/>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40</a:t>
            </a:fld>
            <a:endParaRPr lang="en-US"/>
          </a:p>
        </p:txBody>
      </p:sp>
    </p:spTree>
    <p:extLst>
      <p:ext uri="{BB962C8B-B14F-4D97-AF65-F5344CB8AC3E}">
        <p14:creationId xmlns:p14="http://schemas.microsoft.com/office/powerpoint/2010/main" val="3299204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3 - 3.12</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41</a:t>
            </a:fld>
            <a:endParaRPr lang="en-US"/>
          </a:p>
        </p:txBody>
      </p:sp>
    </p:spTree>
    <p:extLst>
      <p:ext uri="{BB962C8B-B14F-4D97-AF65-F5344CB8AC3E}">
        <p14:creationId xmlns:p14="http://schemas.microsoft.com/office/powerpoint/2010/main" val="14827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1.1</a:t>
            </a:r>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4</a:t>
            </a:fld>
            <a:endParaRPr lang="en-US"/>
          </a:p>
        </p:txBody>
      </p:sp>
    </p:spTree>
    <p:extLst>
      <p:ext uri="{BB962C8B-B14F-4D97-AF65-F5344CB8AC3E}">
        <p14:creationId xmlns:p14="http://schemas.microsoft.com/office/powerpoint/2010/main" val="3203269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3 - 3.12</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42</a:t>
            </a:fld>
            <a:endParaRPr lang="en-US"/>
          </a:p>
        </p:txBody>
      </p:sp>
    </p:spTree>
    <p:extLst>
      <p:ext uri="{BB962C8B-B14F-4D97-AF65-F5344CB8AC3E}">
        <p14:creationId xmlns:p14="http://schemas.microsoft.com/office/powerpoint/2010/main" val="2663415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3 - 3.12.1</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43</a:t>
            </a:fld>
            <a:endParaRPr lang="en-US"/>
          </a:p>
        </p:txBody>
      </p:sp>
    </p:spTree>
    <p:extLst>
      <p:ext uri="{BB962C8B-B14F-4D97-AF65-F5344CB8AC3E}">
        <p14:creationId xmlns:p14="http://schemas.microsoft.com/office/powerpoint/2010/main" val="1358975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3 - 3.12.2</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45</a:t>
            </a:fld>
            <a:endParaRPr lang="en-US"/>
          </a:p>
        </p:txBody>
      </p:sp>
    </p:spTree>
    <p:extLst>
      <p:ext uri="{BB962C8B-B14F-4D97-AF65-F5344CB8AC3E}">
        <p14:creationId xmlns:p14="http://schemas.microsoft.com/office/powerpoint/2010/main" val="3573120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3 - 3.12.2</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46</a:t>
            </a:fld>
            <a:endParaRPr lang="en-US"/>
          </a:p>
        </p:txBody>
      </p:sp>
    </p:spTree>
    <p:extLst>
      <p:ext uri="{BB962C8B-B14F-4D97-AF65-F5344CB8AC3E}">
        <p14:creationId xmlns:p14="http://schemas.microsoft.com/office/powerpoint/2010/main" val="8700928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3 - 3.13</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47</a:t>
            </a:fld>
            <a:endParaRPr lang="en-US"/>
          </a:p>
        </p:txBody>
      </p:sp>
    </p:spTree>
    <p:extLst>
      <p:ext uri="{BB962C8B-B14F-4D97-AF65-F5344CB8AC3E}">
        <p14:creationId xmlns:p14="http://schemas.microsoft.com/office/powerpoint/2010/main" val="3365004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3 - 3.14</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48</a:t>
            </a:fld>
            <a:endParaRPr lang="en-US"/>
          </a:p>
        </p:txBody>
      </p:sp>
    </p:spTree>
    <p:extLst>
      <p:ext uri="{BB962C8B-B14F-4D97-AF65-F5344CB8AC3E}">
        <p14:creationId xmlns:p14="http://schemas.microsoft.com/office/powerpoint/2010/main" val="936063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3 - 3.15</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49</a:t>
            </a:fld>
            <a:endParaRPr lang="en-US"/>
          </a:p>
        </p:txBody>
      </p:sp>
    </p:spTree>
    <p:extLst>
      <p:ext uri="{BB962C8B-B14F-4D97-AF65-F5344CB8AC3E}">
        <p14:creationId xmlns:p14="http://schemas.microsoft.com/office/powerpoint/2010/main" val="20485775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3 - 3.15.1</a:t>
            </a:r>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50</a:t>
            </a:fld>
            <a:endParaRPr lang="en-US"/>
          </a:p>
        </p:txBody>
      </p:sp>
    </p:spTree>
    <p:extLst>
      <p:ext uri="{BB962C8B-B14F-4D97-AF65-F5344CB8AC3E}">
        <p14:creationId xmlns:p14="http://schemas.microsoft.com/office/powerpoint/2010/main" val="2239969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3 - 3.15.1</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51</a:t>
            </a:fld>
            <a:endParaRPr lang="en-US"/>
          </a:p>
        </p:txBody>
      </p:sp>
    </p:spTree>
    <p:extLst>
      <p:ext uri="{BB962C8B-B14F-4D97-AF65-F5344CB8AC3E}">
        <p14:creationId xmlns:p14="http://schemas.microsoft.com/office/powerpoint/2010/main" val="1343288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3 - 3.15.1</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52</a:t>
            </a:fld>
            <a:endParaRPr lang="en-US"/>
          </a:p>
        </p:txBody>
      </p:sp>
    </p:spTree>
    <p:extLst>
      <p:ext uri="{BB962C8B-B14F-4D97-AF65-F5344CB8AC3E}">
        <p14:creationId xmlns:p14="http://schemas.microsoft.com/office/powerpoint/2010/main" val="106546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1.1</a:t>
            </a:r>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a:t>
            </a:fld>
            <a:endParaRPr lang="en-US"/>
          </a:p>
        </p:txBody>
      </p:sp>
    </p:spTree>
    <p:extLst>
      <p:ext uri="{BB962C8B-B14F-4D97-AF65-F5344CB8AC3E}">
        <p14:creationId xmlns:p14="http://schemas.microsoft.com/office/powerpoint/2010/main" val="32032696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3 - 3.15.2</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53</a:t>
            </a:fld>
            <a:endParaRPr lang="en-US"/>
          </a:p>
        </p:txBody>
      </p:sp>
    </p:spTree>
    <p:extLst>
      <p:ext uri="{BB962C8B-B14F-4D97-AF65-F5344CB8AC3E}">
        <p14:creationId xmlns:p14="http://schemas.microsoft.com/office/powerpoint/2010/main" val="20555193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3 - 3.15.2</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54</a:t>
            </a:fld>
            <a:endParaRPr lang="en-US"/>
          </a:p>
        </p:txBody>
      </p:sp>
    </p:spTree>
    <p:extLst>
      <p:ext uri="{BB962C8B-B14F-4D97-AF65-F5344CB8AC3E}">
        <p14:creationId xmlns:p14="http://schemas.microsoft.com/office/powerpoint/2010/main" val="4068568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3 - 3.15.2</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56</a:t>
            </a:fld>
            <a:endParaRPr lang="en-US"/>
          </a:p>
        </p:txBody>
      </p:sp>
    </p:spTree>
    <p:extLst>
      <p:ext uri="{BB962C8B-B14F-4D97-AF65-F5344CB8AC3E}">
        <p14:creationId xmlns:p14="http://schemas.microsoft.com/office/powerpoint/2010/main" val="736861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3 - 3.16</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57</a:t>
            </a:fld>
            <a:endParaRPr lang="en-US"/>
          </a:p>
        </p:txBody>
      </p:sp>
    </p:spTree>
    <p:extLst>
      <p:ext uri="{BB962C8B-B14F-4D97-AF65-F5344CB8AC3E}">
        <p14:creationId xmlns:p14="http://schemas.microsoft.com/office/powerpoint/2010/main" val="35780640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3 - 3.17</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58</a:t>
            </a:fld>
            <a:endParaRPr lang="en-US"/>
          </a:p>
        </p:txBody>
      </p:sp>
    </p:spTree>
    <p:extLst>
      <p:ext uri="{BB962C8B-B14F-4D97-AF65-F5344CB8AC3E}">
        <p14:creationId xmlns:p14="http://schemas.microsoft.com/office/powerpoint/2010/main" val="17394487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3 - 3.18</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59</a:t>
            </a:fld>
            <a:endParaRPr lang="en-US"/>
          </a:p>
        </p:txBody>
      </p:sp>
    </p:spTree>
    <p:extLst>
      <p:ext uri="{BB962C8B-B14F-4D97-AF65-F5344CB8AC3E}">
        <p14:creationId xmlns:p14="http://schemas.microsoft.com/office/powerpoint/2010/main" val="12532779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3 - 3.18</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60</a:t>
            </a:fld>
            <a:endParaRPr lang="en-US"/>
          </a:p>
        </p:txBody>
      </p:sp>
    </p:spTree>
    <p:extLst>
      <p:ext uri="{BB962C8B-B14F-4D97-AF65-F5344CB8AC3E}">
        <p14:creationId xmlns:p14="http://schemas.microsoft.com/office/powerpoint/2010/main" val="39841840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3 - 3.18</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61</a:t>
            </a:fld>
            <a:endParaRPr lang="en-US"/>
          </a:p>
        </p:txBody>
      </p:sp>
    </p:spTree>
    <p:extLst>
      <p:ext uri="{BB962C8B-B14F-4D97-AF65-F5344CB8AC3E}">
        <p14:creationId xmlns:p14="http://schemas.microsoft.com/office/powerpoint/2010/main" val="14092432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3 - 3.18</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62</a:t>
            </a:fld>
            <a:endParaRPr lang="en-US"/>
          </a:p>
        </p:txBody>
      </p:sp>
    </p:spTree>
    <p:extLst>
      <p:ext uri="{BB962C8B-B14F-4D97-AF65-F5344CB8AC3E}">
        <p14:creationId xmlns:p14="http://schemas.microsoft.com/office/powerpoint/2010/main" val="618859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3 - 3.18</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63</a:t>
            </a:fld>
            <a:endParaRPr lang="en-US"/>
          </a:p>
        </p:txBody>
      </p:sp>
    </p:spTree>
    <p:extLst>
      <p:ext uri="{BB962C8B-B14F-4D97-AF65-F5344CB8AC3E}">
        <p14:creationId xmlns:p14="http://schemas.microsoft.com/office/powerpoint/2010/main" val="321908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1.5</a:t>
            </a:r>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a:t>
            </a:fld>
            <a:endParaRPr lang="en-US"/>
          </a:p>
        </p:txBody>
      </p:sp>
    </p:spTree>
    <p:extLst>
      <p:ext uri="{BB962C8B-B14F-4D97-AF65-F5344CB8AC3E}">
        <p14:creationId xmlns:p14="http://schemas.microsoft.com/office/powerpoint/2010/main" val="3577879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3 - 3.18</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64</a:t>
            </a:fld>
            <a:endParaRPr lang="en-US"/>
          </a:p>
        </p:txBody>
      </p:sp>
    </p:spTree>
    <p:extLst>
      <p:ext uri="{BB962C8B-B14F-4D97-AF65-F5344CB8AC3E}">
        <p14:creationId xmlns:p14="http://schemas.microsoft.com/office/powerpoint/2010/main" val="4066579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3 - 3.18</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65</a:t>
            </a:fld>
            <a:endParaRPr lang="en-US"/>
          </a:p>
        </p:txBody>
      </p:sp>
    </p:spTree>
    <p:extLst>
      <p:ext uri="{BB962C8B-B14F-4D97-AF65-F5344CB8AC3E}">
        <p14:creationId xmlns:p14="http://schemas.microsoft.com/office/powerpoint/2010/main" val="37071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3 - 3.19</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66</a:t>
            </a:fld>
            <a:endParaRPr lang="en-US"/>
          </a:p>
        </p:txBody>
      </p:sp>
    </p:spTree>
    <p:extLst>
      <p:ext uri="{BB962C8B-B14F-4D97-AF65-F5344CB8AC3E}">
        <p14:creationId xmlns:p14="http://schemas.microsoft.com/office/powerpoint/2010/main" val="26048796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3 - 3.19</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67</a:t>
            </a:fld>
            <a:endParaRPr lang="en-US"/>
          </a:p>
        </p:txBody>
      </p:sp>
    </p:spTree>
    <p:extLst>
      <p:ext uri="{BB962C8B-B14F-4D97-AF65-F5344CB8AC3E}">
        <p14:creationId xmlns:p14="http://schemas.microsoft.com/office/powerpoint/2010/main" val="3830860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3 - 3.20</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68</a:t>
            </a:fld>
            <a:endParaRPr lang="en-US"/>
          </a:p>
        </p:txBody>
      </p:sp>
    </p:spTree>
    <p:extLst>
      <p:ext uri="{BB962C8B-B14F-4D97-AF65-F5344CB8AC3E}">
        <p14:creationId xmlns:p14="http://schemas.microsoft.com/office/powerpoint/2010/main" val="171455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3 - 3.20.1</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69</a:t>
            </a:fld>
            <a:endParaRPr lang="en-US"/>
          </a:p>
        </p:txBody>
      </p:sp>
    </p:spTree>
    <p:extLst>
      <p:ext uri="{BB962C8B-B14F-4D97-AF65-F5344CB8AC3E}">
        <p14:creationId xmlns:p14="http://schemas.microsoft.com/office/powerpoint/2010/main" val="20469587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3 - 3.21</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70</a:t>
            </a:fld>
            <a:endParaRPr lang="en-US"/>
          </a:p>
        </p:txBody>
      </p:sp>
    </p:spTree>
    <p:extLst>
      <p:ext uri="{BB962C8B-B14F-4D97-AF65-F5344CB8AC3E}">
        <p14:creationId xmlns:p14="http://schemas.microsoft.com/office/powerpoint/2010/main" val="38882782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3 - 3.22</a:t>
            </a:r>
          </a:p>
          <a:p>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71</a:t>
            </a:fld>
            <a:endParaRPr lang="en-US"/>
          </a:p>
        </p:txBody>
      </p:sp>
    </p:spTree>
    <p:extLst>
      <p:ext uri="{BB962C8B-B14F-4D97-AF65-F5344CB8AC3E}">
        <p14:creationId xmlns:p14="http://schemas.microsoft.com/office/powerpoint/2010/main" val="112041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2.1</a:t>
            </a:r>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7</a:t>
            </a:fld>
            <a:endParaRPr lang="en-US"/>
          </a:p>
        </p:txBody>
      </p:sp>
    </p:spTree>
    <p:extLst>
      <p:ext uri="{BB962C8B-B14F-4D97-AF65-F5344CB8AC3E}">
        <p14:creationId xmlns:p14="http://schemas.microsoft.com/office/powerpoint/2010/main" val="23730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3.1.1</a:t>
            </a:r>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9</a:t>
            </a:fld>
            <a:endParaRPr lang="en-US"/>
          </a:p>
        </p:txBody>
      </p:sp>
    </p:spTree>
    <p:extLst>
      <p:ext uri="{BB962C8B-B14F-4D97-AF65-F5344CB8AC3E}">
        <p14:creationId xmlns:p14="http://schemas.microsoft.com/office/powerpoint/2010/main" val="303770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 3.1.3; Module 4 – 1.4</a:t>
            </a:r>
          </a:p>
          <a:p>
            <a:endParaRPr lang="en-US" dirty="0" smtClean="0"/>
          </a:p>
          <a:p>
            <a:r>
              <a:rPr lang="en-US" dirty="0" smtClean="0"/>
              <a:t>See Bankruptcy Court Miscellaneous Fee Schedule, available at: http://www.uscourts.gov/FormsAndFees/Fees/BankruptcyCourtMiscellaneousFeeSchedule.aspx.</a:t>
            </a:r>
            <a:endParaRPr lang="en-US" dirty="0"/>
          </a:p>
        </p:txBody>
      </p:sp>
      <p:sp>
        <p:nvSpPr>
          <p:cNvPr id="4" name="Slide Number Placeholder 3"/>
          <p:cNvSpPr>
            <a:spLocks noGrp="1"/>
          </p:cNvSpPr>
          <p:nvPr>
            <p:ph type="sldNum" sz="quarter" idx="10"/>
          </p:nvPr>
        </p:nvSpPr>
        <p:spPr/>
        <p:txBody>
          <a:bodyPr/>
          <a:lstStyle/>
          <a:p>
            <a:fld id="{18203791-3B86-4A7F-857A-326AF8639D39}" type="slidenum">
              <a:rPr lang="en-US" smtClean="0"/>
              <a:t>10</a:t>
            </a:fld>
            <a:endParaRPr lang="en-US"/>
          </a:p>
        </p:txBody>
      </p:sp>
    </p:spTree>
    <p:extLst>
      <p:ext uri="{BB962C8B-B14F-4D97-AF65-F5344CB8AC3E}">
        <p14:creationId xmlns:p14="http://schemas.microsoft.com/office/powerpoint/2010/main" val="284304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371600"/>
          </a:xfrm>
        </p:spPr>
        <p:txBody>
          <a:bodyPr>
            <a:noAutofit/>
          </a:bodyPr>
          <a:lstStyle>
            <a:lvl1pPr algn="r">
              <a:defRPr sz="4800" b="1">
                <a:solidFill>
                  <a:schemeClr val="tx1"/>
                </a:solidFill>
                <a:latin typeface="+mn-lt"/>
              </a:defRPr>
            </a:lvl1pPr>
          </a:lstStyle>
          <a:p>
            <a:r>
              <a:rPr lang="en-US" dirty="0" smtClean="0"/>
              <a:t>Click to edit Master title style</a:t>
            </a:r>
            <a:endParaRPr lang="en-US" dirty="0"/>
          </a:p>
        </p:txBody>
      </p:sp>
      <p:sp>
        <p:nvSpPr>
          <p:cNvPr id="7" name="Rectangle 6"/>
          <p:cNvSpPr/>
          <p:nvPr userDrawn="1"/>
        </p:nvSpPr>
        <p:spPr>
          <a:xfrm>
            <a:off x="685800" y="3810000"/>
            <a:ext cx="7772400" cy="76200"/>
          </a:xfrm>
          <a:prstGeom prst="rect">
            <a:avLst/>
          </a:prstGeom>
          <a:solidFill>
            <a:srgbClr val="065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323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27880455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3673595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3">
    <p:spTree>
      <p:nvGrpSpPr>
        <p:cNvPr id="1" name=""/>
        <p:cNvGrpSpPr/>
        <p:nvPr/>
      </p:nvGrpSpPr>
      <p:grpSpPr>
        <a:xfrm>
          <a:off x="0" y="0"/>
          <a:ext cx="0" cy="0"/>
          <a:chOff x="0" y="0"/>
          <a:chExt cx="0" cy="0"/>
        </a:xfrm>
      </p:grpSpPr>
      <p:sp>
        <p:nvSpPr>
          <p:cNvPr id="7" name="Rectangle 6"/>
          <p:cNvSpPr/>
          <p:nvPr/>
        </p:nvSpPr>
        <p:spPr>
          <a:xfrm>
            <a:off x="658908" y="228600"/>
            <a:ext cx="8200930" cy="63452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0457E8DB-395E-4EA3-89C4-214B31F6E0BA}" type="datetime1">
              <a:rPr lang="en-US" smtClean="0"/>
              <a:t>7/24/2017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8EA9EC8B-B98A-4642-AB80-F876CF6CF9D3}" type="slidenum">
              <a:rPr lang="en-US" smtClean="0"/>
              <a:pPr/>
              <a:t>‹#›</a:t>
            </a:fld>
            <a:endParaRPr lang="en-US"/>
          </a:p>
        </p:txBody>
      </p:sp>
      <p:sp>
        <p:nvSpPr>
          <p:cNvPr id="9" name="Rectangle 8"/>
          <p:cNvSpPr/>
          <p:nvPr/>
        </p:nvSpPr>
        <p:spPr>
          <a:xfrm>
            <a:off x="285750" y="228600"/>
            <a:ext cx="2127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itle 1"/>
          <p:cNvSpPr>
            <a:spLocks noGrp="1"/>
          </p:cNvSpPr>
          <p:nvPr>
            <p:ph type="title"/>
          </p:nvPr>
        </p:nvSpPr>
        <p:spPr>
          <a:xfrm>
            <a:off x="1529405" y="1335454"/>
            <a:ext cx="6395395" cy="4194641"/>
          </a:xfrm>
        </p:spPr>
        <p:txBody>
          <a:bodyPr anchor="t" anchorCtr="0">
            <a:noAutofit/>
          </a:bodyPr>
          <a:lstStyle>
            <a:lvl1pPr algn="l">
              <a:defRPr sz="4400" b="0" cap="none" baseline="0">
                <a:solidFill>
                  <a:schemeClr val="bg1"/>
                </a:solidFill>
              </a:defRPr>
            </a:lvl1pPr>
          </a:lstStyle>
          <a:p>
            <a:r>
              <a:rPr lang="en-US" dirty="0" smtClean="0"/>
              <a:t>Click to edit Master title style</a:t>
            </a:r>
            <a:endParaRPr dirty="0"/>
          </a:p>
        </p:txBody>
      </p:sp>
    </p:spTree>
    <p:extLst>
      <p:ext uri="{BB962C8B-B14F-4D97-AF65-F5344CB8AC3E}">
        <p14:creationId xmlns:p14="http://schemas.microsoft.com/office/powerpoint/2010/main" val="1176180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65C27"/>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2000"/>
              </a:spcBef>
              <a:spcAft>
                <a:spcPts val="0"/>
              </a:spcAft>
              <a:defRPr>
                <a:latin typeface="+mn-lt"/>
              </a:defRPr>
            </a:lvl1pPr>
            <a:lvl2pPr>
              <a:lnSpc>
                <a:spcPct val="100000"/>
              </a:lnSpc>
              <a:spcBef>
                <a:spcPts val="2000"/>
              </a:spcBef>
              <a:spcAft>
                <a:spcPts val="0"/>
              </a:spcAft>
              <a:defRPr>
                <a:latin typeface="+mn-lt"/>
              </a:defRPr>
            </a:lvl2pPr>
            <a:lvl3pPr>
              <a:lnSpc>
                <a:spcPct val="100000"/>
              </a:lnSpc>
              <a:spcBef>
                <a:spcPts val="2000"/>
              </a:spcBef>
              <a:spcAft>
                <a:spcPts val="0"/>
              </a:spcAft>
              <a:defRPr>
                <a:latin typeface="+mn-lt"/>
              </a:defRPr>
            </a:lvl3pPr>
            <a:lvl4pPr>
              <a:lnSpc>
                <a:spcPct val="100000"/>
              </a:lnSpc>
              <a:spcBef>
                <a:spcPts val="2000"/>
              </a:spcBef>
              <a:spcAft>
                <a:spcPts val="0"/>
              </a:spcAft>
              <a:defRPr>
                <a:latin typeface="+mn-lt"/>
              </a:defRPr>
            </a:lvl4pPr>
            <a:lvl5pPr>
              <a:lnSpc>
                <a:spcPct val="100000"/>
              </a:lnSpc>
              <a:spcBef>
                <a:spcPts val="2000"/>
              </a:spcBef>
              <a:spcAft>
                <a:spcPts val="0"/>
              </a:spcAf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14699475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65C2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505201"/>
            <a:ext cx="7752100" cy="1219200"/>
          </a:xfrm>
        </p:spPr>
        <p:txBody>
          <a:bodyPr anchor="t"/>
          <a:lstStyle>
            <a:lvl1pPr algn="r">
              <a:defRPr sz="4000" b="1" cap="all">
                <a:solidFill>
                  <a:schemeClr val="bg1"/>
                </a:solidFill>
                <a:latin typeface="+mn-lt"/>
              </a:defRPr>
            </a:lvl1pPr>
          </a:lstStyle>
          <a:p>
            <a:r>
              <a:rPr lang="en-US" dirty="0" smtClean="0"/>
              <a:t/>
            </a:r>
            <a:br>
              <a:rPr lang="en-US" dirty="0" smtClean="0"/>
            </a:br>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73D37-5E4E-460C-A171-5942684EA317}" type="slidenum">
              <a:rPr lang="en-US" smtClean="0"/>
              <a:t>‹#›</a:t>
            </a:fld>
            <a:endParaRPr lang="en-US"/>
          </a:p>
        </p:txBody>
      </p:sp>
      <p:sp>
        <p:nvSpPr>
          <p:cNvPr id="8" name="Rectangle 7"/>
          <p:cNvSpPr/>
          <p:nvPr userDrawn="1"/>
        </p:nvSpPr>
        <p:spPr>
          <a:xfrm>
            <a:off x="702013" y="4800600"/>
            <a:ext cx="7772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Tree>
    <p:extLst>
      <p:ext uri="{BB962C8B-B14F-4D97-AF65-F5344CB8AC3E}">
        <p14:creationId xmlns:p14="http://schemas.microsoft.com/office/powerpoint/2010/main" val="35573220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65C2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34699065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65C27"/>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35010889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39762902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19967451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10389102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73D37-5E4E-460C-A171-5942684EA317}" type="slidenum">
              <a:rPr lang="en-US" smtClean="0"/>
              <a:t>‹#›</a:t>
            </a:fld>
            <a:endParaRPr lang="en-US"/>
          </a:p>
        </p:txBody>
      </p:sp>
    </p:spTree>
    <p:extLst>
      <p:ext uri="{BB962C8B-B14F-4D97-AF65-F5344CB8AC3E}">
        <p14:creationId xmlns:p14="http://schemas.microsoft.com/office/powerpoint/2010/main" val="34095676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73D37-5E4E-460C-A171-5942684EA317}" type="slidenum">
              <a:rPr lang="en-US" smtClean="0"/>
              <a:t>‹#›</a:t>
            </a:fld>
            <a:endParaRPr lang="en-US"/>
          </a:p>
        </p:txBody>
      </p:sp>
    </p:spTree>
    <p:extLst>
      <p:ext uri="{BB962C8B-B14F-4D97-AF65-F5344CB8AC3E}">
        <p14:creationId xmlns:p14="http://schemas.microsoft.com/office/powerpoint/2010/main" val="369838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065C27"/>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371600"/>
          </a:xfrm>
        </p:spPr>
        <p:txBody>
          <a:bodyPr>
            <a:normAutofit fontScale="90000"/>
          </a:bodyPr>
          <a:lstStyle/>
          <a:p>
            <a:r>
              <a:rPr lang="en-US" dirty="0" smtClean="0"/>
              <a:t>Module 3:</a:t>
            </a:r>
            <a:br>
              <a:rPr lang="en-US" dirty="0" smtClean="0"/>
            </a:br>
            <a:r>
              <a:rPr lang="en-US" dirty="0" smtClean="0"/>
              <a:t>Preparing the </a:t>
            </a:r>
            <a:br>
              <a:rPr lang="en-US" dirty="0" smtClean="0"/>
            </a:br>
            <a:r>
              <a:rPr lang="en-US" dirty="0" smtClean="0"/>
              <a:t>Bankruptcy Documents</a:t>
            </a:r>
            <a:endParaRPr lang="en-US" dirty="0"/>
          </a:p>
        </p:txBody>
      </p:sp>
    </p:spTree>
    <p:extLst>
      <p:ext uri="{BB962C8B-B14F-4D97-AF65-F5344CB8AC3E}">
        <p14:creationId xmlns:p14="http://schemas.microsoft.com/office/powerpoint/2010/main" val="2211499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96962"/>
          </a:xfrm>
        </p:spPr>
        <p:txBody>
          <a:bodyPr/>
          <a:lstStyle/>
          <a:p>
            <a:r>
              <a:rPr lang="en-US" dirty="0" smtClean="0"/>
              <a:t>Tips: Amending the Forms</a:t>
            </a:r>
            <a:endParaRPr lang="en-US" dirty="0"/>
          </a:p>
        </p:txBody>
      </p:sp>
      <p:sp>
        <p:nvSpPr>
          <p:cNvPr id="3" name="Content Placeholder 2"/>
          <p:cNvSpPr>
            <a:spLocks noGrp="1"/>
          </p:cNvSpPr>
          <p:nvPr>
            <p:ph idx="1"/>
          </p:nvPr>
        </p:nvSpPr>
        <p:spPr>
          <a:xfrm>
            <a:off x="381000" y="1447800"/>
            <a:ext cx="8305800" cy="4800600"/>
          </a:xfrm>
        </p:spPr>
        <p:txBody>
          <a:bodyPr>
            <a:normAutofit fontScale="85000" lnSpcReduction="10000"/>
          </a:bodyPr>
          <a:lstStyle/>
          <a:p>
            <a:pPr marL="0" indent="0">
              <a:buNone/>
            </a:pPr>
            <a:r>
              <a:rPr lang="en-US" dirty="0"/>
              <a:t>Despite </a:t>
            </a:r>
            <a:r>
              <a:rPr lang="en-US" dirty="0" smtClean="0"/>
              <a:t>best efforts, mistakes and omissions do happen! </a:t>
            </a:r>
          </a:p>
          <a:p>
            <a:r>
              <a:rPr lang="en-US" dirty="0" smtClean="0"/>
              <a:t>The </a:t>
            </a:r>
            <a:r>
              <a:rPr lang="en-US" dirty="0"/>
              <a:t>debtor may amend the filed documents as a matter of course at any time before the case is closed. </a:t>
            </a:r>
            <a:r>
              <a:rPr lang="en-US" dirty="0">
                <a:solidFill>
                  <a:srgbClr val="065C27"/>
                </a:solidFill>
              </a:rPr>
              <a:t>Bankruptcy Rule </a:t>
            </a:r>
            <a:r>
              <a:rPr lang="en-US" dirty="0" smtClean="0">
                <a:solidFill>
                  <a:srgbClr val="065C27"/>
                </a:solidFill>
              </a:rPr>
              <a:t>1009</a:t>
            </a:r>
            <a:r>
              <a:rPr lang="en-US" dirty="0" smtClean="0"/>
              <a:t>. </a:t>
            </a:r>
          </a:p>
          <a:p>
            <a:r>
              <a:rPr lang="en-US" dirty="0" smtClean="0"/>
              <a:t>Check box on forms “if </a:t>
            </a:r>
            <a:r>
              <a:rPr lang="en-US" dirty="0"/>
              <a:t>this is an amended filing</a:t>
            </a:r>
            <a:r>
              <a:rPr lang="en-US" dirty="0" smtClean="0"/>
              <a:t>”</a:t>
            </a:r>
          </a:p>
          <a:p>
            <a:r>
              <a:rPr lang="en-US" dirty="0" smtClean="0"/>
              <a:t>If you amend the schedule of creditors or mailing List, there is a </a:t>
            </a:r>
            <a:r>
              <a:rPr lang="en-US" smtClean="0"/>
              <a:t>$</a:t>
            </a:r>
            <a:r>
              <a:rPr lang="en-US" smtClean="0"/>
              <a:t>31 </a:t>
            </a:r>
            <a:r>
              <a:rPr lang="en-US" dirty="0" smtClean="0"/>
              <a:t>fee.</a:t>
            </a:r>
          </a:p>
          <a:p>
            <a:pPr lvl="1"/>
            <a:r>
              <a:rPr lang="en-US" dirty="0" smtClean="0"/>
              <a:t>No fee if the amendment </a:t>
            </a:r>
            <a:r>
              <a:rPr lang="en-US" dirty="0"/>
              <a:t>is simply to change the address of a creditor or an attorney </a:t>
            </a:r>
            <a:r>
              <a:rPr lang="en-US" dirty="0" smtClean="0"/>
              <a:t>listed </a:t>
            </a:r>
            <a:r>
              <a:rPr lang="en-US" dirty="0"/>
              <a:t>on the schedules, or to add the name and address of an attorney for a listed creditor. </a:t>
            </a:r>
          </a:p>
        </p:txBody>
      </p:sp>
      <p:sp>
        <p:nvSpPr>
          <p:cNvPr id="4" name="Slide Number Placeholder 3"/>
          <p:cNvSpPr>
            <a:spLocks noGrp="1"/>
          </p:cNvSpPr>
          <p:nvPr>
            <p:ph type="sldNum" sz="quarter" idx="12"/>
          </p:nvPr>
        </p:nvSpPr>
        <p:spPr/>
        <p:txBody>
          <a:bodyPr/>
          <a:lstStyle/>
          <a:p>
            <a:fld id="{E6773D37-5E4E-460C-A171-5942684EA317}" type="slidenum">
              <a:rPr lang="en-US" smtClean="0"/>
              <a:t>10</a:t>
            </a:fld>
            <a:endParaRPr lang="en-US"/>
          </a:p>
        </p:txBody>
      </p:sp>
    </p:spTree>
    <p:extLst>
      <p:ext uri="{BB962C8B-B14F-4D97-AF65-F5344CB8AC3E}">
        <p14:creationId xmlns:p14="http://schemas.microsoft.com/office/powerpoint/2010/main" val="3310618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 101: Voluntary Petition</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11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614476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6248400" y="3963969"/>
            <a:ext cx="2590800" cy="876300"/>
          </a:xfrm>
          <a:prstGeom prst="wedgeRectCallout">
            <a:avLst>
              <a:gd name="adj1" fmla="val -199730"/>
              <a:gd name="adj2" fmla="val 96792"/>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 on government-issued photo ID</a:t>
            </a:r>
            <a:endParaRPr lang="en-US" dirty="0"/>
          </a:p>
        </p:txBody>
      </p:sp>
      <p:sp>
        <p:nvSpPr>
          <p:cNvPr id="9" name="Rectangular Callout 8"/>
          <p:cNvSpPr/>
          <p:nvPr/>
        </p:nvSpPr>
        <p:spPr>
          <a:xfrm>
            <a:off x="6365838" y="5331983"/>
            <a:ext cx="2438400" cy="990600"/>
          </a:xfrm>
          <a:prstGeom prst="wedgeRectCallout">
            <a:avLst>
              <a:gd name="adj1" fmla="val -112848"/>
              <a:gd name="adj2" fmla="val -79763"/>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If spouses filing jointly, assign one to be Debtor 1 and the other Debtor 2</a:t>
            </a:r>
            <a:endParaRPr lang="en-US" sz="1600" dirty="0"/>
          </a:p>
        </p:txBody>
      </p:sp>
    </p:spTree>
    <p:extLst>
      <p:ext uri="{BB962C8B-B14F-4D97-AF65-F5344CB8AC3E}">
        <p14:creationId xmlns:p14="http://schemas.microsoft.com/office/powerpoint/2010/main" val="4160396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about the Debtor</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12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789355"/>
            <a:ext cx="6268488" cy="331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6172200" y="1905000"/>
            <a:ext cx="2438400" cy="990600"/>
          </a:xfrm>
          <a:prstGeom prst="wedgeRectCallout">
            <a:avLst>
              <a:gd name="adj1" fmla="val -193143"/>
              <a:gd name="adj2" fmla="val -5917"/>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Any other names used in the past 8 years (e.g. maiden name)</a:t>
            </a:r>
            <a:endParaRPr lang="en-US" dirty="0"/>
          </a:p>
        </p:txBody>
      </p:sp>
      <p:sp>
        <p:nvSpPr>
          <p:cNvPr id="7" name="Rectangular Callout 6"/>
          <p:cNvSpPr/>
          <p:nvPr/>
        </p:nvSpPr>
        <p:spPr>
          <a:xfrm>
            <a:off x="6392732" y="3733800"/>
            <a:ext cx="2209800" cy="990600"/>
          </a:xfrm>
          <a:prstGeom prst="wedgeRectCallout">
            <a:avLst>
              <a:gd name="adj1" fmla="val -171693"/>
              <a:gd name="adj2" fmla="val -11347"/>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Last 4 digits; entire SSN will be provided on Statement of Social Security Number</a:t>
            </a:r>
            <a:endParaRPr lang="en-US" sz="1600" dirty="0"/>
          </a:p>
        </p:txBody>
      </p:sp>
    </p:spTree>
    <p:extLst>
      <p:ext uri="{BB962C8B-B14F-4D97-AF65-F5344CB8AC3E}">
        <p14:creationId xmlns:p14="http://schemas.microsoft.com/office/powerpoint/2010/main" val="1981954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6773D37-5E4E-460C-A171-5942684EA317}" type="slidenum">
              <a:rPr lang="en-US" smtClean="0"/>
              <a:t>13</a:t>
            </a:fld>
            <a:endParaRPr lang="en-US"/>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6400800" cy="5990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6553200" y="1295400"/>
            <a:ext cx="2209800" cy="990600"/>
          </a:xfrm>
          <a:prstGeom prst="wedgeRectCallout">
            <a:avLst>
              <a:gd name="adj1" fmla="val -171693"/>
              <a:gd name="adj2" fmla="val -11347"/>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This question applies to debtors who have operated a business</a:t>
            </a:r>
            <a:endParaRPr lang="en-US" sz="1600" dirty="0"/>
          </a:p>
        </p:txBody>
      </p:sp>
      <p:sp>
        <p:nvSpPr>
          <p:cNvPr id="8" name="Rectangular Callout 7"/>
          <p:cNvSpPr/>
          <p:nvPr/>
        </p:nvSpPr>
        <p:spPr>
          <a:xfrm>
            <a:off x="6392732" y="3733800"/>
            <a:ext cx="2209800" cy="2286000"/>
          </a:xfrm>
          <a:prstGeom prst="wedgeRectCallout">
            <a:avLst>
              <a:gd name="adj1" fmla="val -189705"/>
              <a:gd name="adj2" fmla="val -47184"/>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For DV survivors: Attorney may file a motion to excuse the debtor from providing certain identifying information if it poses an “undue risk of unlawful injury.” See Section 107(c).</a:t>
            </a:r>
            <a:endParaRPr lang="en-US" sz="1600" dirty="0"/>
          </a:p>
        </p:txBody>
      </p:sp>
    </p:spTree>
    <p:extLst>
      <p:ext uri="{BB962C8B-B14F-4D97-AF65-F5344CB8AC3E}">
        <p14:creationId xmlns:p14="http://schemas.microsoft.com/office/powerpoint/2010/main" val="4046806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101, cont.</a:t>
            </a:r>
            <a:endParaRPr lang="en-US" dirty="0"/>
          </a:p>
        </p:txBody>
      </p:sp>
      <p:sp>
        <p:nvSpPr>
          <p:cNvPr id="3" name="Content Placeholder 2"/>
          <p:cNvSpPr>
            <a:spLocks noGrp="1"/>
          </p:cNvSpPr>
          <p:nvPr>
            <p:ph idx="1"/>
          </p:nvPr>
        </p:nvSpPr>
        <p:spPr>
          <a:xfrm>
            <a:off x="381000" y="1447800"/>
            <a:ext cx="8534400" cy="4678363"/>
          </a:xfrm>
        </p:spPr>
        <p:txBody>
          <a:bodyPr>
            <a:normAutofit fontScale="70000" lnSpcReduction="20000"/>
          </a:bodyPr>
          <a:lstStyle/>
          <a:p>
            <a:pPr marL="0" indent="0">
              <a:spcBef>
                <a:spcPts val="0"/>
              </a:spcBef>
              <a:spcAft>
                <a:spcPts val="1200"/>
              </a:spcAft>
              <a:buNone/>
            </a:pPr>
            <a:r>
              <a:rPr lang="en-US" dirty="0"/>
              <a:t>Line 6: Why you are choosing this district</a:t>
            </a:r>
          </a:p>
          <a:p>
            <a:pPr lvl="1">
              <a:spcBef>
                <a:spcPts val="0"/>
              </a:spcBef>
              <a:spcAft>
                <a:spcPts val="1200"/>
              </a:spcAft>
            </a:pPr>
            <a:r>
              <a:rPr lang="en-US" dirty="0"/>
              <a:t>This question relates to </a:t>
            </a:r>
            <a:r>
              <a:rPr lang="en-US" dirty="0" smtClean="0"/>
              <a:t>venue.  Most debtors will check box that have lived in district for greater part of past </a:t>
            </a:r>
            <a:r>
              <a:rPr lang="en-US" dirty="0"/>
              <a:t>180 days </a:t>
            </a:r>
            <a:r>
              <a:rPr lang="en-US" dirty="0" smtClean="0"/>
              <a:t>before filing.  If not, debtor would </a:t>
            </a:r>
            <a:r>
              <a:rPr lang="en-US" dirty="0"/>
              <a:t>check “I have another </a:t>
            </a:r>
            <a:r>
              <a:rPr lang="en-US" dirty="0" smtClean="0"/>
              <a:t>reason” and provide explanation.</a:t>
            </a:r>
            <a:br>
              <a:rPr lang="en-US" dirty="0" smtClean="0"/>
            </a:br>
            <a:endParaRPr lang="en-US" dirty="0" smtClean="0"/>
          </a:p>
          <a:p>
            <a:pPr marL="0" indent="0">
              <a:spcBef>
                <a:spcPts val="0"/>
              </a:spcBef>
              <a:spcAft>
                <a:spcPts val="1200"/>
              </a:spcAft>
              <a:buNone/>
            </a:pPr>
            <a:r>
              <a:rPr lang="en-US" dirty="0" smtClean="0"/>
              <a:t>Line 8: Filing fee.  Will the debtor:</a:t>
            </a:r>
            <a:endParaRPr lang="en-US" dirty="0"/>
          </a:p>
          <a:p>
            <a:pPr>
              <a:spcBef>
                <a:spcPts val="0"/>
              </a:spcBef>
              <a:spcAft>
                <a:spcPts val="1200"/>
              </a:spcAft>
            </a:pPr>
            <a:r>
              <a:rPr lang="en-US" dirty="0" smtClean="0"/>
              <a:t>Pay the fee upon filing,</a:t>
            </a:r>
          </a:p>
          <a:p>
            <a:pPr lvl="1">
              <a:spcBef>
                <a:spcPts val="0"/>
              </a:spcBef>
              <a:spcAft>
                <a:spcPts val="1200"/>
              </a:spcAft>
            </a:pPr>
            <a:r>
              <a:rPr lang="en-US" dirty="0" smtClean="0"/>
              <a:t>$</a:t>
            </a:r>
            <a:r>
              <a:rPr lang="en-US" dirty="0"/>
              <a:t>335 for chapter </a:t>
            </a:r>
            <a:r>
              <a:rPr lang="en-US" dirty="0" smtClean="0"/>
              <a:t>7</a:t>
            </a:r>
          </a:p>
          <a:p>
            <a:pPr lvl="1">
              <a:spcBef>
                <a:spcPts val="0"/>
              </a:spcBef>
              <a:spcAft>
                <a:spcPts val="1200"/>
              </a:spcAft>
            </a:pPr>
            <a:r>
              <a:rPr lang="en-US" dirty="0" smtClean="0"/>
              <a:t>$310 </a:t>
            </a:r>
            <a:r>
              <a:rPr lang="en-US" dirty="0"/>
              <a:t>for chapter 13</a:t>
            </a:r>
          </a:p>
          <a:p>
            <a:pPr>
              <a:spcBef>
                <a:spcPts val="0"/>
              </a:spcBef>
              <a:spcAft>
                <a:spcPts val="1200"/>
              </a:spcAft>
            </a:pPr>
            <a:r>
              <a:rPr lang="en-US" dirty="0" smtClean="0"/>
              <a:t>Pay </a:t>
            </a:r>
            <a:r>
              <a:rPr lang="en-US" dirty="0"/>
              <a:t>in installments (either chapter) </a:t>
            </a:r>
            <a:r>
              <a:rPr lang="en-US" dirty="0" smtClean="0"/>
              <a:t>– must file Form 103A, or</a:t>
            </a:r>
          </a:p>
          <a:p>
            <a:pPr>
              <a:spcBef>
                <a:spcPts val="0"/>
              </a:spcBef>
              <a:spcAft>
                <a:spcPts val="1200"/>
              </a:spcAft>
            </a:pPr>
            <a:r>
              <a:rPr lang="en-US" dirty="0" smtClean="0"/>
              <a:t>Seek </a:t>
            </a:r>
            <a:r>
              <a:rPr lang="en-US" dirty="0"/>
              <a:t>a </a:t>
            </a:r>
            <a:r>
              <a:rPr lang="en-US" dirty="0" smtClean="0"/>
              <a:t>waiver of the fee </a:t>
            </a:r>
            <a:r>
              <a:rPr lang="en-US" dirty="0"/>
              <a:t>(</a:t>
            </a:r>
            <a:r>
              <a:rPr lang="en-US" dirty="0" err="1"/>
              <a:t>ch</a:t>
            </a:r>
            <a:r>
              <a:rPr lang="en-US" dirty="0"/>
              <a:t> 7 only</a:t>
            </a:r>
            <a:r>
              <a:rPr lang="en-US" dirty="0" smtClean="0"/>
              <a:t>) – must file </a:t>
            </a:r>
            <a:r>
              <a:rPr lang="en-US" dirty="0"/>
              <a:t>Form 103B</a:t>
            </a:r>
          </a:p>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14</a:t>
            </a:fld>
            <a:endParaRPr lang="en-US"/>
          </a:p>
        </p:txBody>
      </p:sp>
    </p:spTree>
    <p:extLst>
      <p:ext uri="{BB962C8B-B14F-4D97-AF65-F5344CB8AC3E}">
        <p14:creationId xmlns:p14="http://schemas.microsoft.com/office/powerpoint/2010/main" val="1309209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6773D37-5E4E-460C-A171-5942684EA317}" type="slidenum">
              <a:rPr lang="en-US" smtClean="0"/>
              <a:t>15</a:t>
            </a:fld>
            <a:endParaRPr lang="en-US"/>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663327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5562600" y="152400"/>
            <a:ext cx="2939527" cy="1905000"/>
          </a:xfrm>
          <a:prstGeom prst="wedgeRectCallout">
            <a:avLst>
              <a:gd name="adj1" fmla="val -184677"/>
              <a:gd name="adj2" fmla="val -6308"/>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Any prior bankruptcy cases in the past 8 years.  Prior bankruptcy cases may, in some situations:</a:t>
            </a:r>
          </a:p>
          <a:p>
            <a:pPr algn="ctr"/>
            <a:r>
              <a:rPr lang="en-US" sz="1600" dirty="0" smtClean="0"/>
              <a:t>-Preclude filing the case</a:t>
            </a:r>
          </a:p>
          <a:p>
            <a:pPr algn="ctr"/>
            <a:r>
              <a:rPr lang="en-US" sz="1600" dirty="0" smtClean="0"/>
              <a:t>-Impact the automatic stay</a:t>
            </a:r>
          </a:p>
          <a:p>
            <a:pPr algn="ctr"/>
            <a:r>
              <a:rPr lang="en-US" sz="1600" dirty="0" smtClean="0"/>
              <a:t>-Impact availability of a discharge</a:t>
            </a:r>
            <a:endParaRPr lang="en-US" sz="1600" dirty="0"/>
          </a:p>
        </p:txBody>
      </p:sp>
      <p:sp>
        <p:nvSpPr>
          <p:cNvPr id="7" name="Rectangular Callout 6"/>
          <p:cNvSpPr/>
          <p:nvPr/>
        </p:nvSpPr>
        <p:spPr>
          <a:xfrm>
            <a:off x="6400800" y="2895600"/>
            <a:ext cx="2487706" cy="2590800"/>
          </a:xfrm>
          <a:prstGeom prst="wedgeRectCallout">
            <a:avLst>
              <a:gd name="adj1" fmla="val -180928"/>
              <a:gd name="adj2" fmla="val -12123"/>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Renter? </a:t>
            </a:r>
          </a:p>
          <a:p>
            <a:pPr algn="ctr"/>
            <a:r>
              <a:rPr lang="en-US" sz="1600" dirty="0" smtClean="0"/>
              <a:t>If so, has the landlord obtained a judgment of possession?  </a:t>
            </a:r>
          </a:p>
          <a:p>
            <a:pPr algn="ctr"/>
            <a:r>
              <a:rPr lang="en-US" sz="1600" dirty="0" smtClean="0"/>
              <a:t>If so, must file Form 101A certifying (1) right to cure under </a:t>
            </a:r>
            <a:r>
              <a:rPr lang="en-US" sz="1600" dirty="0" err="1" smtClean="0"/>
              <a:t>nonbankruptcy</a:t>
            </a:r>
            <a:r>
              <a:rPr lang="en-US" sz="1600" dirty="0" smtClean="0"/>
              <a:t> law, and (2) debtor has deposited with the clerk next 30 days’ rent</a:t>
            </a:r>
            <a:endParaRPr lang="en-US" sz="1600" dirty="0"/>
          </a:p>
        </p:txBody>
      </p:sp>
    </p:spTree>
    <p:extLst>
      <p:ext uri="{BB962C8B-B14F-4D97-AF65-F5344CB8AC3E}">
        <p14:creationId xmlns:p14="http://schemas.microsoft.com/office/powerpoint/2010/main" val="3642921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101, Part 5: Credit Counseling</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Certification of compliance with credit counseling requirement under section 109(h)</a:t>
            </a:r>
          </a:p>
          <a:p>
            <a:r>
              <a:rPr lang="en-US" dirty="0" smtClean="0"/>
              <a:t>Debtor (both Debtors in a joint case) must certify:</a:t>
            </a:r>
          </a:p>
          <a:p>
            <a:pPr lvl="1"/>
            <a:r>
              <a:rPr lang="en-US" dirty="0"/>
              <a:t>c</a:t>
            </a:r>
            <a:r>
              <a:rPr lang="en-US" dirty="0" smtClean="0"/>
              <a:t>ompleted counseling, certificate attached, OR</a:t>
            </a:r>
          </a:p>
          <a:p>
            <a:pPr lvl="1"/>
            <a:r>
              <a:rPr lang="en-US" dirty="0"/>
              <a:t>c</a:t>
            </a:r>
            <a:r>
              <a:rPr lang="en-US" dirty="0" smtClean="0"/>
              <a:t>ompleted counseling, will file certificate within 14 days, OR</a:t>
            </a:r>
          </a:p>
          <a:p>
            <a:pPr lvl="1"/>
            <a:r>
              <a:rPr lang="en-US" dirty="0"/>
              <a:t>s</a:t>
            </a:r>
            <a:r>
              <a:rPr lang="en-US" dirty="0" smtClean="0"/>
              <a:t>eeking temporary waiver based on exigent circumstances and being unable to obtain counseling within 7 days of request,* OR</a:t>
            </a:r>
          </a:p>
          <a:p>
            <a:pPr lvl="1"/>
            <a:r>
              <a:rPr lang="en-US" dirty="0"/>
              <a:t>s</a:t>
            </a:r>
            <a:r>
              <a:rPr lang="en-US" dirty="0" smtClean="0"/>
              <a:t>eeking permanent waiver based on incapacity, disability, or military service*</a:t>
            </a:r>
          </a:p>
          <a:p>
            <a:pPr marL="457200" lvl="1" indent="0">
              <a:buNone/>
            </a:pPr>
            <a:r>
              <a:rPr lang="en-US" dirty="0" smtClean="0"/>
              <a:t>* </a:t>
            </a:r>
            <a:r>
              <a:rPr lang="en-US" i="1" dirty="0"/>
              <a:t>w</a:t>
            </a:r>
            <a:r>
              <a:rPr lang="en-US" i="1" dirty="0" smtClean="0"/>
              <a:t>aiver very difficult to obtain</a:t>
            </a:r>
            <a:r>
              <a:rPr lang="en-US" dirty="0" smtClean="0"/>
              <a:t>, see </a:t>
            </a:r>
            <a:r>
              <a:rPr lang="en-US" dirty="0" smtClean="0">
                <a:solidFill>
                  <a:srgbClr val="065C27"/>
                </a:solidFill>
              </a:rPr>
              <a:t>Module 2</a:t>
            </a:r>
          </a:p>
          <a:p>
            <a:endParaRPr lang="en-US" dirty="0" smtClean="0"/>
          </a:p>
          <a:p>
            <a:pPr marL="457200" lvl="1"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16</a:t>
            </a:fld>
            <a:endParaRPr lang="en-US"/>
          </a:p>
        </p:txBody>
      </p:sp>
    </p:spTree>
    <p:extLst>
      <p:ext uri="{BB962C8B-B14F-4D97-AF65-F5344CB8AC3E}">
        <p14:creationId xmlns:p14="http://schemas.microsoft.com/office/powerpoint/2010/main" val="1637417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normAutofit/>
          </a:bodyPr>
          <a:lstStyle/>
          <a:p>
            <a:r>
              <a:rPr lang="en-US" dirty="0" smtClean="0"/>
              <a:t>Form 101, Part 6</a:t>
            </a:r>
            <a:endParaRPr lang="en-US" dirty="0"/>
          </a:p>
        </p:txBody>
      </p:sp>
      <p:sp>
        <p:nvSpPr>
          <p:cNvPr id="3" name="Content Placeholder 2"/>
          <p:cNvSpPr>
            <a:spLocks noGrp="1"/>
          </p:cNvSpPr>
          <p:nvPr>
            <p:ph idx="1"/>
          </p:nvPr>
        </p:nvSpPr>
        <p:spPr>
          <a:xfrm>
            <a:off x="381000" y="1447800"/>
            <a:ext cx="8305800" cy="4678363"/>
          </a:xfrm>
        </p:spPr>
        <p:txBody>
          <a:bodyPr>
            <a:normAutofit lnSpcReduction="10000"/>
          </a:bodyPr>
          <a:lstStyle/>
          <a:p>
            <a:r>
              <a:rPr lang="en-US" dirty="0" smtClean="0"/>
              <a:t>Primarily consumer debts?</a:t>
            </a:r>
          </a:p>
          <a:p>
            <a:pPr lvl="1"/>
            <a:r>
              <a:rPr lang="en-US" dirty="0"/>
              <a:t>d</a:t>
            </a:r>
            <a:r>
              <a:rPr lang="en-US" dirty="0" smtClean="0"/>
              <a:t>efinition of “consumer debts” in </a:t>
            </a:r>
            <a:r>
              <a:rPr lang="en-US" dirty="0" smtClean="0">
                <a:latin typeface="Times New Roman"/>
                <a:cs typeface="Times New Roman"/>
              </a:rPr>
              <a:t>§ </a:t>
            </a:r>
            <a:r>
              <a:rPr lang="en-US" dirty="0" smtClean="0"/>
              <a:t>101(8)</a:t>
            </a:r>
          </a:p>
          <a:p>
            <a:pPr lvl="1"/>
            <a:r>
              <a:rPr lang="en-US" dirty="0"/>
              <a:t>i</a:t>
            </a:r>
            <a:r>
              <a:rPr lang="en-US" dirty="0" smtClean="0"/>
              <a:t>f not, the means </a:t>
            </a:r>
            <a:r>
              <a:rPr lang="en-US" dirty="0"/>
              <a:t>t</a:t>
            </a:r>
            <a:r>
              <a:rPr lang="en-US" dirty="0" smtClean="0"/>
              <a:t>est will not apply</a:t>
            </a:r>
          </a:p>
          <a:p>
            <a:r>
              <a:rPr lang="en-US" dirty="0" smtClean="0"/>
              <a:t>Prediction as to whether funds will be available for unsecured creditors?</a:t>
            </a:r>
          </a:p>
          <a:p>
            <a:pPr lvl="1"/>
            <a:r>
              <a:rPr lang="en-US" dirty="0"/>
              <a:t>i</a:t>
            </a:r>
            <a:r>
              <a:rPr lang="en-US" dirty="0" smtClean="0"/>
              <a:t>f it is a “no asset” case, notice to creditors will indicate that creditors need not file a proof of claim unless further notice is provided</a:t>
            </a:r>
          </a:p>
          <a:p>
            <a:pPr marL="457200" lvl="1"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17</a:t>
            </a:fld>
            <a:endParaRPr lang="en-US"/>
          </a:p>
        </p:txBody>
      </p:sp>
    </p:spTree>
    <p:extLst>
      <p:ext uri="{BB962C8B-B14F-4D97-AF65-F5344CB8AC3E}">
        <p14:creationId xmlns:p14="http://schemas.microsoft.com/office/powerpoint/2010/main" val="3554526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18</a:t>
            </a:fld>
            <a:endParaRPr lang="en-US"/>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61" y="356835"/>
            <a:ext cx="8382000" cy="374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0" y="1905000"/>
            <a:ext cx="5791200" cy="2095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0" y="2286000"/>
            <a:ext cx="5943600" cy="304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0" y="2114550"/>
            <a:ext cx="762000" cy="1143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2590800"/>
            <a:ext cx="1066800" cy="13447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ular Callout 10"/>
          <p:cNvSpPr/>
          <p:nvPr/>
        </p:nvSpPr>
        <p:spPr>
          <a:xfrm>
            <a:off x="5181600" y="3048000"/>
            <a:ext cx="3591261" cy="3581400"/>
          </a:xfrm>
          <a:prstGeom prst="wedgeRectCallout">
            <a:avLst>
              <a:gd name="adj1" fmla="val -81663"/>
              <a:gd name="adj2" fmla="val -54436"/>
            </a:avLst>
          </a:prstGeom>
          <a:solidFill>
            <a:srgbClr val="065C27">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t>
            </a:r>
            <a:r>
              <a:rPr lang="en-US" dirty="0" smtClean="0"/>
              <a:t>Remind Debtor that she is signing under penalty of perjury;</a:t>
            </a:r>
          </a:p>
          <a:p>
            <a:pPr algn="ctr"/>
            <a:r>
              <a:rPr lang="en-US" dirty="0" smtClean="0"/>
              <a:t>*Ask Debtor to look for any errors or omissions; ask if anything has changed since last meeting</a:t>
            </a:r>
          </a:p>
          <a:p>
            <a:pPr algn="ctr"/>
            <a:r>
              <a:rPr lang="en-US" dirty="0" smtClean="0"/>
              <a:t>*If E-filing, attorney should retain the original petition signed by the Debtor to show that the Debtor authorized the filing (local rules in most districts require this to be maintained for a set period of time)</a:t>
            </a:r>
            <a:endParaRPr lang="en-US" dirty="0"/>
          </a:p>
        </p:txBody>
      </p:sp>
    </p:spTree>
    <p:extLst>
      <p:ext uri="{BB962C8B-B14F-4D97-AF65-F5344CB8AC3E}">
        <p14:creationId xmlns:p14="http://schemas.microsoft.com/office/powerpoint/2010/main" val="1081826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101: Attorney’s Signature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Certifying that you informed the Debtor regarding eligibility to file under chapter 7, 11, 12, or 13 and explained the relief available under each chapter</a:t>
            </a:r>
          </a:p>
          <a:p>
            <a:r>
              <a:rPr lang="en-US" dirty="0" smtClean="0">
                <a:latin typeface="+mj-lt"/>
              </a:rPr>
              <a:t>Certifying that you gave the Debtor the notice required by </a:t>
            </a:r>
            <a:r>
              <a:rPr lang="en-US" dirty="0" smtClean="0">
                <a:latin typeface="+mj-lt"/>
                <a:cs typeface="Times New Roman"/>
              </a:rPr>
              <a:t>§342(b) </a:t>
            </a:r>
          </a:p>
          <a:p>
            <a:pPr lvl="1"/>
            <a:r>
              <a:rPr lang="en-US" dirty="0">
                <a:latin typeface="+mj-lt"/>
                <a:cs typeface="Times New Roman"/>
              </a:rPr>
              <a:t>f</a:t>
            </a:r>
            <a:r>
              <a:rPr lang="en-US" dirty="0" smtClean="0">
                <a:latin typeface="+mj-lt"/>
                <a:cs typeface="Times New Roman"/>
              </a:rPr>
              <a:t>orm explains the different chapters, bankruptcy crimes</a:t>
            </a:r>
          </a:p>
          <a:p>
            <a:pPr lvl="1"/>
            <a:r>
              <a:rPr lang="en-US" dirty="0">
                <a:latin typeface="+mj-lt"/>
                <a:cs typeface="Times New Roman"/>
              </a:rPr>
              <a:t>s</a:t>
            </a:r>
            <a:r>
              <a:rPr lang="en-US" dirty="0" smtClean="0">
                <a:latin typeface="+mj-lt"/>
                <a:cs typeface="Times New Roman"/>
              </a:rPr>
              <a:t>hould be provided to the Debtor before signing Petition and schedules</a:t>
            </a:r>
          </a:p>
          <a:p>
            <a:pPr marL="344488" lvl="1">
              <a:buFont typeface="Arial" panose="020B0604020202020204" pitchFamily="34" charset="0"/>
              <a:buChar char="•"/>
            </a:pPr>
            <a:r>
              <a:rPr lang="en-US" dirty="0" smtClean="0">
                <a:latin typeface="+mj-lt"/>
                <a:cs typeface="Times New Roman"/>
              </a:rPr>
              <a:t>Certifying no knowledge, after an inquiry, that any information contained in the schedules is incorrect (</a:t>
            </a:r>
            <a:r>
              <a:rPr lang="en-US" dirty="0" err="1" smtClean="0">
                <a:latin typeface="+mj-lt"/>
                <a:cs typeface="Times New Roman"/>
              </a:rPr>
              <a:t>ch.</a:t>
            </a:r>
            <a:r>
              <a:rPr lang="en-US" dirty="0" smtClean="0">
                <a:latin typeface="+mj-lt"/>
                <a:cs typeface="Times New Roman"/>
              </a:rPr>
              <a:t> 7)</a:t>
            </a:r>
            <a:endParaRPr lang="en-US" dirty="0" smtClean="0">
              <a:latin typeface="+mj-lt"/>
            </a:endParaRPr>
          </a:p>
        </p:txBody>
      </p:sp>
      <p:sp>
        <p:nvSpPr>
          <p:cNvPr id="4" name="Slide Number Placeholder 3"/>
          <p:cNvSpPr>
            <a:spLocks noGrp="1"/>
          </p:cNvSpPr>
          <p:nvPr>
            <p:ph type="sldNum" sz="quarter" idx="12"/>
          </p:nvPr>
        </p:nvSpPr>
        <p:spPr/>
        <p:txBody>
          <a:bodyPr/>
          <a:lstStyle/>
          <a:p>
            <a:fld id="{E6773D37-5E4E-460C-A171-5942684EA317}" type="slidenum">
              <a:rPr lang="en-US" smtClean="0"/>
              <a:t>19</a:t>
            </a:fld>
            <a:endParaRPr lang="en-US"/>
          </a:p>
        </p:txBody>
      </p:sp>
    </p:spTree>
    <p:extLst>
      <p:ext uri="{BB962C8B-B14F-4D97-AF65-F5344CB8AC3E}">
        <p14:creationId xmlns:p14="http://schemas.microsoft.com/office/powerpoint/2010/main" val="38290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Module 3</a:t>
            </a:r>
            <a:endParaRPr lang="en-US" dirty="0"/>
          </a:p>
        </p:txBody>
      </p:sp>
      <p:sp>
        <p:nvSpPr>
          <p:cNvPr id="3" name="Content Placeholder 2"/>
          <p:cNvSpPr>
            <a:spLocks noGrp="1"/>
          </p:cNvSpPr>
          <p:nvPr>
            <p:ph idx="1"/>
          </p:nvPr>
        </p:nvSpPr>
        <p:spPr>
          <a:xfrm>
            <a:off x="457200" y="2057400"/>
            <a:ext cx="8229600" cy="4068763"/>
          </a:xfrm>
        </p:spPr>
        <p:txBody>
          <a:bodyPr/>
          <a:lstStyle/>
          <a:p>
            <a:pPr>
              <a:lnSpc>
                <a:spcPct val="150000"/>
              </a:lnSpc>
            </a:pPr>
            <a:r>
              <a:rPr lang="en-US" b="1" dirty="0" smtClean="0"/>
              <a:t>Required Documents</a:t>
            </a:r>
          </a:p>
          <a:p>
            <a:pPr>
              <a:lnSpc>
                <a:spcPct val="150000"/>
              </a:lnSpc>
            </a:pPr>
            <a:r>
              <a:rPr lang="en-US" b="1" dirty="0" smtClean="0"/>
              <a:t>Getting the Case Filed</a:t>
            </a:r>
          </a:p>
          <a:p>
            <a:pPr>
              <a:lnSpc>
                <a:spcPct val="150000"/>
              </a:lnSpc>
            </a:pPr>
            <a:r>
              <a:rPr lang="en-US" b="1" dirty="0" smtClean="0"/>
              <a:t>Preparing the Documents</a:t>
            </a:r>
          </a:p>
        </p:txBody>
      </p:sp>
      <p:sp>
        <p:nvSpPr>
          <p:cNvPr id="7" name="Slide Number Placeholder 6"/>
          <p:cNvSpPr>
            <a:spLocks noGrp="1"/>
          </p:cNvSpPr>
          <p:nvPr>
            <p:ph type="sldNum" sz="quarter" idx="12"/>
          </p:nvPr>
        </p:nvSpPr>
        <p:spPr/>
        <p:txBody>
          <a:bodyPr/>
          <a:lstStyle/>
          <a:p>
            <a:fld id="{E6773D37-5E4E-460C-A171-5942684EA317}" type="slidenum">
              <a:rPr lang="en-US" smtClean="0"/>
              <a:t>2</a:t>
            </a:fld>
            <a:endParaRPr lang="en-US"/>
          </a:p>
        </p:txBody>
      </p:sp>
    </p:spTree>
    <p:extLst>
      <p:ext uri="{BB962C8B-B14F-4D97-AF65-F5344CB8AC3E}">
        <p14:creationId xmlns:p14="http://schemas.microsoft.com/office/powerpoint/2010/main" val="1702591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103A: Application to Pay Filing Fee in Installments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Typically the first installment is paid with the filing of the petition, although not required</a:t>
            </a:r>
          </a:p>
          <a:p>
            <a:pPr lvl="1"/>
            <a:r>
              <a:rPr lang="en-US" dirty="0" smtClean="0"/>
              <a:t>Debtor should specify whether first installment will be made with the filing or at a specified date</a:t>
            </a:r>
          </a:p>
          <a:p>
            <a:r>
              <a:rPr lang="en-US" dirty="0" smtClean="0"/>
              <a:t>May be denied if Debtor owes unpaid filing fee from a prior filing</a:t>
            </a:r>
          </a:p>
          <a:p>
            <a:r>
              <a:rPr lang="en-US" dirty="0" smtClean="0"/>
              <a:t>Fee may be paid in up to 4 installments, over no more than 120 days (court may extend to 180 days for cause)</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20</a:t>
            </a:fld>
            <a:endParaRPr lang="en-US"/>
          </a:p>
        </p:txBody>
      </p:sp>
    </p:spTree>
    <p:extLst>
      <p:ext uri="{BB962C8B-B14F-4D97-AF65-F5344CB8AC3E}">
        <p14:creationId xmlns:p14="http://schemas.microsoft.com/office/powerpoint/2010/main" val="41452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103B: Application to Waive Chapter 7 Filing Fee</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Income must be below 150% of the federal poverty line</a:t>
            </a:r>
          </a:p>
          <a:p>
            <a:r>
              <a:rPr lang="en-US" dirty="0" smtClean="0"/>
              <a:t>Family size: include all dependents listed on Schedule J; include non-filing spouse unless separated</a:t>
            </a:r>
          </a:p>
          <a:p>
            <a:pPr>
              <a:spcBef>
                <a:spcPts val="600"/>
              </a:spcBef>
            </a:pPr>
            <a:r>
              <a:rPr lang="en-US" dirty="0" smtClean="0"/>
              <a:t>Income: average monthly net income listed on Line 10 of Schedule I, less any non-cash government assistance </a:t>
            </a:r>
          </a:p>
          <a:p>
            <a:pPr lvl="1">
              <a:spcBef>
                <a:spcPts val="600"/>
              </a:spcBef>
            </a:pPr>
            <a:r>
              <a:rPr lang="en-US" dirty="0" smtClean="0"/>
              <a:t>Ms. Reyes has deducted her SNAP and child care assistance</a:t>
            </a:r>
          </a:p>
          <a:p>
            <a:r>
              <a:rPr lang="en-US" dirty="0" smtClean="0"/>
              <a:t>If filing Schedules A/B and J at the same time, you may omit information about expenses and assets on 103B</a:t>
            </a:r>
          </a:p>
          <a:p>
            <a:r>
              <a:rPr lang="en-US" dirty="0" smtClean="0"/>
              <a:t>Explain any special circumstances (e.g., Earned Income Tax Credit will be needed to make car repairs)</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21</a:t>
            </a:fld>
            <a:endParaRPr lang="en-US"/>
          </a:p>
        </p:txBody>
      </p:sp>
    </p:spTree>
    <p:extLst>
      <p:ext uri="{BB962C8B-B14F-4D97-AF65-F5344CB8AC3E}">
        <p14:creationId xmlns:p14="http://schemas.microsoft.com/office/powerpoint/2010/main" val="113849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 121: Statement of SSN</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22</a:t>
            </a:fld>
            <a:endParaRPr lang="en-US"/>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6697846"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ular Callout 7"/>
          <p:cNvSpPr/>
          <p:nvPr/>
        </p:nvSpPr>
        <p:spPr>
          <a:xfrm>
            <a:off x="2590800" y="4021567"/>
            <a:ext cx="5410200" cy="2209800"/>
          </a:xfrm>
          <a:prstGeom prst="wedgeRectCallout">
            <a:avLst>
              <a:gd name="adj1" fmla="val -49477"/>
              <a:gd name="adj2" fmla="val -14382"/>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*Submitted to the Court, not part of the public file (to protect the Debtor’s secure information)</a:t>
            </a:r>
          </a:p>
          <a:p>
            <a:pPr algn="ctr"/>
            <a:r>
              <a:rPr lang="en-US" dirty="0" smtClean="0">
                <a:solidFill>
                  <a:schemeClr val="tx1"/>
                </a:solidFill>
              </a:rPr>
              <a:t>*Both Debtors must complete in a joint case</a:t>
            </a:r>
          </a:p>
          <a:p>
            <a:pPr algn="ctr"/>
            <a:r>
              <a:rPr lang="en-US" dirty="0" smtClean="0">
                <a:solidFill>
                  <a:schemeClr val="tx1"/>
                </a:solidFill>
              </a:rPr>
              <a:t>*Must include all SSNs the Debtor has (for example, if a second SSN was assigned due to identity theft)</a:t>
            </a:r>
          </a:p>
          <a:p>
            <a:pPr algn="ctr"/>
            <a:r>
              <a:rPr lang="en-US" dirty="0" smtClean="0">
                <a:solidFill>
                  <a:schemeClr val="tx1"/>
                </a:solidFill>
              </a:rPr>
              <a:t>*List any ITIN (if the Debtor has one – because not eligible for a SSN)</a:t>
            </a:r>
            <a:endParaRPr lang="en-US" dirty="0">
              <a:solidFill>
                <a:schemeClr val="tx1"/>
              </a:solidFill>
            </a:endParaRPr>
          </a:p>
        </p:txBody>
      </p:sp>
    </p:spTree>
    <p:extLst>
      <p:ext uri="{BB962C8B-B14F-4D97-AF65-F5344CB8AC3E}">
        <p14:creationId xmlns:p14="http://schemas.microsoft.com/office/powerpoint/2010/main" val="2397688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lstStyle/>
          <a:p>
            <a:r>
              <a:rPr lang="en-US" dirty="0" smtClean="0"/>
              <a:t>Mailing List</a:t>
            </a:r>
            <a:endParaRPr lang="en-US" dirty="0"/>
          </a:p>
        </p:txBody>
      </p:sp>
      <p:sp>
        <p:nvSpPr>
          <p:cNvPr id="3" name="Content Placeholder 2"/>
          <p:cNvSpPr>
            <a:spLocks noGrp="1"/>
          </p:cNvSpPr>
          <p:nvPr>
            <p:ph idx="1"/>
          </p:nvPr>
        </p:nvSpPr>
        <p:spPr>
          <a:xfrm>
            <a:off x="381000" y="1447800"/>
            <a:ext cx="8305800" cy="4678363"/>
          </a:xfrm>
        </p:spPr>
        <p:txBody>
          <a:bodyPr>
            <a:normAutofit lnSpcReduction="10000"/>
          </a:bodyPr>
          <a:lstStyle/>
          <a:p>
            <a:r>
              <a:rPr lang="en-US" dirty="0" smtClean="0"/>
              <a:t>Also known as the “mailing matrix” or “creditor matrix” – not an Official Form</a:t>
            </a:r>
          </a:p>
          <a:p>
            <a:r>
              <a:rPr lang="en-US" dirty="0" smtClean="0"/>
              <a:t>Must list names and addresses of all creditors on Schedule D and E/F and any entity included on Schedules G and H</a:t>
            </a:r>
          </a:p>
          <a:p>
            <a:r>
              <a:rPr lang="en-US" dirty="0" smtClean="0"/>
              <a:t>Check local rules for format</a:t>
            </a:r>
          </a:p>
          <a:p>
            <a:pPr lvl="1"/>
            <a:r>
              <a:rPr lang="en-US" dirty="0" smtClean="0"/>
              <a:t>may need to provide as a .txt file</a:t>
            </a:r>
          </a:p>
          <a:p>
            <a:pPr lvl="1"/>
            <a:r>
              <a:rPr lang="en-US" dirty="0" smtClean="0"/>
              <a:t>may need to include the IRS or state tax authorities</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23</a:t>
            </a:fld>
            <a:endParaRPr lang="en-US"/>
          </a:p>
        </p:txBody>
      </p:sp>
    </p:spTree>
    <p:extLst>
      <p:ext uri="{BB962C8B-B14F-4D97-AF65-F5344CB8AC3E}">
        <p14:creationId xmlns:p14="http://schemas.microsoft.com/office/powerpoint/2010/main" val="3060004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lstStyle/>
          <a:p>
            <a:pPr algn="l"/>
            <a:r>
              <a:rPr lang="en-US" dirty="0"/>
              <a:t>Mailing </a:t>
            </a:r>
            <a:r>
              <a:rPr lang="en-US" dirty="0" smtClean="0"/>
              <a:t>List</a:t>
            </a:r>
            <a:endParaRPr lang="en-US" dirty="0"/>
          </a:p>
        </p:txBody>
      </p:sp>
      <p:sp>
        <p:nvSpPr>
          <p:cNvPr id="3" name="Slide Number Placeholder 2"/>
          <p:cNvSpPr>
            <a:spLocks noGrp="1"/>
          </p:cNvSpPr>
          <p:nvPr>
            <p:ph type="sldNum" sz="quarter" idx="12"/>
          </p:nvPr>
        </p:nvSpPr>
        <p:spPr/>
        <p:txBody>
          <a:bodyPr/>
          <a:lstStyle/>
          <a:p>
            <a:fld id="{E6773D37-5E4E-460C-A171-5942684EA317}" type="slidenum">
              <a:rPr lang="en-US" smtClean="0"/>
              <a:t>24</a:t>
            </a:fld>
            <a:endParaRPr lang="en-US"/>
          </a:p>
        </p:txBody>
      </p:sp>
      <p:sp>
        <p:nvSpPr>
          <p:cNvPr id="4" name="Rectangle 3"/>
          <p:cNvSpPr/>
          <p:nvPr/>
        </p:nvSpPr>
        <p:spPr>
          <a:xfrm>
            <a:off x="2438400" y="1371600"/>
            <a:ext cx="4419600" cy="4770537"/>
          </a:xfrm>
          <a:prstGeom prst="rect">
            <a:avLst/>
          </a:prstGeom>
        </p:spPr>
        <p:txBody>
          <a:bodyPr wrap="square">
            <a:spAutoFit/>
          </a:bodyPr>
          <a:lstStyle/>
          <a:p>
            <a:r>
              <a:rPr lang="en-US" sz="1600" dirty="0"/>
              <a:t>Anne Gordon, M.D.</a:t>
            </a:r>
          </a:p>
          <a:p>
            <a:r>
              <a:rPr lang="en-US" sz="1600" dirty="0"/>
              <a:t>145 N. Central Ave.</a:t>
            </a:r>
          </a:p>
          <a:p>
            <a:r>
              <a:rPr lang="en-US" sz="1600" dirty="0"/>
              <a:t>Louisville, KY </a:t>
            </a:r>
            <a:r>
              <a:rPr lang="en-US" sz="1600" dirty="0" smtClean="0"/>
              <a:t>40203</a:t>
            </a:r>
            <a:endParaRPr lang="en-US" sz="1600" dirty="0"/>
          </a:p>
          <a:p>
            <a:endParaRPr lang="en-US" sz="1600" dirty="0"/>
          </a:p>
          <a:p>
            <a:r>
              <a:rPr lang="en-US" sz="1600" dirty="0"/>
              <a:t>AS &amp; S Communications</a:t>
            </a:r>
          </a:p>
          <a:p>
            <a:r>
              <a:rPr lang="en-US" sz="1600" dirty="0"/>
              <a:t>P.O. Box 4466</a:t>
            </a:r>
          </a:p>
          <a:p>
            <a:r>
              <a:rPr lang="en-US" sz="1600" dirty="0"/>
              <a:t>Lone Tree, CO  80124</a:t>
            </a:r>
          </a:p>
          <a:p>
            <a:endParaRPr lang="en-US" sz="1600" dirty="0"/>
          </a:p>
          <a:p>
            <a:r>
              <a:rPr lang="en-US" sz="1600" dirty="0" err="1"/>
              <a:t>BankCard</a:t>
            </a:r>
            <a:r>
              <a:rPr lang="en-US" sz="1600" dirty="0"/>
              <a:t> Choice</a:t>
            </a:r>
          </a:p>
          <a:p>
            <a:r>
              <a:rPr lang="en-US" sz="1600" dirty="0"/>
              <a:t>222 Credit Card Lane</a:t>
            </a:r>
          </a:p>
          <a:p>
            <a:r>
              <a:rPr lang="en-US" sz="1600" dirty="0"/>
              <a:t>Wilmington, DE 19899</a:t>
            </a:r>
          </a:p>
          <a:p>
            <a:endParaRPr lang="en-US" sz="1600" dirty="0"/>
          </a:p>
          <a:p>
            <a:r>
              <a:rPr lang="en-US" sz="1600" dirty="0"/>
              <a:t>Blackstone Rental Properties, Inc.</a:t>
            </a:r>
          </a:p>
          <a:p>
            <a:r>
              <a:rPr lang="en-US" sz="1600" dirty="0"/>
              <a:t>444 Commerce Way</a:t>
            </a:r>
          </a:p>
          <a:p>
            <a:r>
              <a:rPr lang="en-US" sz="1600" dirty="0"/>
              <a:t>Lexington, KY  </a:t>
            </a:r>
            <a:r>
              <a:rPr lang="en-US" sz="1600" dirty="0" smtClean="0"/>
              <a:t>40506</a:t>
            </a:r>
            <a:endParaRPr lang="en-US" sz="1600" dirty="0"/>
          </a:p>
          <a:p>
            <a:endParaRPr lang="en-US" sz="1600" dirty="0"/>
          </a:p>
          <a:p>
            <a:r>
              <a:rPr lang="en-US" sz="1600" dirty="0" err="1" smtClean="0"/>
              <a:t>BuyHereNow</a:t>
            </a:r>
            <a:r>
              <a:rPr lang="en-US" sz="1600" dirty="0" smtClean="0"/>
              <a:t> Auto Sales, Inc.</a:t>
            </a:r>
          </a:p>
          <a:p>
            <a:r>
              <a:rPr lang="en-US" sz="1600" dirty="0" smtClean="0"/>
              <a:t>234 Executive Park</a:t>
            </a:r>
          </a:p>
          <a:p>
            <a:r>
              <a:rPr lang="en-US" sz="1600" dirty="0" smtClean="0"/>
              <a:t>Louisville, KY 40203</a:t>
            </a:r>
          </a:p>
        </p:txBody>
      </p:sp>
    </p:spTree>
    <p:extLst>
      <p:ext uri="{BB962C8B-B14F-4D97-AF65-F5344CB8AC3E}">
        <p14:creationId xmlns:p14="http://schemas.microsoft.com/office/powerpoint/2010/main" val="237570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lstStyle/>
          <a:p>
            <a:r>
              <a:rPr lang="en-US" dirty="0" smtClean="0"/>
              <a:t>Schedule A/B:  Property</a:t>
            </a:r>
            <a:endParaRPr lang="en-US" dirty="0"/>
          </a:p>
        </p:txBody>
      </p:sp>
      <p:sp>
        <p:nvSpPr>
          <p:cNvPr id="3" name="Content Placeholder 2"/>
          <p:cNvSpPr>
            <a:spLocks noGrp="1"/>
          </p:cNvSpPr>
          <p:nvPr>
            <p:ph idx="1"/>
          </p:nvPr>
        </p:nvSpPr>
        <p:spPr>
          <a:xfrm>
            <a:off x="381000" y="1371600"/>
            <a:ext cx="8305800" cy="5181600"/>
          </a:xfrm>
        </p:spPr>
        <p:txBody>
          <a:bodyPr>
            <a:normAutofit fontScale="70000" lnSpcReduction="20000"/>
          </a:bodyPr>
          <a:lstStyle/>
          <a:p>
            <a:r>
              <a:rPr lang="en-US" dirty="0" smtClean="0"/>
              <a:t>List of the Debtor’s real and personal property</a:t>
            </a:r>
          </a:p>
          <a:p>
            <a:r>
              <a:rPr lang="en-US" dirty="0" smtClean="0"/>
              <a:t>Real property:</a:t>
            </a:r>
          </a:p>
          <a:p>
            <a:pPr lvl="1"/>
            <a:r>
              <a:rPr lang="en-US" dirty="0" smtClean="0"/>
              <a:t>Where is it? Street address or lot number</a:t>
            </a:r>
          </a:p>
          <a:p>
            <a:pPr lvl="1"/>
            <a:r>
              <a:rPr lang="en-US" dirty="0" smtClean="0"/>
              <a:t>Current value of the entire property and the Debtor’s interest – e.g., if debtor owns a ½ interest and her brother owns the other ½</a:t>
            </a:r>
          </a:p>
          <a:p>
            <a:pPr lvl="1"/>
            <a:r>
              <a:rPr lang="en-US" dirty="0" smtClean="0"/>
              <a:t>List the full value without deducting exemptions or secured claims</a:t>
            </a:r>
          </a:p>
          <a:p>
            <a:pPr lvl="1"/>
            <a:r>
              <a:rPr lang="en-US" dirty="0" smtClean="0"/>
              <a:t>Sources for value: appraisal, BPO, tax valuation, online tool</a:t>
            </a:r>
          </a:p>
          <a:p>
            <a:pPr lvl="1"/>
            <a:r>
              <a:rPr lang="en-US" dirty="0" smtClean="0"/>
              <a:t>If there is a wide range in the value, Debtor should get an appraisal before filing the case </a:t>
            </a:r>
          </a:p>
          <a:p>
            <a:pPr lvl="1"/>
            <a:r>
              <a:rPr lang="en-US" dirty="0" smtClean="0"/>
              <a:t>Nature of interest:  fee simple, life estate, equitable interest under a land installment contract (these also go on Schedule G)</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25</a:t>
            </a:fld>
            <a:endParaRPr lang="en-US"/>
          </a:p>
        </p:txBody>
      </p:sp>
    </p:spTree>
    <p:extLst>
      <p:ext uri="{BB962C8B-B14F-4D97-AF65-F5344CB8AC3E}">
        <p14:creationId xmlns:p14="http://schemas.microsoft.com/office/powerpoint/2010/main" val="1168582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lstStyle/>
          <a:p>
            <a:r>
              <a:rPr lang="en-US" dirty="0" smtClean="0"/>
              <a:t>Schedule A/B:  Property</a:t>
            </a:r>
            <a:endParaRPr lang="en-US" dirty="0"/>
          </a:p>
        </p:txBody>
      </p:sp>
      <p:sp>
        <p:nvSpPr>
          <p:cNvPr id="3" name="Content Placeholder 2"/>
          <p:cNvSpPr>
            <a:spLocks noGrp="1"/>
          </p:cNvSpPr>
          <p:nvPr>
            <p:ph idx="1"/>
          </p:nvPr>
        </p:nvSpPr>
        <p:spPr>
          <a:xfrm>
            <a:off x="304800" y="1295400"/>
            <a:ext cx="8382000" cy="4830763"/>
          </a:xfrm>
        </p:spPr>
        <p:txBody>
          <a:bodyPr>
            <a:normAutofit fontScale="92500" lnSpcReduction="20000"/>
          </a:bodyPr>
          <a:lstStyle/>
          <a:p>
            <a:r>
              <a:rPr lang="en-US" dirty="0" smtClean="0"/>
              <a:t>Personal property: </a:t>
            </a:r>
          </a:p>
          <a:p>
            <a:r>
              <a:rPr lang="en-US" dirty="0" smtClean="0"/>
              <a:t>Vehicles</a:t>
            </a:r>
          </a:p>
          <a:p>
            <a:pPr lvl="1"/>
            <a:r>
              <a:rPr lang="en-US" dirty="0" smtClean="0"/>
              <a:t>List all vehicles the Debtor owns, registered or not, even if someone else is driving them</a:t>
            </a:r>
          </a:p>
          <a:p>
            <a:pPr lvl="1"/>
            <a:r>
              <a:rPr lang="en-US" dirty="0" smtClean="0"/>
              <a:t>If car has been repossessed, still list here if Debtor retains any interest</a:t>
            </a:r>
          </a:p>
          <a:p>
            <a:pPr lvl="1"/>
            <a:r>
              <a:rPr lang="en-US" dirty="0" smtClean="0"/>
              <a:t>Make, model, year, approx. mileage, any other relevant info (inoperable, needs significant repairs)</a:t>
            </a:r>
          </a:p>
          <a:p>
            <a:pPr lvl="1"/>
            <a:r>
              <a:rPr lang="en-US" dirty="0" smtClean="0"/>
              <a:t>Valuation: best estimate of fair market value.  May use an online industry guide (NADA or Kelley Blue Book)</a:t>
            </a:r>
          </a:p>
          <a:p>
            <a:pPr lvl="1"/>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26</a:t>
            </a:fld>
            <a:endParaRPr lang="en-US"/>
          </a:p>
        </p:txBody>
      </p:sp>
    </p:spTree>
    <p:extLst>
      <p:ext uri="{BB962C8B-B14F-4D97-AF65-F5344CB8AC3E}">
        <p14:creationId xmlns:p14="http://schemas.microsoft.com/office/powerpoint/2010/main" val="3255620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A/B:  Property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Personal and household items</a:t>
            </a:r>
          </a:p>
          <a:p>
            <a:pPr lvl="1"/>
            <a:r>
              <a:rPr lang="en-US" dirty="0" smtClean="0"/>
              <a:t>Separately list each major appliance or item of significant value (worth more than $500)</a:t>
            </a:r>
          </a:p>
          <a:p>
            <a:pPr lvl="1"/>
            <a:r>
              <a:rPr lang="en-US" dirty="0" smtClean="0"/>
              <a:t>Descriptions are helpful to support valuation (age, condition)</a:t>
            </a:r>
          </a:p>
          <a:p>
            <a:pPr lvl="1"/>
            <a:r>
              <a:rPr lang="en-US" dirty="0" smtClean="0"/>
              <a:t>Can include a catch-all for miscellaneous items (“assorted dishes and cookware,” or “casual clothes”); specify “no item worth more than $600” to comply with fed exemptions (or other limit in state exemptions)</a:t>
            </a:r>
          </a:p>
          <a:p>
            <a:pPr lvl="1"/>
            <a:r>
              <a:rPr lang="en-US" dirty="0" smtClean="0"/>
              <a:t>Est. value of each item:  garage sale value</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27</a:t>
            </a:fld>
            <a:endParaRPr lang="en-US"/>
          </a:p>
        </p:txBody>
      </p:sp>
    </p:spTree>
    <p:extLst>
      <p:ext uri="{BB962C8B-B14F-4D97-AF65-F5344CB8AC3E}">
        <p14:creationId xmlns:p14="http://schemas.microsoft.com/office/powerpoint/2010/main" val="3565113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5800" y="3200400"/>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Schedule A/B:  Property</a:t>
            </a:r>
          </a:p>
        </p:txBody>
      </p:sp>
      <p:sp>
        <p:nvSpPr>
          <p:cNvPr id="4" name="Slide Number Placeholder 3"/>
          <p:cNvSpPr>
            <a:spLocks noGrp="1"/>
          </p:cNvSpPr>
          <p:nvPr>
            <p:ph type="sldNum" sz="quarter" idx="12"/>
          </p:nvPr>
        </p:nvSpPr>
        <p:spPr/>
        <p:txBody>
          <a:bodyPr/>
          <a:lstStyle/>
          <a:p>
            <a:fld id="{E6773D37-5E4E-460C-A171-5942684EA317}" type="slidenum">
              <a:rPr lang="en-US" smtClean="0"/>
              <a:t>28</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2130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ular Callout 7"/>
          <p:cNvSpPr/>
          <p:nvPr/>
        </p:nvSpPr>
        <p:spPr>
          <a:xfrm>
            <a:off x="5644180" y="2171700"/>
            <a:ext cx="1447800" cy="533400"/>
          </a:xfrm>
          <a:prstGeom prst="wedgeRectCallout">
            <a:avLst>
              <a:gd name="adj1" fmla="val -100618"/>
              <a:gd name="adj2" fmla="val 153256"/>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Catch-all</a:t>
            </a:r>
            <a:endParaRPr lang="en-US" sz="1600" dirty="0"/>
          </a:p>
        </p:txBody>
      </p:sp>
      <p:sp>
        <p:nvSpPr>
          <p:cNvPr id="9" name="Rectangular Callout 8"/>
          <p:cNvSpPr/>
          <p:nvPr/>
        </p:nvSpPr>
        <p:spPr>
          <a:xfrm>
            <a:off x="5105400" y="5410200"/>
            <a:ext cx="1752600" cy="457200"/>
          </a:xfrm>
          <a:prstGeom prst="wedgeRectCallout">
            <a:avLst>
              <a:gd name="adj1" fmla="val -113148"/>
              <a:gd name="adj2" fmla="val -232705"/>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Description (age)</a:t>
            </a:r>
            <a:endParaRPr lang="en-US" sz="1600" dirty="0"/>
          </a:p>
        </p:txBody>
      </p:sp>
      <p:sp>
        <p:nvSpPr>
          <p:cNvPr id="6" name="Rectangle 5"/>
          <p:cNvSpPr/>
          <p:nvPr/>
        </p:nvSpPr>
        <p:spPr>
          <a:xfrm>
            <a:off x="4521798" y="3273014"/>
            <a:ext cx="1295400" cy="1143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6477000" y="3505200"/>
            <a:ext cx="1676400" cy="533400"/>
          </a:xfrm>
          <a:prstGeom prst="wedgeRectCallout">
            <a:avLst>
              <a:gd name="adj1" fmla="val 58853"/>
              <a:gd name="adj2" fmla="val -79919"/>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Garage sale value</a:t>
            </a:r>
            <a:endParaRPr lang="en-US" sz="1600" dirty="0"/>
          </a:p>
        </p:txBody>
      </p:sp>
      <p:sp>
        <p:nvSpPr>
          <p:cNvPr id="13" name="Rectangle 12"/>
          <p:cNvSpPr/>
          <p:nvPr/>
        </p:nvSpPr>
        <p:spPr>
          <a:xfrm>
            <a:off x="3657600" y="4419600"/>
            <a:ext cx="685800" cy="1143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69219" y="3143250"/>
            <a:ext cx="762000" cy="17145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664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lstStyle/>
          <a:p>
            <a:r>
              <a:rPr lang="en-US" dirty="0"/>
              <a:t>Schedule A/B:  Property</a:t>
            </a:r>
          </a:p>
        </p:txBody>
      </p:sp>
      <p:sp>
        <p:nvSpPr>
          <p:cNvPr id="3" name="Content Placeholder 2"/>
          <p:cNvSpPr>
            <a:spLocks noGrp="1"/>
          </p:cNvSpPr>
          <p:nvPr>
            <p:ph idx="1"/>
          </p:nvPr>
        </p:nvSpPr>
        <p:spPr>
          <a:xfrm>
            <a:off x="381000" y="1295400"/>
            <a:ext cx="8305800" cy="5257800"/>
          </a:xfrm>
        </p:spPr>
        <p:txBody>
          <a:bodyPr>
            <a:normAutofit/>
          </a:bodyPr>
          <a:lstStyle/>
          <a:p>
            <a:r>
              <a:rPr lang="en-US" dirty="0" smtClean="0"/>
              <a:t>Other personal property</a:t>
            </a:r>
          </a:p>
          <a:p>
            <a:pPr lvl="1"/>
            <a:r>
              <a:rPr lang="en-US" dirty="0" smtClean="0"/>
              <a:t>Line 17, Deposits of money: balance as of the petition date</a:t>
            </a:r>
          </a:p>
          <a:p>
            <a:pPr lvl="1"/>
            <a:r>
              <a:rPr lang="en-US" dirty="0" smtClean="0"/>
              <a:t>Line 20, Retirement or pension accounts: if the pension plan is ERISA-qualified, indicate “not part of the bankruptcy estate”</a:t>
            </a:r>
          </a:p>
          <a:p>
            <a:pPr lvl="1"/>
            <a:r>
              <a:rPr lang="en-US" dirty="0" smtClean="0"/>
              <a:t>Line 28, Tax refund – estimated, prorated </a:t>
            </a:r>
          </a:p>
          <a:p>
            <a:pPr lvl="1"/>
            <a:r>
              <a:rPr lang="en-US" dirty="0" smtClean="0"/>
              <a:t>Line 29, Family support – past due or lump sum amounts; indicate if not likely collectible </a:t>
            </a:r>
          </a:p>
          <a:p>
            <a:pPr lvl="1"/>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29</a:t>
            </a:fld>
            <a:endParaRPr lang="en-US"/>
          </a:p>
        </p:txBody>
      </p:sp>
    </p:spTree>
    <p:extLst>
      <p:ext uri="{BB962C8B-B14F-4D97-AF65-F5344CB8AC3E}">
        <p14:creationId xmlns:p14="http://schemas.microsoft.com/office/powerpoint/2010/main" val="1769759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Filing</a:t>
            </a:r>
            <a:endParaRPr lang="en-US" dirty="0"/>
          </a:p>
        </p:txBody>
      </p:sp>
      <p:sp>
        <p:nvSpPr>
          <p:cNvPr id="3" name="Content Placeholder 2"/>
          <p:cNvSpPr>
            <a:spLocks noGrp="1"/>
          </p:cNvSpPr>
          <p:nvPr>
            <p:ph idx="1"/>
          </p:nvPr>
        </p:nvSpPr>
        <p:spPr>
          <a:xfrm>
            <a:off x="381000" y="1600200"/>
            <a:ext cx="8305800" cy="4953000"/>
          </a:xfrm>
        </p:spPr>
        <p:txBody>
          <a:bodyPr>
            <a:normAutofit fontScale="70000" lnSpcReduction="20000"/>
          </a:bodyPr>
          <a:lstStyle/>
          <a:p>
            <a:endParaRPr lang="en-US" dirty="0" smtClean="0"/>
          </a:p>
          <a:p>
            <a:pPr>
              <a:lnSpc>
                <a:spcPct val="120000"/>
              </a:lnSpc>
              <a:spcBef>
                <a:spcPts val="0"/>
              </a:spcBef>
            </a:pPr>
            <a:r>
              <a:rPr lang="en-US" sz="3100" dirty="0" smtClean="0"/>
              <a:t>Debtor can initiate case with a  “skeletal filing,” including:</a:t>
            </a:r>
          </a:p>
          <a:p>
            <a:pPr lvl="1">
              <a:lnSpc>
                <a:spcPct val="120000"/>
              </a:lnSpc>
              <a:spcBef>
                <a:spcPts val="0"/>
              </a:spcBef>
              <a:buFont typeface="Wingdings" panose="05000000000000000000" pitchFamily="2" charset="2"/>
              <a:buChar char="q"/>
            </a:pPr>
            <a:r>
              <a:rPr lang="en-US" sz="3100" dirty="0" smtClean="0"/>
              <a:t>  Voluntary Petition </a:t>
            </a:r>
            <a:r>
              <a:rPr lang="en-US" sz="3100" dirty="0"/>
              <a:t>(Form 101</a:t>
            </a:r>
            <a:r>
              <a:rPr lang="en-US" sz="3100" dirty="0" smtClean="0"/>
              <a:t>)</a:t>
            </a:r>
          </a:p>
          <a:p>
            <a:pPr lvl="1">
              <a:lnSpc>
                <a:spcPct val="120000"/>
              </a:lnSpc>
              <a:spcBef>
                <a:spcPts val="0"/>
              </a:spcBef>
              <a:buFont typeface="Wingdings" panose="05000000000000000000" pitchFamily="2" charset="2"/>
              <a:buChar char="q"/>
            </a:pPr>
            <a:r>
              <a:rPr lang="en-US" sz="3100" dirty="0"/>
              <a:t> </a:t>
            </a:r>
            <a:r>
              <a:rPr lang="en-US" sz="3100" dirty="0" smtClean="0"/>
              <a:t> Statement of Social Security number</a:t>
            </a:r>
          </a:p>
          <a:p>
            <a:pPr lvl="1">
              <a:lnSpc>
                <a:spcPct val="120000"/>
              </a:lnSpc>
              <a:spcBef>
                <a:spcPts val="0"/>
              </a:spcBef>
              <a:buFont typeface="Wingdings" panose="05000000000000000000" pitchFamily="2" charset="2"/>
              <a:buChar char="q"/>
            </a:pPr>
            <a:r>
              <a:rPr lang="en-US" sz="3100" dirty="0"/>
              <a:t> </a:t>
            </a:r>
            <a:r>
              <a:rPr lang="en-US" sz="3100" dirty="0" smtClean="0"/>
              <a:t> Initial </a:t>
            </a:r>
            <a:r>
              <a:rPr lang="en-US" sz="3100" dirty="0"/>
              <a:t>statement about </a:t>
            </a:r>
            <a:r>
              <a:rPr lang="en-US" sz="3100" dirty="0" smtClean="0"/>
              <a:t>prepetition eviction (</a:t>
            </a:r>
            <a:r>
              <a:rPr lang="en-US" sz="3100" dirty="0"/>
              <a:t>Form 101A), </a:t>
            </a:r>
            <a:r>
              <a:rPr lang="en-US" sz="3100" dirty="0" smtClean="0"/>
              <a:t>if applicable</a:t>
            </a:r>
            <a:endParaRPr lang="en-US" sz="3100" dirty="0"/>
          </a:p>
          <a:p>
            <a:pPr lvl="1">
              <a:lnSpc>
                <a:spcPct val="120000"/>
              </a:lnSpc>
              <a:spcBef>
                <a:spcPts val="0"/>
              </a:spcBef>
              <a:buFont typeface="Wingdings" panose="05000000000000000000" pitchFamily="2" charset="2"/>
              <a:buChar char="q"/>
            </a:pPr>
            <a:r>
              <a:rPr lang="en-US" sz="3100" dirty="0" smtClean="0"/>
              <a:t>  Creditor </a:t>
            </a:r>
            <a:r>
              <a:rPr lang="en-US" sz="3100" dirty="0"/>
              <a:t>matrix (mailing </a:t>
            </a:r>
            <a:r>
              <a:rPr lang="en-US" sz="3100" dirty="0" smtClean="0"/>
              <a:t>list)</a:t>
            </a:r>
          </a:p>
          <a:p>
            <a:pPr lvl="1">
              <a:lnSpc>
                <a:spcPct val="120000"/>
              </a:lnSpc>
              <a:spcBef>
                <a:spcPts val="0"/>
              </a:spcBef>
              <a:buFont typeface="Wingdings" panose="05000000000000000000" pitchFamily="2" charset="2"/>
              <a:buChar char="q"/>
            </a:pPr>
            <a:r>
              <a:rPr lang="en-US" sz="3100" dirty="0"/>
              <a:t> </a:t>
            </a:r>
            <a:r>
              <a:rPr lang="en-US" sz="3100" dirty="0" smtClean="0"/>
              <a:t> </a:t>
            </a:r>
            <a:r>
              <a:rPr lang="en-US" sz="3100" dirty="0"/>
              <a:t>Application to waive filing fee/pay in installments, if full filing fee is not being paid at filing (Forms 103A or 103B</a:t>
            </a:r>
            <a:r>
              <a:rPr lang="en-US" sz="3100" dirty="0" smtClean="0"/>
              <a:t>)</a:t>
            </a:r>
            <a:br>
              <a:rPr lang="en-US" sz="3100" dirty="0" smtClean="0"/>
            </a:br>
            <a:endParaRPr lang="en-US" sz="3100" dirty="0" smtClean="0"/>
          </a:p>
          <a:p>
            <a:pPr>
              <a:lnSpc>
                <a:spcPct val="120000"/>
              </a:lnSpc>
              <a:spcBef>
                <a:spcPts val="0"/>
              </a:spcBef>
            </a:pPr>
            <a:r>
              <a:rPr lang="en-US" sz="3100" dirty="0" smtClean="0"/>
              <a:t>Even in an emergency, ask client </a:t>
            </a:r>
            <a:r>
              <a:rPr lang="en-US" sz="3100" b="1" dirty="0" smtClean="0">
                <a:solidFill>
                  <a:srgbClr val="FF0000"/>
                </a:solidFill>
              </a:rPr>
              <a:t>the basic questions </a:t>
            </a:r>
            <a:r>
              <a:rPr lang="en-US" sz="3100" dirty="0" smtClean="0"/>
              <a:t>first, so you can advise client about whether bankruptcy filing is in the client’s best interest (and check for prior filings)</a:t>
            </a:r>
          </a:p>
          <a:p>
            <a:pPr marL="0" indent="0">
              <a:buNone/>
            </a:pPr>
            <a:r>
              <a:rPr lang="en-US" sz="2400" b="1" dirty="0" smtClean="0">
                <a:solidFill>
                  <a:srgbClr val="77933C"/>
                </a:solidFill>
              </a:rPr>
              <a:t>Bankruptcy Rule 1007(c)</a:t>
            </a:r>
            <a:endParaRPr lang="en-US" sz="2400" b="1" dirty="0">
              <a:solidFill>
                <a:srgbClr val="77933C"/>
              </a:solidFill>
            </a:endParaRPr>
          </a:p>
        </p:txBody>
      </p:sp>
      <p:pic>
        <p:nvPicPr>
          <p:cNvPr id="3074" name="Picture 2" descr="C:\Users\bsopiep\Downloads\noun_3800.png"/>
          <p:cNvPicPr>
            <a:picLocks noChangeAspect="1" noChangeArrowheads="1"/>
          </p:cNvPicPr>
          <p:nvPr/>
        </p:nvPicPr>
        <p:blipFill rotWithShape="1">
          <a:blip r:embed="rId3">
            <a:extLst>
              <a:ext uri="{28A0092B-C50C-407E-A947-70E740481C1C}">
                <a14:useLocalDpi xmlns:a14="http://schemas.microsoft.com/office/drawing/2010/main" val="0"/>
              </a:ext>
            </a:extLst>
          </a:blip>
          <a:srcRect t="22445" b="19778"/>
          <a:stretch/>
        </p:blipFill>
        <p:spPr bwMode="auto">
          <a:xfrm>
            <a:off x="5905500" y="330200"/>
            <a:ext cx="2857500"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331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A/B:  Property</a:t>
            </a:r>
          </a:p>
        </p:txBody>
      </p:sp>
      <p:sp>
        <p:nvSpPr>
          <p:cNvPr id="4" name="Slide Number Placeholder 3"/>
          <p:cNvSpPr>
            <a:spLocks noGrp="1"/>
          </p:cNvSpPr>
          <p:nvPr>
            <p:ph type="sldNum" sz="quarter" idx="12"/>
          </p:nvPr>
        </p:nvSpPr>
        <p:spPr/>
        <p:txBody>
          <a:bodyPr/>
          <a:lstStyle/>
          <a:p>
            <a:fld id="{E6773D37-5E4E-460C-A171-5942684EA317}" type="slidenum">
              <a:rPr lang="en-US" smtClean="0"/>
              <a:t>30</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177" y="1600200"/>
            <a:ext cx="8965823"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53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A/B:  Property</a:t>
            </a:r>
          </a:p>
        </p:txBody>
      </p:sp>
      <p:sp>
        <p:nvSpPr>
          <p:cNvPr id="3" name="Content Placeholder 2"/>
          <p:cNvSpPr>
            <a:spLocks noGrp="1"/>
          </p:cNvSpPr>
          <p:nvPr>
            <p:ph idx="1"/>
          </p:nvPr>
        </p:nvSpPr>
        <p:spPr/>
        <p:txBody>
          <a:bodyPr>
            <a:normAutofit lnSpcReduction="10000"/>
          </a:bodyPr>
          <a:lstStyle/>
          <a:p>
            <a:r>
              <a:rPr lang="en-US" dirty="0" smtClean="0"/>
              <a:t>Line 33, Claims against third parties</a:t>
            </a:r>
          </a:p>
          <a:p>
            <a:pPr lvl="1"/>
            <a:r>
              <a:rPr lang="en-US" dirty="0"/>
              <a:t>p</a:t>
            </a:r>
            <a:r>
              <a:rPr lang="en-US" dirty="0" smtClean="0"/>
              <a:t>otential causes of action</a:t>
            </a:r>
          </a:p>
          <a:p>
            <a:pPr lvl="1"/>
            <a:r>
              <a:rPr lang="en-US" dirty="0" smtClean="0"/>
              <a:t>estimated value should consider likelihood of success and probability of collecting</a:t>
            </a:r>
          </a:p>
          <a:p>
            <a:r>
              <a:rPr lang="en-US" dirty="0" smtClean="0"/>
              <a:t>Line 34, Other contingent and unliquidated claims</a:t>
            </a:r>
          </a:p>
          <a:p>
            <a:pPr lvl="1"/>
            <a:r>
              <a:rPr lang="en-US" dirty="0"/>
              <a:t>a</a:t>
            </a:r>
            <a:r>
              <a:rPr lang="en-US" dirty="0" smtClean="0"/>
              <a:t>voidance claims – to </a:t>
            </a:r>
            <a:r>
              <a:rPr lang="en-US" dirty="0" smtClean="0">
                <a:latin typeface="+mj-lt"/>
              </a:rPr>
              <a:t>recover garnished wages being held by an employer (</a:t>
            </a:r>
            <a:r>
              <a:rPr lang="en-US" dirty="0" smtClean="0">
                <a:latin typeface="+mj-lt"/>
                <a:cs typeface="Times New Roman"/>
              </a:rPr>
              <a:t>§ 547)</a:t>
            </a:r>
            <a:endParaRPr lang="en-US" dirty="0">
              <a:latin typeface="+mj-lt"/>
            </a:endParaRPr>
          </a:p>
        </p:txBody>
      </p:sp>
      <p:sp>
        <p:nvSpPr>
          <p:cNvPr id="4" name="Slide Number Placeholder 3"/>
          <p:cNvSpPr>
            <a:spLocks noGrp="1"/>
          </p:cNvSpPr>
          <p:nvPr>
            <p:ph type="sldNum" sz="quarter" idx="12"/>
          </p:nvPr>
        </p:nvSpPr>
        <p:spPr/>
        <p:txBody>
          <a:bodyPr/>
          <a:lstStyle/>
          <a:p>
            <a:fld id="{E6773D37-5E4E-460C-A171-5942684EA317}" type="slidenum">
              <a:rPr lang="en-US" smtClean="0"/>
              <a:t>31</a:t>
            </a:fld>
            <a:endParaRPr lang="en-US"/>
          </a:p>
        </p:txBody>
      </p:sp>
    </p:spTree>
    <p:extLst>
      <p:ext uri="{BB962C8B-B14F-4D97-AF65-F5344CB8AC3E}">
        <p14:creationId xmlns:p14="http://schemas.microsoft.com/office/powerpoint/2010/main" val="2185596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A/B:  Property</a:t>
            </a:r>
          </a:p>
        </p:txBody>
      </p:sp>
      <p:sp>
        <p:nvSpPr>
          <p:cNvPr id="4" name="Slide Number Placeholder 3"/>
          <p:cNvSpPr>
            <a:spLocks noGrp="1"/>
          </p:cNvSpPr>
          <p:nvPr>
            <p:ph type="sldNum" sz="quarter" idx="12"/>
          </p:nvPr>
        </p:nvSpPr>
        <p:spPr/>
        <p:txBody>
          <a:bodyPr/>
          <a:lstStyle/>
          <a:p>
            <a:fld id="{E6773D37-5E4E-460C-A171-5942684EA317}" type="slidenum">
              <a:rPr lang="en-US" smtClean="0"/>
              <a:t>32</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2468987"/>
            <a:ext cx="8984540" cy="218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061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C: Exemptions</a:t>
            </a:r>
            <a:endParaRPr lang="en-US" dirty="0"/>
          </a:p>
        </p:txBody>
      </p:sp>
      <p:sp>
        <p:nvSpPr>
          <p:cNvPr id="3" name="Content Placeholder 2"/>
          <p:cNvSpPr>
            <a:spLocks noGrp="1"/>
          </p:cNvSpPr>
          <p:nvPr>
            <p:ph idx="1"/>
          </p:nvPr>
        </p:nvSpPr>
        <p:spPr>
          <a:xfrm>
            <a:off x="533400" y="1600200"/>
            <a:ext cx="8153400" cy="5029200"/>
          </a:xfrm>
        </p:spPr>
        <p:txBody>
          <a:bodyPr>
            <a:normAutofit fontScale="92500" lnSpcReduction="20000"/>
          </a:bodyPr>
          <a:lstStyle/>
          <a:p>
            <a:r>
              <a:rPr lang="en-US" dirty="0" smtClean="0"/>
              <a:t>Goal is to exempt as much of the Debtor’s property as possible – hopefully all</a:t>
            </a:r>
          </a:p>
          <a:p>
            <a:r>
              <a:rPr lang="en-US" dirty="0" smtClean="0"/>
              <a:t>Check against Schedule A/B to make sure nothing is omitted, same market value for items</a:t>
            </a:r>
          </a:p>
          <a:p>
            <a:r>
              <a:rPr lang="en-US" dirty="0" smtClean="0"/>
              <a:t>Claim as exempt any property that was taken and may be recovered (foreclosed home during a redemption period; garnished wages)</a:t>
            </a:r>
          </a:p>
          <a:p>
            <a:r>
              <a:rPr lang="en-US" dirty="0" smtClean="0"/>
              <a:t>Claimed exemptions are deemed allowed unless a party in interest objects within allowed time.</a:t>
            </a:r>
            <a:br>
              <a:rPr lang="en-US" dirty="0" smtClean="0"/>
            </a:br>
            <a:r>
              <a:rPr lang="en-US" dirty="0" smtClean="0"/>
              <a:t/>
            </a:r>
            <a:br>
              <a:rPr lang="en-US" dirty="0" smtClean="0"/>
            </a:br>
            <a:r>
              <a:rPr lang="en-US" dirty="0" smtClean="0"/>
              <a:t> See </a:t>
            </a:r>
            <a:r>
              <a:rPr lang="en-US" dirty="0" smtClean="0">
                <a:solidFill>
                  <a:srgbClr val="065C27"/>
                </a:solidFill>
              </a:rPr>
              <a:t>Bankruptcy Rule 4003</a:t>
            </a:r>
            <a:r>
              <a:rPr lang="en-US" dirty="0" smtClean="0"/>
              <a:t>, </a:t>
            </a:r>
            <a:r>
              <a:rPr lang="en-US" dirty="0" smtClean="0">
                <a:solidFill>
                  <a:srgbClr val="065C27"/>
                </a:solidFill>
              </a:rPr>
              <a:t>Module 1</a:t>
            </a:r>
            <a:r>
              <a:rPr lang="en-US" dirty="0" smtClean="0"/>
              <a:t>. </a:t>
            </a:r>
          </a:p>
        </p:txBody>
      </p:sp>
      <p:sp>
        <p:nvSpPr>
          <p:cNvPr id="4" name="Slide Number Placeholder 3"/>
          <p:cNvSpPr>
            <a:spLocks noGrp="1"/>
          </p:cNvSpPr>
          <p:nvPr>
            <p:ph type="sldNum" sz="quarter" idx="12"/>
          </p:nvPr>
        </p:nvSpPr>
        <p:spPr/>
        <p:txBody>
          <a:bodyPr/>
          <a:lstStyle/>
          <a:p>
            <a:fld id="{E6773D37-5E4E-460C-A171-5942684EA317}" type="slidenum">
              <a:rPr lang="en-US" smtClean="0"/>
              <a:t>33</a:t>
            </a:fld>
            <a:endParaRPr lang="en-US"/>
          </a:p>
        </p:txBody>
      </p:sp>
    </p:spTree>
    <p:extLst>
      <p:ext uri="{BB962C8B-B14F-4D97-AF65-F5344CB8AC3E}">
        <p14:creationId xmlns:p14="http://schemas.microsoft.com/office/powerpoint/2010/main" val="2254533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6773D37-5E4E-460C-A171-5942684EA317}" type="slidenum">
              <a:rPr lang="en-US" smtClean="0"/>
              <a:t>34</a:t>
            </a:fld>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63702" cy="388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4495800" y="4495800"/>
            <a:ext cx="3886200" cy="1905000"/>
          </a:xfrm>
          <a:prstGeom prst="wedgeRectCallout">
            <a:avLst>
              <a:gd name="adj1" fmla="val -54164"/>
              <a:gd name="adj2" fmla="val -80546"/>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state or federal exemptions</a:t>
            </a:r>
          </a:p>
          <a:p>
            <a:pPr algn="ctr"/>
            <a:r>
              <a:rPr lang="en-US" dirty="0" smtClean="0"/>
              <a:t>*If state has opted out of the federal scheme, must use state exemptions. </a:t>
            </a:r>
          </a:p>
          <a:p>
            <a:pPr algn="ctr"/>
            <a:r>
              <a:rPr lang="en-US" dirty="0"/>
              <a:t>*</a:t>
            </a:r>
            <a:r>
              <a:rPr lang="en-US" dirty="0" smtClean="0"/>
              <a:t>Joint debtors must elect the same set of exemptions. </a:t>
            </a:r>
            <a:endParaRPr lang="en-US" dirty="0"/>
          </a:p>
        </p:txBody>
      </p:sp>
    </p:spTree>
    <p:extLst>
      <p:ext uri="{BB962C8B-B14F-4D97-AF65-F5344CB8AC3E}">
        <p14:creationId xmlns:p14="http://schemas.microsoft.com/office/powerpoint/2010/main" val="1155506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C</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35</a:t>
            </a:fld>
            <a:endParaRPr lang="en-US"/>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67" y="1447800"/>
            <a:ext cx="9063443" cy="366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4419600" y="228600"/>
            <a:ext cx="2470672" cy="1219200"/>
          </a:xfrm>
          <a:prstGeom prst="wedgeRectCallout">
            <a:avLst>
              <a:gd name="adj1" fmla="val -78443"/>
              <a:gd name="adj2" fmla="val 163679"/>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Full fair market value of the debtor’s interest in the property (without deducting liens or exemptions)</a:t>
            </a:r>
            <a:endParaRPr lang="en-US" sz="1600" dirty="0"/>
          </a:p>
        </p:txBody>
      </p:sp>
      <p:sp>
        <p:nvSpPr>
          <p:cNvPr id="7" name="Rectangular Callout 6"/>
          <p:cNvSpPr/>
          <p:nvPr/>
        </p:nvSpPr>
        <p:spPr>
          <a:xfrm>
            <a:off x="1524000" y="5181600"/>
            <a:ext cx="5004994" cy="1676400"/>
          </a:xfrm>
          <a:prstGeom prst="wedgeRectCallout">
            <a:avLst>
              <a:gd name="adj1" fmla="val 17966"/>
              <a:gd name="adj2" fmla="val -81678"/>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Amount of claimed exemption: generally should correspond to the Debtor’s equity in the property.</a:t>
            </a:r>
          </a:p>
          <a:p>
            <a:pPr algn="ctr"/>
            <a:r>
              <a:rPr lang="en-US" sz="1600" dirty="0" smtClean="0"/>
              <a:t>*May be wise to claim the full amount of a dollar-capped exemption, in the event liens may be avoided </a:t>
            </a:r>
          </a:p>
          <a:p>
            <a:pPr algn="ctr"/>
            <a:r>
              <a:rPr lang="en-US" sz="1600" dirty="0" smtClean="0"/>
              <a:t>or property is worth more.</a:t>
            </a:r>
          </a:p>
          <a:p>
            <a:pPr algn="ctr"/>
            <a:r>
              <a:rPr lang="en-US" sz="1600" dirty="0" smtClean="0"/>
              <a:t>*If Debtor owns no equity in a home, may still claim an exemption based on possessory interest.</a:t>
            </a:r>
            <a:endParaRPr lang="en-US" sz="1600" dirty="0"/>
          </a:p>
        </p:txBody>
      </p:sp>
      <p:sp>
        <p:nvSpPr>
          <p:cNvPr id="8" name="Rectangular Callout 7"/>
          <p:cNvSpPr/>
          <p:nvPr/>
        </p:nvSpPr>
        <p:spPr>
          <a:xfrm>
            <a:off x="6890272" y="5321448"/>
            <a:ext cx="1948927" cy="850751"/>
          </a:xfrm>
          <a:prstGeom prst="wedgeRectCallout">
            <a:avLst>
              <a:gd name="adj1" fmla="val -41579"/>
              <a:gd name="adj2" fmla="val -152514"/>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Relevant code section (source of the exemption)</a:t>
            </a:r>
            <a:endParaRPr lang="en-US" sz="1600" dirty="0"/>
          </a:p>
        </p:txBody>
      </p:sp>
    </p:spTree>
    <p:extLst>
      <p:ext uri="{BB962C8B-B14F-4D97-AF65-F5344CB8AC3E}">
        <p14:creationId xmlns:p14="http://schemas.microsoft.com/office/powerpoint/2010/main" val="3458529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C</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36</a:t>
            </a:fld>
            <a:endParaRPr lang="en-US"/>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8697466" cy="187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533400" y="4191000"/>
            <a:ext cx="5105400" cy="2209800"/>
          </a:xfrm>
          <a:prstGeom prst="wedgeRectCallout">
            <a:avLst>
              <a:gd name="adj1" fmla="val 35196"/>
              <a:gd name="adj2" fmla="val -143545"/>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this language to indicate intent to exempt the entire asset, where the value of the asset is uncertain because it is contingent and unliquidated</a:t>
            </a:r>
            <a:r>
              <a:rPr lang="en-US" dirty="0"/>
              <a:t>. </a:t>
            </a:r>
            <a:r>
              <a:rPr lang="en-US" i="1" dirty="0"/>
              <a:t>See </a:t>
            </a:r>
            <a:r>
              <a:rPr lang="en-US" dirty="0"/>
              <a:t>Schwab v. Reilly, 130 </a:t>
            </a:r>
            <a:r>
              <a:rPr lang="en-US" dirty="0" err="1"/>
              <a:t>S.Ct</a:t>
            </a:r>
            <a:r>
              <a:rPr lang="en-US" dirty="0"/>
              <a:t>. </a:t>
            </a:r>
            <a:r>
              <a:rPr lang="en-US" dirty="0" smtClean="0"/>
              <a:t>2652 (</a:t>
            </a:r>
            <a:r>
              <a:rPr lang="en-US" dirty="0"/>
              <a:t>2010).  </a:t>
            </a:r>
            <a:endParaRPr lang="en-US" dirty="0" smtClean="0"/>
          </a:p>
          <a:p>
            <a:pPr algn="ctr"/>
            <a:r>
              <a:rPr lang="en-US" dirty="0" smtClean="0"/>
              <a:t>*If the exemption has a dollar cap, checking this box allows the Debtor to claim the full fair market value up to any applicable statutory limit.  </a:t>
            </a:r>
          </a:p>
        </p:txBody>
      </p:sp>
    </p:spTree>
    <p:extLst>
      <p:ext uri="{BB962C8B-B14F-4D97-AF65-F5344CB8AC3E}">
        <p14:creationId xmlns:p14="http://schemas.microsoft.com/office/powerpoint/2010/main" val="2638100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C</a:t>
            </a:r>
            <a:endParaRPr lang="en-US" dirty="0"/>
          </a:p>
        </p:txBody>
      </p:sp>
      <p:sp>
        <p:nvSpPr>
          <p:cNvPr id="3" name="Content Placeholder 2"/>
          <p:cNvSpPr>
            <a:spLocks noGrp="1"/>
          </p:cNvSpPr>
          <p:nvPr>
            <p:ph idx="1"/>
          </p:nvPr>
        </p:nvSpPr>
        <p:spPr>
          <a:xfrm>
            <a:off x="381000" y="1447800"/>
            <a:ext cx="8458200" cy="5334000"/>
          </a:xfrm>
        </p:spPr>
        <p:txBody>
          <a:bodyPr>
            <a:normAutofit fontScale="85000" lnSpcReduction="20000"/>
          </a:bodyPr>
          <a:lstStyle/>
          <a:p>
            <a:pPr marL="0" indent="0">
              <a:buNone/>
            </a:pPr>
            <a:r>
              <a:rPr lang="en-US" dirty="0" smtClean="0"/>
              <a:t>Wild-card exemption:</a:t>
            </a:r>
          </a:p>
          <a:p>
            <a:r>
              <a:rPr lang="en-US" dirty="0" smtClean="0"/>
              <a:t>A “floating</a:t>
            </a:r>
            <a:r>
              <a:rPr lang="en-US" dirty="0" smtClean="0">
                <a:latin typeface="+mj-lt"/>
              </a:rPr>
              <a:t>” exemption that can be used for any property – cash, tax refunds, garnished funds, security deposits, potential causes of action, etc.</a:t>
            </a:r>
          </a:p>
          <a:p>
            <a:r>
              <a:rPr lang="en-US" dirty="0" smtClean="0">
                <a:latin typeface="+mj-lt"/>
                <a:cs typeface="Times New Roman"/>
              </a:rPr>
              <a:t>Federal wild card:  $1,250 plus up to an additional $11,850 of unused homestead exemption= $13,100 max (per Debtor) under</a:t>
            </a:r>
            <a:r>
              <a:rPr lang="en-US" dirty="0" smtClean="0">
                <a:cs typeface="Times New Roman"/>
              </a:rPr>
              <a:t>§ </a:t>
            </a:r>
            <a:r>
              <a:rPr lang="en-US" dirty="0">
                <a:cs typeface="Times New Roman"/>
              </a:rPr>
              <a:t>522(d)(5); many state exemption schemes have </a:t>
            </a:r>
            <a:r>
              <a:rPr lang="en-US" dirty="0" smtClean="0">
                <a:cs typeface="Times New Roman"/>
              </a:rPr>
              <a:t>a wild-card exemption </a:t>
            </a:r>
            <a:r>
              <a:rPr lang="en-US" dirty="0">
                <a:cs typeface="Times New Roman"/>
              </a:rPr>
              <a:t>as </a:t>
            </a:r>
            <a:r>
              <a:rPr lang="en-US" dirty="0" smtClean="0">
                <a:cs typeface="Times New Roman"/>
              </a:rPr>
              <a:t>well</a:t>
            </a:r>
            <a:endParaRPr lang="en-US" dirty="0" smtClean="0">
              <a:latin typeface="+mj-lt"/>
              <a:cs typeface="Times New Roman"/>
            </a:endParaRPr>
          </a:p>
          <a:p>
            <a:r>
              <a:rPr lang="en-US" dirty="0" smtClean="0">
                <a:latin typeface="+mj-lt"/>
                <a:cs typeface="Times New Roman"/>
              </a:rPr>
              <a:t>May be “stacked” with other exemptions; for example, if you have a washer worth $800, and can only claim up to $600 in any individual item under the household goods &amp; furnishings exemption, the remaining $200 can be claimed under the wild-card exemption </a:t>
            </a:r>
            <a:endParaRPr lang="en-US" dirty="0" smtClean="0">
              <a:latin typeface="+mj-lt"/>
            </a:endParaRPr>
          </a:p>
        </p:txBody>
      </p:sp>
      <p:sp>
        <p:nvSpPr>
          <p:cNvPr id="4" name="Slide Number Placeholder 3"/>
          <p:cNvSpPr>
            <a:spLocks noGrp="1"/>
          </p:cNvSpPr>
          <p:nvPr>
            <p:ph type="sldNum" sz="quarter" idx="12"/>
          </p:nvPr>
        </p:nvSpPr>
        <p:spPr/>
        <p:txBody>
          <a:bodyPr/>
          <a:lstStyle/>
          <a:p>
            <a:fld id="{E6773D37-5E4E-460C-A171-5942684EA317}" type="slidenum">
              <a:rPr lang="en-US" smtClean="0"/>
              <a:t>37</a:t>
            </a:fld>
            <a:endParaRPr lang="en-US"/>
          </a:p>
        </p:txBody>
      </p:sp>
    </p:spTree>
    <p:extLst>
      <p:ext uri="{BB962C8B-B14F-4D97-AF65-F5344CB8AC3E}">
        <p14:creationId xmlns:p14="http://schemas.microsoft.com/office/powerpoint/2010/main" val="3560306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normAutofit fontScale="90000"/>
          </a:bodyPr>
          <a:lstStyle/>
          <a:p>
            <a:r>
              <a:rPr lang="en-US" dirty="0" smtClean="0"/>
              <a:t>Schedules D and E/F: Listing Creditors</a:t>
            </a:r>
            <a:endParaRPr lang="en-US" dirty="0"/>
          </a:p>
        </p:txBody>
      </p:sp>
      <p:sp>
        <p:nvSpPr>
          <p:cNvPr id="3" name="Content Placeholder 2"/>
          <p:cNvSpPr>
            <a:spLocks noGrp="1"/>
          </p:cNvSpPr>
          <p:nvPr>
            <p:ph idx="1"/>
          </p:nvPr>
        </p:nvSpPr>
        <p:spPr>
          <a:xfrm>
            <a:off x="228600" y="1295400"/>
            <a:ext cx="8534400" cy="5410200"/>
          </a:xfrm>
        </p:spPr>
        <p:txBody>
          <a:bodyPr>
            <a:normAutofit fontScale="85000" lnSpcReduction="20000"/>
          </a:bodyPr>
          <a:lstStyle/>
          <a:p>
            <a:r>
              <a:rPr lang="en-US" dirty="0" smtClean="0"/>
              <a:t>It is </a:t>
            </a:r>
            <a:r>
              <a:rPr lang="en-US" b="1" dirty="0" smtClean="0">
                <a:solidFill>
                  <a:srgbClr val="065C27"/>
                </a:solidFill>
              </a:rPr>
              <a:t>VERY IMPORTANT </a:t>
            </a:r>
            <a:r>
              <a:rPr lang="en-US" dirty="0" smtClean="0"/>
              <a:t>to list the correct name and address of every creditor or potential creditor.</a:t>
            </a:r>
          </a:p>
          <a:p>
            <a:pPr lvl="1"/>
            <a:r>
              <a:rPr lang="en-US" dirty="0" smtClean="0"/>
              <a:t>If a creditor fails to receive notice, their debt may not be discharged</a:t>
            </a:r>
          </a:p>
          <a:p>
            <a:r>
              <a:rPr lang="en-US" dirty="0" smtClean="0"/>
              <a:t>Other information – last four digits of account number, amount owed, date incurred – is less important; provide best estimate in good faith </a:t>
            </a:r>
          </a:p>
          <a:p>
            <a:r>
              <a:rPr lang="en-US" dirty="0" smtClean="0"/>
              <a:t>If a debt shows up on credit report and Debtor doesn’t recognize it, list it and check “disputed”</a:t>
            </a:r>
          </a:p>
          <a:p>
            <a:r>
              <a:rPr lang="en-US" dirty="0" smtClean="0"/>
              <a:t>If a debt has been sold or transferred to a collector, list previous creditors and debt collectors as </a:t>
            </a:r>
            <a:r>
              <a:rPr lang="en-US" dirty="0" smtClean="0">
                <a:solidFill>
                  <a:srgbClr val="065C27"/>
                </a:solidFill>
              </a:rPr>
              <a:t>“others to be notified”</a:t>
            </a:r>
            <a:r>
              <a:rPr lang="en-US" dirty="0" smtClean="0"/>
              <a:t> in Part 2 of Sched. D or Part 3 of Sched. E/F (ensure that all parties get notice!)</a:t>
            </a:r>
          </a:p>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38</a:t>
            </a:fld>
            <a:endParaRPr lang="en-US"/>
          </a:p>
        </p:txBody>
      </p:sp>
    </p:spTree>
    <p:extLst>
      <p:ext uri="{BB962C8B-B14F-4D97-AF65-F5344CB8AC3E}">
        <p14:creationId xmlns:p14="http://schemas.microsoft.com/office/powerpoint/2010/main" val="1567640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normAutofit fontScale="90000"/>
          </a:bodyPr>
          <a:lstStyle/>
          <a:p>
            <a:r>
              <a:rPr lang="en-US" dirty="0" smtClean="0"/>
              <a:t>Schedules D and E/F: Listing Creditors</a:t>
            </a:r>
            <a:endParaRPr lang="en-US" dirty="0"/>
          </a:p>
        </p:txBody>
      </p:sp>
      <p:sp>
        <p:nvSpPr>
          <p:cNvPr id="3" name="Content Placeholder 2"/>
          <p:cNvSpPr>
            <a:spLocks noGrp="1"/>
          </p:cNvSpPr>
          <p:nvPr>
            <p:ph idx="1"/>
          </p:nvPr>
        </p:nvSpPr>
        <p:spPr>
          <a:xfrm>
            <a:off x="381000" y="1371600"/>
            <a:ext cx="8305800" cy="5029200"/>
          </a:xfrm>
        </p:spPr>
        <p:txBody>
          <a:bodyPr>
            <a:normAutofit fontScale="92500" lnSpcReduction="20000"/>
          </a:bodyPr>
          <a:lstStyle/>
          <a:p>
            <a:pPr marL="0" indent="0">
              <a:buNone/>
            </a:pPr>
            <a:r>
              <a:rPr lang="en-US" dirty="0" smtClean="0"/>
              <a:t>Contingent, unliquidated, and disputed claims</a:t>
            </a:r>
          </a:p>
          <a:p>
            <a:r>
              <a:rPr lang="en-US" b="1" dirty="0" smtClean="0">
                <a:solidFill>
                  <a:srgbClr val="065C27"/>
                </a:solidFill>
              </a:rPr>
              <a:t>Contingent</a:t>
            </a:r>
            <a:r>
              <a:rPr lang="en-US" dirty="0" smtClean="0"/>
              <a:t>: liability not firmly established; e.g., if Debtor is a guarantor and the primary obligor has not yet defaulted.</a:t>
            </a:r>
          </a:p>
          <a:p>
            <a:r>
              <a:rPr lang="en-US" b="1" dirty="0" smtClean="0">
                <a:solidFill>
                  <a:srgbClr val="065C27"/>
                </a:solidFill>
              </a:rPr>
              <a:t>Unliquidated</a:t>
            </a:r>
            <a:r>
              <a:rPr lang="en-US" dirty="0" smtClean="0"/>
              <a:t>: liability exists but the amount owed is uncertain; e.g., debtor has been found liable for negligence, but damages not yet determined.</a:t>
            </a:r>
          </a:p>
          <a:p>
            <a:r>
              <a:rPr lang="en-US" b="1" dirty="0" smtClean="0">
                <a:solidFill>
                  <a:srgbClr val="065C27"/>
                </a:solidFill>
              </a:rPr>
              <a:t>Disputed</a:t>
            </a:r>
            <a:r>
              <a:rPr lang="en-US" dirty="0" smtClean="0"/>
              <a:t>: Debtor disputes either liability on the debt or the amount owed; e.g., debt claimed by a party the Debtor does not recognize – may or may not own it</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39</a:t>
            </a:fld>
            <a:endParaRPr lang="en-US"/>
          </a:p>
        </p:txBody>
      </p:sp>
    </p:spTree>
    <p:extLst>
      <p:ext uri="{BB962C8B-B14F-4D97-AF65-F5344CB8AC3E}">
        <p14:creationId xmlns:p14="http://schemas.microsoft.com/office/powerpoint/2010/main" val="3084902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Other Required Documents</a:t>
            </a:r>
            <a:endParaRPr lang="en-US" dirty="0"/>
          </a:p>
        </p:txBody>
      </p:sp>
      <p:sp>
        <p:nvSpPr>
          <p:cNvPr id="3" name="Content Placeholder 2"/>
          <p:cNvSpPr>
            <a:spLocks noGrp="1"/>
          </p:cNvSpPr>
          <p:nvPr>
            <p:ph idx="1"/>
          </p:nvPr>
        </p:nvSpPr>
        <p:spPr>
          <a:xfrm>
            <a:off x="304800" y="1371600"/>
            <a:ext cx="8382000" cy="4953000"/>
          </a:xfrm>
        </p:spPr>
        <p:txBody>
          <a:bodyPr>
            <a:normAutofit fontScale="47500" lnSpcReduction="20000"/>
          </a:bodyPr>
          <a:lstStyle/>
          <a:p>
            <a:pPr marL="0" indent="0">
              <a:lnSpc>
                <a:spcPct val="120000"/>
              </a:lnSpc>
              <a:spcAft>
                <a:spcPts val="600"/>
              </a:spcAft>
              <a:buNone/>
            </a:pPr>
            <a:r>
              <a:rPr lang="en-US" sz="5100" dirty="0" smtClean="0"/>
              <a:t>Within 14 days after the case is filed, the Debtor must file:</a:t>
            </a:r>
            <a:endParaRPr lang="en-US" dirty="0" smtClean="0"/>
          </a:p>
          <a:p>
            <a:pPr>
              <a:lnSpc>
                <a:spcPct val="120000"/>
              </a:lnSpc>
              <a:spcBef>
                <a:spcPts val="0"/>
              </a:spcBef>
              <a:spcAft>
                <a:spcPts val="600"/>
              </a:spcAft>
              <a:buFont typeface="Wingdings" panose="05000000000000000000" pitchFamily="2" charset="2"/>
              <a:buChar char="q"/>
            </a:pPr>
            <a:r>
              <a:rPr lang="en-US" sz="4700" dirty="0" smtClean="0"/>
              <a:t>Credit counseling certificate</a:t>
            </a:r>
          </a:p>
          <a:p>
            <a:pPr>
              <a:lnSpc>
                <a:spcPct val="120000"/>
              </a:lnSpc>
              <a:spcBef>
                <a:spcPts val="0"/>
              </a:spcBef>
              <a:spcAft>
                <a:spcPts val="600"/>
              </a:spcAft>
              <a:buFont typeface="Wingdings" panose="05000000000000000000" pitchFamily="2" charset="2"/>
              <a:buChar char="q"/>
            </a:pPr>
            <a:r>
              <a:rPr lang="en-US" sz="4700" dirty="0" smtClean="0"/>
              <a:t>Schedules (Forms 106A-106J)</a:t>
            </a:r>
          </a:p>
          <a:p>
            <a:pPr>
              <a:lnSpc>
                <a:spcPct val="120000"/>
              </a:lnSpc>
              <a:spcBef>
                <a:spcPts val="0"/>
              </a:spcBef>
              <a:spcAft>
                <a:spcPts val="600"/>
              </a:spcAft>
              <a:buFont typeface="Wingdings" panose="05000000000000000000" pitchFamily="2" charset="2"/>
              <a:buChar char="q"/>
            </a:pPr>
            <a:r>
              <a:rPr lang="en-US" sz="4700" dirty="0" smtClean="0"/>
              <a:t>Summary </a:t>
            </a:r>
            <a:r>
              <a:rPr lang="en-US" sz="4700" dirty="0"/>
              <a:t>of the debtor’s assets and liabilities, and certain statistical information (Official Form </a:t>
            </a:r>
            <a:r>
              <a:rPr lang="en-US" sz="4700" dirty="0" smtClean="0"/>
              <a:t>106Sum)</a:t>
            </a:r>
            <a:endParaRPr lang="en-US" sz="4700" dirty="0"/>
          </a:p>
          <a:p>
            <a:pPr>
              <a:lnSpc>
                <a:spcPct val="120000"/>
              </a:lnSpc>
              <a:spcBef>
                <a:spcPts val="0"/>
              </a:spcBef>
              <a:spcAft>
                <a:spcPts val="600"/>
              </a:spcAft>
              <a:buFont typeface="Wingdings" panose="05000000000000000000" pitchFamily="2" charset="2"/>
              <a:buChar char="q"/>
            </a:pPr>
            <a:r>
              <a:rPr lang="en-US" sz="4700" dirty="0" smtClean="0"/>
              <a:t>Declaration </a:t>
            </a:r>
            <a:r>
              <a:rPr lang="en-US" sz="4700" dirty="0"/>
              <a:t>about the debtor’s schedules (Official Form </a:t>
            </a:r>
            <a:r>
              <a:rPr lang="en-US" sz="4700" dirty="0" smtClean="0"/>
              <a:t>106Dec)</a:t>
            </a:r>
            <a:endParaRPr lang="en-US" sz="4700" dirty="0"/>
          </a:p>
          <a:p>
            <a:pPr>
              <a:lnSpc>
                <a:spcPct val="120000"/>
              </a:lnSpc>
              <a:spcBef>
                <a:spcPts val="0"/>
              </a:spcBef>
              <a:spcAft>
                <a:spcPts val="600"/>
              </a:spcAft>
              <a:buFont typeface="Wingdings" panose="05000000000000000000" pitchFamily="2" charset="2"/>
              <a:buChar char="q"/>
            </a:pPr>
            <a:r>
              <a:rPr lang="en-US" sz="4700" dirty="0" smtClean="0"/>
              <a:t>Statement </a:t>
            </a:r>
            <a:r>
              <a:rPr lang="en-US" sz="4700" dirty="0"/>
              <a:t>of financial affairs (Official Form </a:t>
            </a:r>
            <a:r>
              <a:rPr lang="en-US" sz="4700" dirty="0" smtClean="0"/>
              <a:t>107)</a:t>
            </a:r>
            <a:endParaRPr lang="en-US" sz="4700" dirty="0"/>
          </a:p>
          <a:p>
            <a:pPr>
              <a:lnSpc>
                <a:spcPct val="120000"/>
              </a:lnSpc>
              <a:spcBef>
                <a:spcPts val="0"/>
              </a:spcBef>
              <a:spcAft>
                <a:spcPts val="600"/>
              </a:spcAft>
              <a:buFont typeface="Wingdings" panose="05000000000000000000" pitchFamily="2" charset="2"/>
              <a:buChar char="q"/>
            </a:pPr>
            <a:r>
              <a:rPr lang="en-US" sz="4700" dirty="0" smtClean="0"/>
              <a:t>Disclosure </a:t>
            </a:r>
            <a:r>
              <a:rPr lang="en-US" sz="4700" dirty="0"/>
              <a:t>of attorney fees paid or promised (Director’s Procedural Form B2030), </a:t>
            </a:r>
            <a:r>
              <a:rPr lang="en-US" sz="4700" dirty="0" smtClean="0"/>
              <a:t>and</a:t>
            </a:r>
            <a:endParaRPr lang="en-US" sz="4700" dirty="0"/>
          </a:p>
          <a:p>
            <a:pPr>
              <a:lnSpc>
                <a:spcPct val="120000"/>
              </a:lnSpc>
              <a:spcBef>
                <a:spcPts val="0"/>
              </a:spcBef>
              <a:spcAft>
                <a:spcPts val="600"/>
              </a:spcAft>
              <a:buFont typeface="Wingdings" panose="05000000000000000000" pitchFamily="2" charset="2"/>
              <a:buChar char="q"/>
            </a:pPr>
            <a:r>
              <a:rPr lang="en-US" sz="4700" dirty="0" smtClean="0"/>
              <a:t>Means test form(s</a:t>
            </a:r>
            <a:r>
              <a:rPr lang="en-US" sz="4700" dirty="0"/>
              <a:t>) (Official </a:t>
            </a:r>
            <a:r>
              <a:rPr lang="en-US" sz="4700" dirty="0" smtClean="0"/>
              <a:t>Forms 122A-1, 122C-1, etc.)</a:t>
            </a:r>
          </a:p>
          <a:p>
            <a:pPr marL="0" indent="0">
              <a:lnSpc>
                <a:spcPct val="120000"/>
              </a:lnSpc>
              <a:spcBef>
                <a:spcPts val="0"/>
              </a:spcBef>
              <a:spcAft>
                <a:spcPts val="600"/>
              </a:spcAft>
              <a:buNone/>
            </a:pPr>
            <a:r>
              <a:rPr lang="en-US" sz="4700" dirty="0" smtClean="0"/>
              <a:t/>
            </a:r>
            <a:br>
              <a:rPr lang="en-US" sz="4700" dirty="0" smtClean="0"/>
            </a:br>
            <a:r>
              <a:rPr lang="en-US" sz="4700" dirty="0" smtClean="0"/>
              <a:t>Debtor may request an extension of time under </a:t>
            </a:r>
            <a:r>
              <a:rPr lang="en-US" sz="4700" dirty="0" err="1" smtClean="0"/>
              <a:t>Bankr</a:t>
            </a:r>
            <a:r>
              <a:rPr lang="en-US" sz="4700" dirty="0" smtClean="0"/>
              <a:t>. Rule 1007(c)</a:t>
            </a:r>
            <a:endParaRPr lang="en-US" sz="4700" dirty="0"/>
          </a:p>
        </p:txBody>
      </p:sp>
      <p:sp>
        <p:nvSpPr>
          <p:cNvPr id="4" name="Slide Number Placeholder 3"/>
          <p:cNvSpPr>
            <a:spLocks noGrp="1"/>
          </p:cNvSpPr>
          <p:nvPr>
            <p:ph type="sldNum" sz="quarter" idx="12"/>
          </p:nvPr>
        </p:nvSpPr>
        <p:spPr/>
        <p:txBody>
          <a:bodyPr/>
          <a:lstStyle/>
          <a:p>
            <a:fld id="{E6773D37-5E4E-460C-A171-5942684EA317}" type="slidenum">
              <a:rPr lang="en-US" smtClean="0"/>
              <a:t>4</a:t>
            </a:fld>
            <a:endParaRPr lang="en-US"/>
          </a:p>
        </p:txBody>
      </p:sp>
    </p:spTree>
    <p:extLst>
      <p:ext uri="{BB962C8B-B14F-4D97-AF65-F5344CB8AC3E}">
        <p14:creationId xmlns:p14="http://schemas.microsoft.com/office/powerpoint/2010/main" val="2412390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773D37-5E4E-460C-A171-5942684EA317}" type="slidenum">
              <a:rPr lang="en-US" smtClean="0"/>
              <a:t>40</a:t>
            </a:fld>
            <a:endParaRPr lang="en-US"/>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76400"/>
            <a:ext cx="8978506" cy="307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1982096" y="0"/>
            <a:ext cx="2362200" cy="1828800"/>
          </a:xfrm>
          <a:prstGeom prst="wedgeRectCallout">
            <a:avLst>
              <a:gd name="adj1" fmla="val -35838"/>
              <a:gd name="adj2" fmla="val 69142"/>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Very important to list the correct creditor address; do a diligent search; when in doubt, list other possible addresses as additional notification</a:t>
            </a:r>
            <a:endParaRPr lang="en-US" sz="1600" dirty="0"/>
          </a:p>
        </p:txBody>
      </p:sp>
      <p:sp>
        <p:nvSpPr>
          <p:cNvPr id="7" name="Title 6"/>
          <p:cNvSpPr>
            <a:spLocks noGrp="1"/>
          </p:cNvSpPr>
          <p:nvPr>
            <p:ph type="title"/>
          </p:nvPr>
        </p:nvSpPr>
        <p:spPr>
          <a:xfrm>
            <a:off x="5334896" y="304800"/>
            <a:ext cx="1752600" cy="944562"/>
          </a:xfrm>
          <a:prstGeom prst="wedgeRectCallout">
            <a:avLst>
              <a:gd name="adj1" fmla="val 29009"/>
              <a:gd name="adj2" fmla="val 107156"/>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smtClean="0">
                <a:solidFill>
                  <a:schemeClr val="bg1"/>
                </a:solidFill>
              </a:rPr>
              <a:t>Last 4 digits only, to protect against ID theft</a:t>
            </a:r>
            <a:endParaRPr lang="en-US" sz="1600" b="0" dirty="0">
              <a:solidFill>
                <a:schemeClr val="bg1"/>
              </a:solidFill>
            </a:endParaRPr>
          </a:p>
        </p:txBody>
      </p:sp>
      <p:sp>
        <p:nvSpPr>
          <p:cNvPr id="8" name="Rectangular Callout 7"/>
          <p:cNvSpPr/>
          <p:nvPr/>
        </p:nvSpPr>
        <p:spPr>
          <a:xfrm>
            <a:off x="7208521" y="1792"/>
            <a:ext cx="1719430" cy="1674607"/>
          </a:xfrm>
          <a:prstGeom prst="wedgeRectCallout">
            <a:avLst>
              <a:gd name="adj1" fmla="val 24760"/>
              <a:gd name="adj2" fmla="val 63703"/>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Amount owed (Best estimate; actual amount creditor will be paid is determined based on proof of claim)</a:t>
            </a:r>
            <a:endParaRPr lang="en-US" sz="1600" dirty="0"/>
          </a:p>
        </p:txBody>
      </p:sp>
      <p:sp>
        <p:nvSpPr>
          <p:cNvPr id="9" name="Rectangular Callout 8"/>
          <p:cNvSpPr/>
          <p:nvPr/>
        </p:nvSpPr>
        <p:spPr>
          <a:xfrm>
            <a:off x="2362200" y="5105400"/>
            <a:ext cx="1982096" cy="1524000"/>
          </a:xfrm>
          <a:prstGeom prst="wedgeRectCallout">
            <a:avLst>
              <a:gd name="adj1" fmla="val 50630"/>
              <a:gd name="adj2" fmla="val -175757"/>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Check “disputed” if the Debtor is unsure about liability, amount of the debt, or identity of the creditor</a:t>
            </a:r>
            <a:endParaRPr lang="en-US" sz="1600" dirty="0"/>
          </a:p>
        </p:txBody>
      </p:sp>
      <p:sp>
        <p:nvSpPr>
          <p:cNvPr id="10" name="Rectangular Callout 9"/>
          <p:cNvSpPr/>
          <p:nvPr/>
        </p:nvSpPr>
        <p:spPr>
          <a:xfrm>
            <a:off x="6977230" y="2743200"/>
            <a:ext cx="1950721" cy="1219200"/>
          </a:xfrm>
          <a:prstGeom prst="wedgeRectCallout">
            <a:avLst>
              <a:gd name="adj1" fmla="val -57039"/>
              <a:gd name="adj2" fmla="val -104485"/>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On a credit card: date account was opened, range of dates, or “various dates”</a:t>
            </a:r>
            <a:endParaRPr lang="en-US" sz="1600" dirty="0"/>
          </a:p>
        </p:txBody>
      </p:sp>
    </p:spTree>
    <p:extLst>
      <p:ext uri="{BB962C8B-B14F-4D97-AF65-F5344CB8AC3E}">
        <p14:creationId xmlns:p14="http://schemas.microsoft.com/office/powerpoint/2010/main" val="3537247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944562"/>
          </a:xfrm>
        </p:spPr>
        <p:txBody>
          <a:bodyPr/>
          <a:lstStyle/>
          <a:p>
            <a:r>
              <a:rPr lang="en-US" dirty="0" smtClean="0"/>
              <a:t>Schedule D: Secured Claims</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marL="0" indent="0">
              <a:buNone/>
            </a:pPr>
            <a:r>
              <a:rPr lang="en-US" sz="2400" dirty="0" smtClean="0"/>
              <a:t>List here all creditors that hold liens, even if liens can be avoided:</a:t>
            </a:r>
          </a:p>
          <a:p>
            <a:r>
              <a:rPr lang="en-US" sz="2400" dirty="0" smtClean="0"/>
              <a:t>Mortgages</a:t>
            </a:r>
          </a:p>
          <a:p>
            <a:r>
              <a:rPr lang="en-US" sz="2400" dirty="0" smtClean="0"/>
              <a:t>Judgment liens</a:t>
            </a:r>
          </a:p>
          <a:p>
            <a:r>
              <a:rPr lang="en-US" sz="2400" dirty="0" smtClean="0"/>
              <a:t>Garnishments</a:t>
            </a:r>
          </a:p>
          <a:p>
            <a:r>
              <a:rPr lang="en-US" sz="2400" dirty="0" smtClean="0"/>
              <a:t>Creditors holding a security deposit</a:t>
            </a:r>
          </a:p>
          <a:p>
            <a:r>
              <a:rPr lang="en-US" sz="2400" dirty="0" smtClean="0"/>
              <a:t>Tax lien holders</a:t>
            </a:r>
          </a:p>
          <a:p>
            <a:r>
              <a:rPr lang="en-US" sz="2400" dirty="0" smtClean="0"/>
              <a:t>Banks that have a right of setoff against account</a:t>
            </a:r>
          </a:p>
          <a:p>
            <a:r>
              <a:rPr lang="en-US" sz="2400" dirty="0" smtClean="0"/>
              <a:t>Rent-to-own contract if debtor intends to treat as a secured claim</a:t>
            </a:r>
            <a:endParaRPr lang="en-US" sz="2400" dirty="0"/>
          </a:p>
        </p:txBody>
      </p:sp>
      <p:sp>
        <p:nvSpPr>
          <p:cNvPr id="4" name="Slide Number Placeholder 3"/>
          <p:cNvSpPr>
            <a:spLocks noGrp="1"/>
          </p:cNvSpPr>
          <p:nvPr>
            <p:ph type="sldNum" sz="quarter" idx="12"/>
          </p:nvPr>
        </p:nvSpPr>
        <p:spPr/>
        <p:txBody>
          <a:bodyPr/>
          <a:lstStyle/>
          <a:p>
            <a:fld id="{E6773D37-5E4E-460C-A171-5942684EA317}" type="slidenum">
              <a:rPr lang="en-US" smtClean="0"/>
              <a:t>41</a:t>
            </a:fld>
            <a:endParaRPr lang="en-US"/>
          </a:p>
        </p:txBody>
      </p:sp>
    </p:spTree>
    <p:extLst>
      <p:ext uri="{BB962C8B-B14F-4D97-AF65-F5344CB8AC3E}">
        <p14:creationId xmlns:p14="http://schemas.microsoft.com/office/powerpoint/2010/main" val="2919068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D</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42</a:t>
            </a:fld>
            <a:endParaRPr lang="en-US"/>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113971"/>
            <a:ext cx="8618220" cy="5159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95600" y="2019748"/>
            <a:ext cx="2590800" cy="72031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4876800"/>
            <a:ext cx="2590800" cy="72031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7820809" y="2667000"/>
            <a:ext cx="1323191" cy="1752600"/>
          </a:xfrm>
          <a:prstGeom prst="wedgeRectCallout">
            <a:avLst>
              <a:gd name="adj1" fmla="val -20454"/>
              <a:gd name="adj2" fmla="val -73949"/>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Amount of the claim minus value of the collateral. Do not list on Sched. E/F</a:t>
            </a:r>
            <a:endParaRPr lang="en-US" sz="1600" dirty="0"/>
          </a:p>
        </p:txBody>
      </p:sp>
      <p:sp>
        <p:nvSpPr>
          <p:cNvPr id="9" name="Rectangular Callout 8"/>
          <p:cNvSpPr/>
          <p:nvPr/>
        </p:nvSpPr>
        <p:spPr>
          <a:xfrm>
            <a:off x="6096001" y="3801932"/>
            <a:ext cx="1676400" cy="998668"/>
          </a:xfrm>
          <a:prstGeom prst="wedgeRectCallout">
            <a:avLst>
              <a:gd name="adj1" fmla="val 8318"/>
              <a:gd name="adj2" fmla="val -206104"/>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Full fair market value; should correspond to Schedule A/B</a:t>
            </a:r>
            <a:endParaRPr lang="en-US" sz="1600" dirty="0"/>
          </a:p>
        </p:txBody>
      </p:sp>
      <p:sp>
        <p:nvSpPr>
          <p:cNvPr id="10" name="Rectangular Callout 9"/>
          <p:cNvSpPr/>
          <p:nvPr/>
        </p:nvSpPr>
        <p:spPr>
          <a:xfrm>
            <a:off x="5029200" y="2667000"/>
            <a:ext cx="1661160" cy="1038112"/>
          </a:xfrm>
          <a:prstGeom prst="wedgeRectCallout">
            <a:avLst>
              <a:gd name="adj1" fmla="val 16553"/>
              <a:gd name="adj2" fmla="val -91013"/>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Full amount owed, even if it exceeds the value of the collateral</a:t>
            </a:r>
            <a:endParaRPr lang="en-US" sz="1600" dirty="0"/>
          </a:p>
        </p:txBody>
      </p:sp>
    </p:spTree>
    <p:extLst>
      <p:ext uri="{BB962C8B-B14F-4D97-AF65-F5344CB8AC3E}">
        <p14:creationId xmlns:p14="http://schemas.microsoft.com/office/powerpoint/2010/main" val="3314316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 E/F: Priority and Unsecured Claims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Part 1: Priority claims under </a:t>
            </a:r>
            <a:r>
              <a:rPr lang="en-US" dirty="0" smtClean="0">
                <a:latin typeface="+mj-lt"/>
                <a:cs typeface="Times New Roman"/>
              </a:rPr>
              <a:t>§ 507</a:t>
            </a:r>
          </a:p>
          <a:p>
            <a:r>
              <a:rPr lang="en-US" dirty="0" smtClean="0">
                <a:latin typeface="+mj-lt"/>
                <a:cs typeface="Times New Roman"/>
              </a:rPr>
              <a:t>Tax debts</a:t>
            </a:r>
          </a:p>
          <a:p>
            <a:pPr lvl="1"/>
            <a:r>
              <a:rPr lang="en-US" dirty="0">
                <a:latin typeface="+mj-lt"/>
                <a:cs typeface="Times New Roman"/>
              </a:rPr>
              <a:t>n</a:t>
            </a:r>
            <a:r>
              <a:rPr lang="en-US" dirty="0" smtClean="0">
                <a:latin typeface="+mj-lt"/>
                <a:cs typeface="Times New Roman"/>
              </a:rPr>
              <a:t>ot all tax debts are priority; check </a:t>
            </a:r>
            <a:r>
              <a:rPr lang="en-US" sz="2400" dirty="0">
                <a:cs typeface="Times New Roman"/>
              </a:rPr>
              <a:t>§ </a:t>
            </a:r>
            <a:r>
              <a:rPr lang="en-US" dirty="0" smtClean="0">
                <a:latin typeface="+mj-lt"/>
                <a:cs typeface="Times New Roman"/>
              </a:rPr>
              <a:t>507(a)(7)</a:t>
            </a:r>
          </a:p>
          <a:p>
            <a:pPr lvl="1"/>
            <a:r>
              <a:rPr lang="en-US" dirty="0">
                <a:latin typeface="+mj-lt"/>
                <a:cs typeface="Times New Roman"/>
              </a:rPr>
              <a:t>i</a:t>
            </a:r>
            <a:r>
              <a:rPr lang="en-US" dirty="0" smtClean="0">
                <a:latin typeface="+mj-lt"/>
                <a:cs typeface="Times New Roman"/>
              </a:rPr>
              <a:t>f the tax creditor holds a lien, then it is secured, not priority! </a:t>
            </a:r>
          </a:p>
          <a:p>
            <a:r>
              <a:rPr lang="en-US" dirty="0" smtClean="0">
                <a:latin typeface="+mj-lt"/>
                <a:cs typeface="Times New Roman"/>
              </a:rPr>
              <a:t>Domestic support obligations</a:t>
            </a:r>
          </a:p>
          <a:p>
            <a:r>
              <a:rPr lang="en-US" dirty="0" smtClean="0">
                <a:latin typeface="+mj-lt"/>
                <a:cs typeface="Times New Roman"/>
              </a:rPr>
              <a:t>Sometimes only a portion of the creditor’s total claim is entitled to priority – list both the priority and nonpriority portions in Part 1</a:t>
            </a:r>
          </a:p>
          <a:p>
            <a:endParaRPr lang="en-US" dirty="0">
              <a:latin typeface="+mj-lt"/>
            </a:endParaRPr>
          </a:p>
        </p:txBody>
      </p:sp>
      <p:sp>
        <p:nvSpPr>
          <p:cNvPr id="4" name="Slide Number Placeholder 3"/>
          <p:cNvSpPr>
            <a:spLocks noGrp="1"/>
          </p:cNvSpPr>
          <p:nvPr>
            <p:ph type="sldNum" sz="quarter" idx="12"/>
          </p:nvPr>
        </p:nvSpPr>
        <p:spPr/>
        <p:txBody>
          <a:bodyPr/>
          <a:lstStyle/>
          <a:p>
            <a:fld id="{E6773D37-5E4E-460C-A171-5942684EA317}" type="slidenum">
              <a:rPr lang="en-US" smtClean="0"/>
              <a:t>43</a:t>
            </a:fld>
            <a:endParaRPr lang="en-US"/>
          </a:p>
        </p:txBody>
      </p:sp>
    </p:spTree>
    <p:extLst>
      <p:ext uri="{BB962C8B-B14F-4D97-AF65-F5344CB8AC3E}">
        <p14:creationId xmlns:p14="http://schemas.microsoft.com/office/powerpoint/2010/main" val="1311165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lstStyle/>
          <a:p>
            <a:r>
              <a:rPr lang="en-US" dirty="0" smtClean="0"/>
              <a:t>Schedule E/F</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44</a:t>
            </a:fld>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07" y="1295400"/>
            <a:ext cx="8936993" cy="507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5859780" y="4452769"/>
            <a:ext cx="1661160" cy="1038112"/>
          </a:xfrm>
          <a:prstGeom prst="wedgeRectCallout">
            <a:avLst>
              <a:gd name="adj1" fmla="val 57999"/>
              <a:gd name="adj2" fmla="val -115884"/>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Amount entitled to priority under 507(a)</a:t>
            </a:r>
            <a:endParaRPr lang="en-US" sz="1600" dirty="0"/>
          </a:p>
        </p:txBody>
      </p:sp>
      <p:sp>
        <p:nvSpPr>
          <p:cNvPr id="7" name="Rectangular Callout 6"/>
          <p:cNvSpPr/>
          <p:nvPr/>
        </p:nvSpPr>
        <p:spPr>
          <a:xfrm>
            <a:off x="7772400" y="4419600"/>
            <a:ext cx="1324984" cy="1066800"/>
          </a:xfrm>
          <a:prstGeom prst="wedgeRectCallout">
            <a:avLst>
              <a:gd name="adj1" fmla="val 2751"/>
              <a:gd name="adj2" fmla="val -109164"/>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Nonpriority amount goes here, not in Part 2</a:t>
            </a:r>
            <a:endParaRPr lang="en-US" sz="1600" dirty="0"/>
          </a:p>
        </p:txBody>
      </p:sp>
    </p:spTree>
    <p:extLst>
      <p:ext uri="{BB962C8B-B14F-4D97-AF65-F5344CB8AC3E}">
        <p14:creationId xmlns:p14="http://schemas.microsoft.com/office/powerpoint/2010/main" val="3746958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 E/F, Part 2: Nonpriority Unsecured Claims</a:t>
            </a:r>
            <a:endParaRPr lang="en-US" dirty="0"/>
          </a:p>
        </p:txBody>
      </p:sp>
      <p:sp>
        <p:nvSpPr>
          <p:cNvPr id="3" name="Content Placeholder 2"/>
          <p:cNvSpPr>
            <a:spLocks noGrp="1"/>
          </p:cNvSpPr>
          <p:nvPr>
            <p:ph idx="1"/>
          </p:nvPr>
        </p:nvSpPr>
        <p:spPr>
          <a:xfrm>
            <a:off x="381000" y="1752600"/>
            <a:ext cx="8305800" cy="4373563"/>
          </a:xfrm>
        </p:spPr>
        <p:txBody>
          <a:bodyPr/>
          <a:lstStyle/>
          <a:p>
            <a:r>
              <a:rPr lang="en-US" dirty="0" smtClean="0"/>
              <a:t>List all debts – even ones that have been “charged off” </a:t>
            </a:r>
          </a:p>
          <a:p>
            <a:pPr lvl="1"/>
            <a:r>
              <a:rPr lang="en-US" dirty="0"/>
              <a:t>t</a:t>
            </a:r>
            <a:r>
              <a:rPr lang="en-US" dirty="0" smtClean="0"/>
              <a:t>his is an accounting term, does not mean liability is eliminated</a:t>
            </a:r>
          </a:p>
          <a:p>
            <a:r>
              <a:rPr lang="en-US" dirty="0" smtClean="0"/>
              <a:t>If Debtor does not think the debt is owed, disputes the amount, or thinks it is past the statute of limitations, check “disputed” </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45</a:t>
            </a:fld>
            <a:endParaRPr lang="en-US"/>
          </a:p>
        </p:txBody>
      </p:sp>
    </p:spTree>
    <p:extLst>
      <p:ext uri="{BB962C8B-B14F-4D97-AF65-F5344CB8AC3E}">
        <p14:creationId xmlns:p14="http://schemas.microsoft.com/office/powerpoint/2010/main" val="39909409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E/F, Part 2</a:t>
            </a:r>
            <a:endParaRPr lang="en-US" dirty="0"/>
          </a:p>
        </p:txBody>
      </p:sp>
      <p:sp>
        <p:nvSpPr>
          <p:cNvPr id="3" name="Content Placeholder 2"/>
          <p:cNvSpPr>
            <a:spLocks noGrp="1"/>
          </p:cNvSpPr>
          <p:nvPr>
            <p:ph idx="1"/>
          </p:nvPr>
        </p:nvSpPr>
        <p:spPr/>
        <p:txBody>
          <a:bodyPr/>
          <a:lstStyle/>
          <a:p>
            <a:r>
              <a:rPr lang="en-US" dirty="0" smtClean="0"/>
              <a:t>Utility debts: unless a current bill has just been paid and no balance is owed, should be listed (even if not in debtor’s name)</a:t>
            </a:r>
          </a:p>
          <a:p>
            <a:r>
              <a:rPr lang="en-US" dirty="0" smtClean="0"/>
              <a:t>Payday loans (are not secured, as they may argue)</a:t>
            </a:r>
          </a:p>
          <a:p>
            <a:r>
              <a:rPr lang="en-US" dirty="0" smtClean="0"/>
              <a:t>Executory contracts and leases, if terminated pre-petition, should be listed here</a:t>
            </a:r>
          </a:p>
          <a:p>
            <a:endParaRPr lang="en-US" dirty="0" smtClean="0"/>
          </a:p>
        </p:txBody>
      </p:sp>
      <p:sp>
        <p:nvSpPr>
          <p:cNvPr id="4" name="Slide Number Placeholder 3"/>
          <p:cNvSpPr>
            <a:spLocks noGrp="1"/>
          </p:cNvSpPr>
          <p:nvPr>
            <p:ph type="sldNum" sz="quarter" idx="12"/>
          </p:nvPr>
        </p:nvSpPr>
        <p:spPr/>
        <p:txBody>
          <a:bodyPr/>
          <a:lstStyle/>
          <a:p>
            <a:fld id="{E6773D37-5E4E-460C-A171-5942684EA317}" type="slidenum">
              <a:rPr lang="en-US" smtClean="0"/>
              <a:t>46</a:t>
            </a:fld>
            <a:endParaRPr lang="en-US"/>
          </a:p>
        </p:txBody>
      </p:sp>
    </p:spTree>
    <p:extLst>
      <p:ext uri="{BB962C8B-B14F-4D97-AF65-F5344CB8AC3E}">
        <p14:creationId xmlns:p14="http://schemas.microsoft.com/office/powerpoint/2010/main" val="2032797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 G: Executory Contracts and Unexpired Leases</a:t>
            </a:r>
            <a:endParaRPr lang="en-US" dirty="0"/>
          </a:p>
        </p:txBody>
      </p:sp>
      <p:sp>
        <p:nvSpPr>
          <p:cNvPr id="3" name="Content Placeholder 2"/>
          <p:cNvSpPr>
            <a:spLocks noGrp="1"/>
          </p:cNvSpPr>
          <p:nvPr>
            <p:ph idx="1"/>
          </p:nvPr>
        </p:nvSpPr>
        <p:spPr/>
        <p:txBody>
          <a:bodyPr/>
          <a:lstStyle/>
          <a:p>
            <a:r>
              <a:rPr lang="en-US" dirty="0" smtClean="0"/>
              <a:t>Residential leases: list even if just month-to-month, oral agreement</a:t>
            </a:r>
          </a:p>
          <a:p>
            <a:r>
              <a:rPr lang="en-US" dirty="0" smtClean="0"/>
              <a:t>Automobile leases (Ch. 7 Debtor must declare intention with respect to the lease on Statement of Intention, Form 108)</a:t>
            </a:r>
          </a:p>
          <a:p>
            <a:r>
              <a:rPr lang="en-US" dirty="0" smtClean="0"/>
              <a:t>Rent-to-own contracts – unless Debtor elects to treat as a secured claim on Sched. D</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47</a:t>
            </a:fld>
            <a:endParaRPr lang="en-US"/>
          </a:p>
        </p:txBody>
      </p:sp>
    </p:spTree>
    <p:extLst>
      <p:ext uri="{BB962C8B-B14F-4D97-AF65-F5344CB8AC3E}">
        <p14:creationId xmlns:p14="http://schemas.microsoft.com/office/powerpoint/2010/main" val="34702778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Schedule H: </a:t>
            </a:r>
            <a:r>
              <a:rPr lang="en-US" dirty="0" err="1" smtClean="0"/>
              <a:t>Codebtors</a:t>
            </a:r>
            <a:endParaRPr lang="en-US" dirty="0"/>
          </a:p>
        </p:txBody>
      </p:sp>
      <p:sp>
        <p:nvSpPr>
          <p:cNvPr id="3" name="Content Placeholder 2"/>
          <p:cNvSpPr>
            <a:spLocks noGrp="1"/>
          </p:cNvSpPr>
          <p:nvPr>
            <p:ph idx="1"/>
          </p:nvPr>
        </p:nvSpPr>
        <p:spPr>
          <a:xfrm>
            <a:off x="457200" y="1447800"/>
            <a:ext cx="8229600" cy="4678363"/>
          </a:xfrm>
        </p:spPr>
        <p:txBody>
          <a:bodyPr>
            <a:normAutofit fontScale="92500"/>
          </a:bodyPr>
          <a:lstStyle/>
          <a:p>
            <a:r>
              <a:rPr lang="en-US" dirty="0" smtClean="0"/>
              <a:t>Any </a:t>
            </a:r>
            <a:r>
              <a:rPr lang="en-US" dirty="0" err="1" smtClean="0"/>
              <a:t>codebtors</a:t>
            </a:r>
            <a:r>
              <a:rPr lang="en-US" dirty="0" smtClean="0"/>
              <a:t>, other than a spouse in a joint case</a:t>
            </a:r>
          </a:p>
          <a:p>
            <a:r>
              <a:rPr lang="en-US" dirty="0" smtClean="0"/>
              <a:t>If Debtor has lived in a community property state in the past 8 years, must list the state and provide name and address of any spouse during that time</a:t>
            </a:r>
          </a:p>
          <a:p>
            <a:r>
              <a:rPr lang="en-US" dirty="0" smtClean="0"/>
              <a:t>Former spouse who is jointly responsible for providing food and medical care for dependents should be listed</a:t>
            </a:r>
          </a:p>
          <a:p>
            <a:r>
              <a:rPr lang="en-US" dirty="0" smtClean="0"/>
              <a:t>Guarantor on a debt owed by the debtor</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48</a:t>
            </a:fld>
            <a:endParaRPr lang="en-US"/>
          </a:p>
        </p:txBody>
      </p:sp>
    </p:spTree>
    <p:extLst>
      <p:ext uri="{BB962C8B-B14F-4D97-AF65-F5344CB8AC3E}">
        <p14:creationId xmlns:p14="http://schemas.microsoft.com/office/powerpoint/2010/main" val="1348978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Schedules I and J: Income and Expenses</a:t>
            </a:r>
            <a:endParaRPr lang="en-US" dirty="0"/>
          </a:p>
        </p:txBody>
      </p:sp>
      <p:sp>
        <p:nvSpPr>
          <p:cNvPr id="3" name="Content Placeholder 2"/>
          <p:cNvSpPr>
            <a:spLocks noGrp="1"/>
          </p:cNvSpPr>
          <p:nvPr>
            <p:ph idx="1"/>
          </p:nvPr>
        </p:nvSpPr>
        <p:spPr/>
        <p:txBody>
          <a:bodyPr/>
          <a:lstStyle/>
          <a:p>
            <a:r>
              <a:rPr lang="en-US" dirty="0" smtClean="0"/>
              <a:t>In chapter 7 case, Schedules I and J help the court determine if the filing is an “abuse” of the bankruptcy system and subject to dismissal under § 707(b)</a:t>
            </a:r>
          </a:p>
          <a:p>
            <a:r>
              <a:rPr lang="en-US" dirty="0" smtClean="0"/>
              <a:t>In a chapter 13 case, Schedules I and J allow the trustee and creditors to determine if the chapter 13 plan is feasible and complies with plan requirements</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49</a:t>
            </a:fld>
            <a:endParaRPr lang="en-US"/>
          </a:p>
        </p:txBody>
      </p:sp>
    </p:spTree>
    <p:extLst>
      <p:ext uri="{BB962C8B-B14F-4D97-AF65-F5344CB8AC3E}">
        <p14:creationId xmlns:p14="http://schemas.microsoft.com/office/powerpoint/2010/main" val="2161872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Other Required Documents</a:t>
            </a:r>
            <a:endParaRPr lang="en-US" dirty="0"/>
          </a:p>
        </p:txBody>
      </p:sp>
      <p:sp>
        <p:nvSpPr>
          <p:cNvPr id="3" name="Content Placeholder 2"/>
          <p:cNvSpPr>
            <a:spLocks noGrp="1"/>
          </p:cNvSpPr>
          <p:nvPr>
            <p:ph idx="1"/>
          </p:nvPr>
        </p:nvSpPr>
        <p:spPr>
          <a:xfrm>
            <a:off x="304800" y="1371600"/>
            <a:ext cx="8382000" cy="4953000"/>
          </a:xfrm>
        </p:spPr>
        <p:txBody>
          <a:bodyPr>
            <a:normAutofit fontScale="47500" lnSpcReduction="20000"/>
          </a:bodyPr>
          <a:lstStyle/>
          <a:p>
            <a:pPr marL="0" indent="0">
              <a:lnSpc>
                <a:spcPct val="120000"/>
              </a:lnSpc>
              <a:spcAft>
                <a:spcPts val="600"/>
              </a:spcAft>
              <a:buNone/>
            </a:pPr>
            <a:r>
              <a:rPr lang="en-US" sz="5100" dirty="0" smtClean="0"/>
              <a:t>Within 14 days after the case is filed, the Debtor must file:</a:t>
            </a:r>
            <a:endParaRPr lang="en-US" dirty="0" smtClean="0"/>
          </a:p>
          <a:p>
            <a:pPr>
              <a:lnSpc>
                <a:spcPct val="120000"/>
              </a:lnSpc>
              <a:spcBef>
                <a:spcPts val="0"/>
              </a:spcBef>
              <a:spcAft>
                <a:spcPts val="600"/>
              </a:spcAft>
              <a:buFont typeface="Wingdings" panose="05000000000000000000" pitchFamily="2" charset="2"/>
              <a:buChar char="q"/>
            </a:pPr>
            <a:r>
              <a:rPr lang="en-US" sz="4700" dirty="0" smtClean="0"/>
              <a:t>Payment </a:t>
            </a:r>
            <a:r>
              <a:rPr lang="en-US" sz="4700" dirty="0"/>
              <a:t>advices (received by debtor from employer within 60 days of petition) </a:t>
            </a:r>
          </a:p>
          <a:p>
            <a:pPr>
              <a:lnSpc>
                <a:spcPct val="120000"/>
              </a:lnSpc>
              <a:spcBef>
                <a:spcPts val="0"/>
              </a:spcBef>
              <a:spcAft>
                <a:spcPts val="600"/>
              </a:spcAft>
              <a:buFont typeface="Wingdings" panose="05000000000000000000" pitchFamily="2" charset="2"/>
              <a:buChar char="q"/>
            </a:pPr>
            <a:r>
              <a:rPr lang="en-US" sz="4700" dirty="0" smtClean="0"/>
              <a:t>Plan in Chapter </a:t>
            </a:r>
            <a:r>
              <a:rPr lang="en-US" sz="4700" dirty="0"/>
              <a:t>13 </a:t>
            </a:r>
            <a:r>
              <a:rPr lang="en-US" sz="4700" dirty="0" smtClean="0"/>
              <a:t>case</a:t>
            </a:r>
            <a:endParaRPr lang="en-US" sz="4700" dirty="0"/>
          </a:p>
          <a:p>
            <a:pPr>
              <a:lnSpc>
                <a:spcPct val="120000"/>
              </a:lnSpc>
              <a:spcBef>
                <a:spcPts val="0"/>
              </a:spcBef>
              <a:spcAft>
                <a:spcPts val="600"/>
              </a:spcAft>
              <a:buFont typeface="Wingdings" panose="05000000000000000000" pitchFamily="2" charset="2"/>
              <a:buChar char="q"/>
            </a:pPr>
            <a:endParaRPr lang="en-US" sz="4700" dirty="0"/>
          </a:p>
          <a:p>
            <a:pPr marL="0" indent="0">
              <a:lnSpc>
                <a:spcPct val="120000"/>
              </a:lnSpc>
              <a:spcBef>
                <a:spcPts val="0"/>
              </a:spcBef>
              <a:spcAft>
                <a:spcPts val="600"/>
              </a:spcAft>
              <a:buNone/>
            </a:pPr>
            <a:r>
              <a:rPr lang="en-US" sz="5100" dirty="0"/>
              <a:t>Within 30 days after the case is filed, the Debtor must file</a:t>
            </a:r>
            <a:r>
              <a:rPr lang="en-US" sz="5100" dirty="0" smtClean="0"/>
              <a:t>:</a:t>
            </a:r>
            <a:endParaRPr lang="en-US" sz="4700" dirty="0"/>
          </a:p>
          <a:p>
            <a:pPr>
              <a:lnSpc>
                <a:spcPct val="120000"/>
              </a:lnSpc>
              <a:spcBef>
                <a:spcPts val="0"/>
              </a:spcBef>
              <a:spcAft>
                <a:spcPts val="600"/>
              </a:spcAft>
              <a:buFont typeface="Wingdings" panose="05000000000000000000" pitchFamily="2" charset="2"/>
              <a:buChar char="q"/>
            </a:pPr>
            <a:r>
              <a:rPr lang="en-US" sz="4700" dirty="0"/>
              <a:t>Statement of Intention </a:t>
            </a:r>
            <a:r>
              <a:rPr lang="en-US" sz="4700" dirty="0" smtClean="0"/>
              <a:t>(Official Form </a:t>
            </a:r>
            <a:r>
              <a:rPr lang="en-US" sz="4700" dirty="0"/>
              <a:t>108) in Chapter 7 case </a:t>
            </a:r>
          </a:p>
          <a:p>
            <a:pPr marL="0" indent="0">
              <a:lnSpc>
                <a:spcPct val="120000"/>
              </a:lnSpc>
              <a:spcBef>
                <a:spcPts val="0"/>
              </a:spcBef>
              <a:spcAft>
                <a:spcPts val="600"/>
              </a:spcAft>
              <a:buNone/>
            </a:pPr>
            <a:r>
              <a:rPr lang="en-US" sz="4700" dirty="0" smtClean="0"/>
              <a:t/>
            </a:r>
            <a:br>
              <a:rPr lang="en-US" sz="4700" dirty="0" smtClean="0"/>
            </a:br>
            <a:endParaRPr lang="en-US" sz="4700" dirty="0" smtClean="0"/>
          </a:p>
          <a:p>
            <a:pPr marL="0" indent="0">
              <a:lnSpc>
                <a:spcPct val="120000"/>
              </a:lnSpc>
              <a:spcBef>
                <a:spcPts val="0"/>
              </a:spcBef>
              <a:spcAft>
                <a:spcPts val="600"/>
              </a:spcAft>
              <a:buNone/>
            </a:pPr>
            <a:r>
              <a:rPr lang="en-US" sz="4700" dirty="0" smtClean="0"/>
              <a:t>Debtor may request an extension of time under </a:t>
            </a:r>
            <a:r>
              <a:rPr lang="en-US" sz="4700" dirty="0" err="1" smtClean="0"/>
              <a:t>Bankr</a:t>
            </a:r>
            <a:r>
              <a:rPr lang="en-US" sz="4700" dirty="0" smtClean="0"/>
              <a:t>. Rule 1007(c)</a:t>
            </a:r>
            <a:endParaRPr lang="en-US" sz="4700" dirty="0"/>
          </a:p>
        </p:txBody>
      </p:sp>
      <p:sp>
        <p:nvSpPr>
          <p:cNvPr id="4" name="Slide Number Placeholder 3"/>
          <p:cNvSpPr>
            <a:spLocks noGrp="1"/>
          </p:cNvSpPr>
          <p:nvPr>
            <p:ph type="sldNum" sz="quarter" idx="12"/>
          </p:nvPr>
        </p:nvSpPr>
        <p:spPr/>
        <p:txBody>
          <a:bodyPr/>
          <a:lstStyle/>
          <a:p>
            <a:fld id="{E6773D37-5E4E-460C-A171-5942684EA317}" type="slidenum">
              <a:rPr lang="en-US" smtClean="0"/>
              <a:t>5</a:t>
            </a:fld>
            <a:endParaRPr lang="en-US"/>
          </a:p>
        </p:txBody>
      </p:sp>
    </p:spTree>
    <p:extLst>
      <p:ext uri="{BB962C8B-B14F-4D97-AF65-F5344CB8AC3E}">
        <p14:creationId xmlns:p14="http://schemas.microsoft.com/office/powerpoint/2010/main" val="28700868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I: Debtor’s Income</a:t>
            </a:r>
            <a:endParaRPr lang="en-US" dirty="0"/>
          </a:p>
        </p:txBody>
      </p:sp>
      <p:sp>
        <p:nvSpPr>
          <p:cNvPr id="3" name="Content Placeholder 2"/>
          <p:cNvSpPr>
            <a:spLocks noGrp="1"/>
          </p:cNvSpPr>
          <p:nvPr>
            <p:ph idx="1"/>
          </p:nvPr>
        </p:nvSpPr>
        <p:spPr>
          <a:xfrm>
            <a:off x="381000" y="1524000"/>
            <a:ext cx="8305800" cy="4602163"/>
          </a:xfrm>
        </p:spPr>
        <p:txBody>
          <a:bodyPr/>
          <a:lstStyle/>
          <a:p>
            <a:r>
              <a:rPr lang="en-US" dirty="0" smtClean="0"/>
              <a:t>Include the income for both spouses in a joint case and when one spouse files individually, unless the spouses are separated</a:t>
            </a:r>
          </a:p>
          <a:p>
            <a:r>
              <a:rPr lang="en-US" dirty="0" smtClean="0"/>
              <a:t>Average monthly income as of the date the form is filled out</a:t>
            </a:r>
          </a:p>
          <a:p>
            <a:r>
              <a:rPr lang="en-US" dirty="0" smtClean="0"/>
              <a:t>Include seasonal, part-time, and self-employed work</a:t>
            </a:r>
          </a:p>
          <a:p>
            <a:endParaRPr lang="en-US" dirty="0" smtClean="0"/>
          </a:p>
        </p:txBody>
      </p:sp>
      <p:sp>
        <p:nvSpPr>
          <p:cNvPr id="4" name="Slide Number Placeholder 3"/>
          <p:cNvSpPr>
            <a:spLocks noGrp="1"/>
          </p:cNvSpPr>
          <p:nvPr>
            <p:ph type="sldNum" sz="quarter" idx="12"/>
          </p:nvPr>
        </p:nvSpPr>
        <p:spPr/>
        <p:txBody>
          <a:bodyPr/>
          <a:lstStyle/>
          <a:p>
            <a:fld id="{E6773D37-5E4E-460C-A171-5942684EA317}" type="slidenum">
              <a:rPr lang="en-US" smtClean="0"/>
              <a:t>50</a:t>
            </a:fld>
            <a:endParaRPr lang="en-US"/>
          </a:p>
        </p:txBody>
      </p:sp>
    </p:spTree>
    <p:extLst>
      <p:ext uri="{BB962C8B-B14F-4D97-AF65-F5344CB8AC3E}">
        <p14:creationId xmlns:p14="http://schemas.microsoft.com/office/powerpoint/2010/main" val="34860975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6773D37-5E4E-460C-A171-5942684EA317}" type="slidenum">
              <a:rPr lang="en-US" smtClean="0"/>
              <a:t>51</a:t>
            </a:fld>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7962452" cy="270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48" y="2667000"/>
            <a:ext cx="741045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Brace 4"/>
          <p:cNvSpPr/>
          <p:nvPr/>
        </p:nvSpPr>
        <p:spPr>
          <a:xfrm>
            <a:off x="5791200" y="1600200"/>
            <a:ext cx="1447800" cy="4429125"/>
          </a:xfrm>
          <a:prstGeom prst="rightBrace">
            <a:avLst/>
          </a:prstGeom>
          <a:ln w="38100">
            <a:solidFill>
              <a:srgbClr val="065C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315200" y="3124199"/>
            <a:ext cx="1676400" cy="2031325"/>
          </a:xfrm>
          <a:prstGeom prst="rect">
            <a:avLst/>
          </a:prstGeom>
          <a:solidFill>
            <a:srgbClr val="065C27">
              <a:alpha val="36000"/>
            </a:srgbClr>
          </a:solidFill>
        </p:spPr>
        <p:txBody>
          <a:bodyPr wrap="square" rtlCol="0">
            <a:spAutoFit/>
          </a:bodyPr>
          <a:lstStyle/>
          <a:p>
            <a:r>
              <a:rPr lang="en-US" dirty="0" smtClean="0">
                <a:solidFill>
                  <a:schemeClr val="bg1"/>
                </a:solidFill>
              </a:rPr>
              <a:t>If the Debtor has more than one employer, combine the information for all employers on each line.</a:t>
            </a:r>
            <a:endParaRPr lang="en-US" dirty="0">
              <a:solidFill>
                <a:schemeClr val="bg1"/>
              </a:solidFill>
            </a:endParaRPr>
          </a:p>
        </p:txBody>
      </p:sp>
      <p:sp>
        <p:nvSpPr>
          <p:cNvPr id="10" name="Rectangular Callout 9"/>
          <p:cNvSpPr/>
          <p:nvPr/>
        </p:nvSpPr>
        <p:spPr>
          <a:xfrm>
            <a:off x="7490908" y="914400"/>
            <a:ext cx="1500692" cy="1371600"/>
          </a:xfrm>
          <a:prstGeom prst="wedgeRectCallout">
            <a:avLst>
              <a:gd name="adj1" fmla="val -69509"/>
              <a:gd name="adj2" fmla="val -11349"/>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Include income of non-filing spouse unless separated</a:t>
            </a:r>
            <a:endParaRPr lang="en-US" sz="1600" dirty="0"/>
          </a:p>
        </p:txBody>
      </p:sp>
    </p:spTree>
    <p:extLst>
      <p:ext uri="{BB962C8B-B14F-4D97-AF65-F5344CB8AC3E}">
        <p14:creationId xmlns:p14="http://schemas.microsoft.com/office/powerpoint/2010/main" val="21626911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52</a:t>
            </a:fld>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7902558"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5334000" y="304800"/>
            <a:ext cx="2590800" cy="1524000"/>
          </a:xfrm>
          <a:prstGeom prst="wedgeRectCallout">
            <a:avLst>
              <a:gd name="adj1" fmla="val -101245"/>
              <a:gd name="adj2" fmla="val 52331"/>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Debtor should list net income from operating a business on line 8a, and attach a statement showing gross receipts, business expenses, and net income</a:t>
            </a:r>
            <a:endParaRPr lang="en-US" sz="1600" dirty="0"/>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91" y="5894165"/>
            <a:ext cx="7315200" cy="8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543800" y="6477000"/>
            <a:ext cx="381000" cy="180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51594" y="2514600"/>
            <a:ext cx="1828800" cy="3416320"/>
          </a:xfrm>
          <a:prstGeom prst="rect">
            <a:avLst/>
          </a:prstGeom>
          <a:solidFill>
            <a:srgbClr val="065C27">
              <a:alpha val="36000"/>
            </a:srgbClr>
          </a:solidFill>
        </p:spPr>
        <p:txBody>
          <a:bodyPr wrap="square" rtlCol="0">
            <a:spAutoFit/>
          </a:bodyPr>
          <a:lstStyle/>
          <a:p>
            <a:r>
              <a:rPr lang="en-US" dirty="0" smtClean="0">
                <a:solidFill>
                  <a:schemeClr val="bg1"/>
                </a:solidFill>
              </a:rPr>
              <a:t>Child support or alimony goes on line 8c; regular contributions to expenses from someone not a spouse (such as an unmarried partner, roommate, or dependent) go on line 11.</a:t>
            </a:r>
            <a:endParaRPr lang="en-US" dirty="0">
              <a:solidFill>
                <a:schemeClr val="bg1"/>
              </a:solidFill>
            </a:endParaRPr>
          </a:p>
        </p:txBody>
      </p:sp>
      <p:cxnSp>
        <p:nvCxnSpPr>
          <p:cNvPr id="10" name="Straight Arrow Connector 9"/>
          <p:cNvCxnSpPr/>
          <p:nvPr/>
        </p:nvCxnSpPr>
        <p:spPr>
          <a:xfrm flipH="1">
            <a:off x="6548718" y="3065929"/>
            <a:ext cx="598394" cy="304800"/>
          </a:xfrm>
          <a:prstGeom prst="straightConnector1">
            <a:avLst/>
          </a:prstGeom>
          <a:ln w="25400">
            <a:solidFill>
              <a:srgbClr val="065C27"/>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315200" y="5930920"/>
            <a:ext cx="419100" cy="412336"/>
          </a:xfrm>
          <a:prstGeom prst="straightConnector1">
            <a:avLst/>
          </a:prstGeom>
          <a:ln w="25400">
            <a:solidFill>
              <a:srgbClr val="065C2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051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J: Expenses</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53</a:t>
            </a:fld>
            <a:endParaRPr lang="en-US"/>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7721247" cy="34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5960633" y="2438400"/>
            <a:ext cx="2590800" cy="1219200"/>
          </a:xfrm>
          <a:prstGeom prst="wedgeRectCallout">
            <a:avLst>
              <a:gd name="adj1" fmla="val -95017"/>
              <a:gd name="adj2" fmla="val 100155"/>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Do not list names of minor children; only relationship to the Debtor and age</a:t>
            </a:r>
          </a:p>
          <a:p>
            <a:pPr algn="ctr"/>
            <a:r>
              <a:rPr lang="en-US" sz="1600" dirty="0" smtClean="0"/>
              <a:t>(</a:t>
            </a:r>
            <a:r>
              <a:rPr lang="en-US" sz="1600" dirty="0" smtClean="0">
                <a:latin typeface="Times New Roman"/>
                <a:cs typeface="Times New Roman"/>
              </a:rPr>
              <a:t>§</a:t>
            </a:r>
            <a:r>
              <a:rPr lang="en-US" sz="1600" dirty="0" smtClean="0"/>
              <a:t> 112, </a:t>
            </a:r>
            <a:r>
              <a:rPr lang="en-US" sz="1600" dirty="0" err="1" smtClean="0"/>
              <a:t>Bankr</a:t>
            </a:r>
            <a:r>
              <a:rPr lang="en-US" sz="1600" dirty="0" smtClean="0"/>
              <a:t>. Rule 9037)</a:t>
            </a:r>
            <a:endParaRPr lang="en-US" sz="1600" dirty="0"/>
          </a:p>
        </p:txBody>
      </p:sp>
    </p:spTree>
    <p:extLst>
      <p:ext uri="{BB962C8B-B14F-4D97-AF65-F5344CB8AC3E}">
        <p14:creationId xmlns:p14="http://schemas.microsoft.com/office/powerpoint/2010/main" val="18851358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944562"/>
          </a:xfrm>
        </p:spPr>
        <p:txBody>
          <a:bodyPr/>
          <a:lstStyle/>
          <a:p>
            <a:r>
              <a:rPr lang="en-US" dirty="0" smtClean="0"/>
              <a:t>Schedule J: Expenses</a:t>
            </a:r>
            <a:endParaRPr lang="en-US" dirty="0"/>
          </a:p>
        </p:txBody>
      </p:sp>
      <p:sp>
        <p:nvSpPr>
          <p:cNvPr id="3" name="Content Placeholder 2"/>
          <p:cNvSpPr>
            <a:spLocks noGrp="1"/>
          </p:cNvSpPr>
          <p:nvPr>
            <p:ph idx="1"/>
          </p:nvPr>
        </p:nvSpPr>
        <p:spPr>
          <a:xfrm>
            <a:off x="304800" y="1371600"/>
            <a:ext cx="8382000" cy="5334000"/>
          </a:xfrm>
        </p:spPr>
        <p:txBody>
          <a:bodyPr>
            <a:normAutofit fontScale="85000" lnSpcReduction="20000"/>
          </a:bodyPr>
          <a:lstStyle/>
          <a:p>
            <a:r>
              <a:rPr lang="en-US" dirty="0" smtClean="0"/>
              <a:t>List expenses of both </a:t>
            </a:r>
            <a:r>
              <a:rPr lang="en-US" dirty="0"/>
              <a:t>D</a:t>
            </a:r>
            <a:r>
              <a:rPr lang="en-US" dirty="0" smtClean="0"/>
              <a:t>ebtors in joint case, Debtor and non-filing spouse in individual case </a:t>
            </a:r>
          </a:p>
          <a:p>
            <a:r>
              <a:rPr lang="en-US" dirty="0" smtClean="0"/>
              <a:t>If joint case but Debtors keep separate households, report expenses for Debtor 2 on Schedule J-2</a:t>
            </a:r>
          </a:p>
          <a:p>
            <a:r>
              <a:rPr lang="en-US" dirty="0" smtClean="0"/>
              <a:t>Schedule J should reflect ongoing average monthly expenses</a:t>
            </a:r>
          </a:p>
          <a:p>
            <a:r>
              <a:rPr lang="en-US" dirty="0" smtClean="0"/>
              <a:t>For expenses that occur less often, include monthly average (e.g., average home maintenance cost over the year, divided by 12 months)</a:t>
            </a:r>
          </a:p>
          <a:p>
            <a:r>
              <a:rPr lang="en-US" dirty="0" smtClean="0"/>
              <a:t>List total expense, including amounts covered by public benefits (Ms. Reyes listed total spent on food, include amounts paid with SNAP benefits)</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54</a:t>
            </a:fld>
            <a:endParaRPr lang="en-US"/>
          </a:p>
        </p:txBody>
      </p:sp>
    </p:spTree>
    <p:extLst>
      <p:ext uri="{BB962C8B-B14F-4D97-AF65-F5344CB8AC3E}">
        <p14:creationId xmlns:p14="http://schemas.microsoft.com/office/powerpoint/2010/main" val="24025092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55</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57" y="2057400"/>
            <a:ext cx="8146082" cy="346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4114800" y="457200"/>
            <a:ext cx="2590800" cy="1219200"/>
          </a:xfrm>
          <a:prstGeom prst="wedgeRectCallout">
            <a:avLst>
              <a:gd name="adj1" fmla="val -114533"/>
              <a:gd name="adj2" fmla="val 110743"/>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Report the average utility payments (gas will be highest in winter, electricity highest in summer)</a:t>
            </a:r>
            <a:endParaRPr lang="en-US" sz="1600" dirty="0"/>
          </a:p>
        </p:txBody>
      </p:sp>
      <p:sp>
        <p:nvSpPr>
          <p:cNvPr id="7" name="Rectangular Callout 6"/>
          <p:cNvSpPr/>
          <p:nvPr/>
        </p:nvSpPr>
        <p:spPr>
          <a:xfrm>
            <a:off x="4114800" y="1828800"/>
            <a:ext cx="2362200" cy="2286000"/>
          </a:xfrm>
          <a:prstGeom prst="wedgeRectCallout">
            <a:avLst>
              <a:gd name="adj1" fmla="val -112777"/>
              <a:gd name="adj2" fmla="val 19919"/>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Food cost is difficult to estimate.  Ask, “How often do you buy groceries? And how much do you typically spend?”</a:t>
            </a:r>
          </a:p>
          <a:p>
            <a:pPr algn="ctr"/>
            <a:r>
              <a:rPr lang="en-US" sz="1600" dirty="0" smtClean="0"/>
              <a:t>Include cleaning supplies. Then add in cost of school lunches for kids, meals out (frequency x cost)</a:t>
            </a:r>
            <a:endParaRPr lang="en-US" sz="1600" dirty="0"/>
          </a:p>
        </p:txBody>
      </p:sp>
      <p:sp>
        <p:nvSpPr>
          <p:cNvPr id="8" name="Rectangular Callout 7"/>
          <p:cNvSpPr/>
          <p:nvPr/>
        </p:nvSpPr>
        <p:spPr>
          <a:xfrm>
            <a:off x="4114800" y="4243163"/>
            <a:ext cx="2362200" cy="633637"/>
          </a:xfrm>
          <a:prstGeom prst="wedgeRectCallout">
            <a:avLst>
              <a:gd name="adj1" fmla="val -101661"/>
              <a:gd name="adj2" fmla="val -55139"/>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Diapers and toiletries go on line 10</a:t>
            </a:r>
            <a:endParaRPr lang="en-US" sz="1600" dirty="0"/>
          </a:p>
        </p:txBody>
      </p:sp>
    </p:spTree>
    <p:extLst>
      <p:ext uri="{BB962C8B-B14F-4D97-AF65-F5344CB8AC3E}">
        <p14:creationId xmlns:p14="http://schemas.microsoft.com/office/powerpoint/2010/main" val="29499140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lstStyle/>
          <a:p>
            <a:r>
              <a:rPr lang="en-US" dirty="0" smtClean="0"/>
              <a:t>Schedule J</a:t>
            </a:r>
            <a:endParaRPr lang="en-US" dirty="0"/>
          </a:p>
        </p:txBody>
      </p:sp>
      <p:sp>
        <p:nvSpPr>
          <p:cNvPr id="3" name="Content Placeholder 2"/>
          <p:cNvSpPr>
            <a:spLocks noGrp="1"/>
          </p:cNvSpPr>
          <p:nvPr>
            <p:ph idx="1"/>
          </p:nvPr>
        </p:nvSpPr>
        <p:spPr>
          <a:xfrm>
            <a:off x="304800" y="1371600"/>
            <a:ext cx="8382000" cy="4754563"/>
          </a:xfrm>
        </p:spPr>
        <p:txBody>
          <a:bodyPr/>
          <a:lstStyle/>
          <a:p>
            <a:r>
              <a:rPr lang="en-US" dirty="0" smtClean="0"/>
              <a:t>Do not include portion of a bill paid by a roommate or unmarried partner unless you are also including their contribution on Schedule I</a:t>
            </a:r>
          </a:p>
          <a:p>
            <a:r>
              <a:rPr lang="en-US" dirty="0" smtClean="0"/>
              <a:t>Remember to note expected changes in income or expenses on Sched. I and J</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56</a:t>
            </a:fld>
            <a:endParaRPr lang="en-US"/>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48" y="4724400"/>
            <a:ext cx="8146973" cy="189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00200" y="6172200"/>
            <a:ext cx="7162800" cy="2286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7897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106Sum: Summary of Schedules</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57</a:t>
            </a:fld>
            <a:endParaRPr lang="en-US"/>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7048500" cy="499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54044" y="3810000"/>
            <a:ext cx="3465756" cy="2031325"/>
          </a:xfrm>
          <a:prstGeom prst="rect">
            <a:avLst/>
          </a:prstGeom>
          <a:solidFill>
            <a:srgbClr val="D7E4BD"/>
          </a:solidFill>
        </p:spPr>
        <p:txBody>
          <a:bodyPr wrap="square" rtlCol="0">
            <a:spAutoFit/>
          </a:bodyPr>
          <a:lstStyle/>
          <a:p>
            <a:r>
              <a:rPr lang="en-US" dirty="0" smtClean="0"/>
              <a:t>*Summarizes information from the schedules</a:t>
            </a:r>
          </a:p>
          <a:p>
            <a:r>
              <a:rPr lang="en-US" dirty="0" smtClean="0"/>
              <a:t>*Used for statistical reports that the courts are required to make public</a:t>
            </a:r>
          </a:p>
          <a:p>
            <a:r>
              <a:rPr lang="en-US" dirty="0" smtClean="0"/>
              <a:t>*Automatically compiled if you are using software </a:t>
            </a:r>
            <a:endParaRPr lang="en-US" dirty="0"/>
          </a:p>
        </p:txBody>
      </p:sp>
    </p:spTree>
    <p:extLst>
      <p:ext uri="{BB962C8B-B14F-4D97-AF65-F5344CB8AC3E}">
        <p14:creationId xmlns:p14="http://schemas.microsoft.com/office/powerpoint/2010/main" val="10702486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106Dec: Debtor’s Declaration</a:t>
            </a:r>
            <a:endParaRPr lang="en-US" dirty="0"/>
          </a:p>
        </p:txBody>
      </p:sp>
      <p:sp>
        <p:nvSpPr>
          <p:cNvPr id="3" name="Content Placeholder 2"/>
          <p:cNvSpPr>
            <a:spLocks noGrp="1"/>
          </p:cNvSpPr>
          <p:nvPr>
            <p:ph idx="1"/>
          </p:nvPr>
        </p:nvSpPr>
        <p:spPr/>
        <p:txBody>
          <a:bodyPr/>
          <a:lstStyle/>
          <a:p>
            <a:r>
              <a:rPr lang="en-US" dirty="0" smtClean="0"/>
              <a:t>Ask the Debtor to sign the declaration after reviewing the schedules together</a:t>
            </a:r>
          </a:p>
          <a:p>
            <a:r>
              <a:rPr lang="en-US" dirty="0" smtClean="0"/>
              <a:t>Remind Debtor that she is declaring under penalty of perjury that she has read the forms and all information is correct</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58</a:t>
            </a:fld>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43400"/>
            <a:ext cx="7222293"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705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107: Statement of Financial Affairs (SOFA)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form contains detailed questions about the Debtor’s financial circumstances, covering different time periods – read each question carefully!</a:t>
            </a:r>
          </a:p>
          <a:p>
            <a:r>
              <a:rPr lang="en-US" dirty="0" smtClean="0"/>
              <a:t>Spouses filing jointly may file a single Statement, but must include all information for both spouses</a:t>
            </a:r>
          </a:p>
          <a:p>
            <a:r>
              <a:rPr lang="en-US" dirty="0" smtClean="0"/>
              <a:t>In cases under chapter 12 or 13, a married debtor filing individually must include spouse’s info (unless separated)</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59</a:t>
            </a:fld>
            <a:endParaRPr lang="en-US"/>
          </a:p>
        </p:txBody>
      </p:sp>
    </p:spTree>
    <p:extLst>
      <p:ext uri="{BB962C8B-B14F-4D97-AF65-F5344CB8AC3E}">
        <p14:creationId xmlns:p14="http://schemas.microsoft.com/office/powerpoint/2010/main" val="787107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20762"/>
          </a:xfrm>
        </p:spPr>
        <p:txBody>
          <a:bodyPr/>
          <a:lstStyle/>
          <a:p>
            <a:r>
              <a:rPr lang="en-US" dirty="0" smtClean="0"/>
              <a:t>Avoiding “Automatic” Dismissal</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pPr marL="0" indent="0">
              <a:buNone/>
            </a:pPr>
            <a:r>
              <a:rPr lang="en-US" sz="2800" dirty="0" smtClean="0"/>
              <a:t>Under section 521(</a:t>
            </a:r>
            <a:r>
              <a:rPr lang="en-US" sz="2800" dirty="0"/>
              <a:t>a</a:t>
            </a:r>
            <a:r>
              <a:rPr lang="en-US" sz="2800" dirty="0" smtClean="0"/>
              <a:t>)(1), certain documents must be filed no later than 45 days after the case is filed:</a:t>
            </a:r>
          </a:p>
          <a:p>
            <a:r>
              <a:rPr lang="en-US" sz="2800" dirty="0" smtClean="0"/>
              <a:t>Creditor mailing List</a:t>
            </a:r>
          </a:p>
          <a:p>
            <a:r>
              <a:rPr lang="en-US" sz="2800" dirty="0" smtClean="0"/>
              <a:t>Various information contained in Schedules A-J</a:t>
            </a:r>
          </a:p>
          <a:p>
            <a:r>
              <a:rPr lang="en-US" sz="2800" dirty="0" smtClean="0"/>
              <a:t>Statement of financial affairs</a:t>
            </a:r>
          </a:p>
          <a:p>
            <a:r>
              <a:rPr lang="en-US" sz="2800" dirty="0" smtClean="0"/>
              <a:t>Statement that 342(b) notice was provided</a:t>
            </a:r>
          </a:p>
          <a:p>
            <a:r>
              <a:rPr lang="en-US" sz="2800" dirty="0" smtClean="0"/>
              <a:t>Payment advices for 60 days prior to filing</a:t>
            </a:r>
          </a:p>
          <a:p>
            <a:endParaRPr lang="en-US" sz="28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6</a:t>
            </a:fld>
            <a:endParaRPr lang="en-US"/>
          </a:p>
        </p:txBody>
      </p:sp>
    </p:spTree>
    <p:extLst>
      <p:ext uri="{BB962C8B-B14F-4D97-AF65-F5344CB8AC3E}">
        <p14:creationId xmlns:p14="http://schemas.microsoft.com/office/powerpoint/2010/main" val="33311859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20762"/>
          </a:xfrm>
        </p:spPr>
        <p:txBody>
          <a:bodyPr/>
          <a:lstStyle/>
          <a:p>
            <a:r>
              <a:rPr lang="en-US" dirty="0" smtClean="0"/>
              <a:t>Form 107: SOFA</a:t>
            </a:r>
            <a:endParaRPr lang="en-US" dirty="0"/>
          </a:p>
        </p:txBody>
      </p:sp>
      <p:sp>
        <p:nvSpPr>
          <p:cNvPr id="3" name="Content Placeholder 2"/>
          <p:cNvSpPr>
            <a:spLocks noGrp="1"/>
          </p:cNvSpPr>
          <p:nvPr>
            <p:ph idx="1"/>
          </p:nvPr>
        </p:nvSpPr>
        <p:spPr>
          <a:xfrm>
            <a:off x="381000" y="1371600"/>
            <a:ext cx="8305800" cy="4754563"/>
          </a:xfrm>
        </p:spPr>
        <p:txBody>
          <a:bodyPr>
            <a:normAutofit fontScale="85000" lnSpcReduction="20000"/>
          </a:bodyPr>
          <a:lstStyle/>
          <a:p>
            <a:pPr marL="0" indent="0">
              <a:buNone/>
            </a:pPr>
            <a:r>
              <a:rPr lang="en-US" dirty="0" smtClean="0"/>
              <a:t>Part 2: Past income</a:t>
            </a:r>
          </a:p>
          <a:p>
            <a:pPr lvl="1"/>
            <a:r>
              <a:rPr lang="en-US" dirty="0" smtClean="0"/>
              <a:t>Covering the </a:t>
            </a:r>
            <a:r>
              <a:rPr lang="en-US" dirty="0"/>
              <a:t>current calendar year (YTD) and the two calendar years immediately </a:t>
            </a:r>
            <a:r>
              <a:rPr lang="en-US" dirty="0" smtClean="0"/>
              <a:t>preceding</a:t>
            </a:r>
          </a:p>
          <a:p>
            <a:r>
              <a:rPr lang="en-US" dirty="0" smtClean="0"/>
              <a:t>Question 4: income from employment or operation of a business </a:t>
            </a:r>
          </a:p>
          <a:p>
            <a:pPr lvl="1"/>
            <a:r>
              <a:rPr lang="en-US" dirty="0" smtClean="0"/>
              <a:t>Report gross income</a:t>
            </a:r>
          </a:p>
          <a:p>
            <a:r>
              <a:rPr lang="en-US" dirty="0" smtClean="0"/>
              <a:t>Question 5: income other than from employment or operation of a business</a:t>
            </a:r>
          </a:p>
          <a:p>
            <a:pPr lvl="1"/>
            <a:r>
              <a:rPr lang="en-US" dirty="0" smtClean="0"/>
              <a:t>Includes Social Security benefits, public assistance, unemployment benefits, tax credits, alimony, pensions, </a:t>
            </a:r>
            <a:r>
              <a:rPr lang="en-US" dirty="0" err="1" smtClean="0"/>
              <a:t>etc</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60</a:t>
            </a:fld>
            <a:endParaRPr lang="en-US"/>
          </a:p>
        </p:txBody>
      </p:sp>
    </p:spTree>
    <p:extLst>
      <p:ext uri="{BB962C8B-B14F-4D97-AF65-F5344CB8AC3E}">
        <p14:creationId xmlns:p14="http://schemas.microsoft.com/office/powerpoint/2010/main" val="25493590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Form 107: SOFA</a:t>
            </a:r>
            <a:endParaRPr lang="en-US" dirty="0"/>
          </a:p>
        </p:txBody>
      </p:sp>
      <p:sp>
        <p:nvSpPr>
          <p:cNvPr id="3" name="Content Placeholder 2"/>
          <p:cNvSpPr>
            <a:spLocks noGrp="1"/>
          </p:cNvSpPr>
          <p:nvPr>
            <p:ph idx="1"/>
          </p:nvPr>
        </p:nvSpPr>
        <p:spPr>
          <a:xfrm>
            <a:off x="457200" y="1524000"/>
            <a:ext cx="8229600" cy="4602163"/>
          </a:xfrm>
        </p:spPr>
        <p:txBody>
          <a:bodyPr>
            <a:normAutofit fontScale="77500" lnSpcReduction="20000"/>
          </a:bodyPr>
          <a:lstStyle/>
          <a:p>
            <a:pPr marL="0" indent="0">
              <a:buNone/>
            </a:pPr>
            <a:r>
              <a:rPr lang="en-US" dirty="0" smtClean="0"/>
              <a:t>Part 3: Payments made before filing bankruptcy</a:t>
            </a:r>
          </a:p>
          <a:p>
            <a:r>
              <a:rPr lang="en-US" dirty="0" smtClean="0"/>
              <a:t>If debts are </a:t>
            </a:r>
            <a:r>
              <a:rPr lang="en-US" b="1" u="sng" dirty="0" smtClean="0">
                <a:solidFill>
                  <a:srgbClr val="065C27"/>
                </a:solidFill>
              </a:rPr>
              <a:t>not</a:t>
            </a:r>
            <a:r>
              <a:rPr lang="en-US" dirty="0" smtClean="0"/>
              <a:t> primarily consumer debts: During the 90 days before filing, did you pay any creditor $6,425 or more? </a:t>
            </a:r>
          </a:p>
          <a:p>
            <a:r>
              <a:rPr lang="en-US" dirty="0" smtClean="0"/>
              <a:t>If debts </a:t>
            </a:r>
            <a:r>
              <a:rPr lang="en-US" b="1" u="sng" dirty="0" smtClean="0">
                <a:solidFill>
                  <a:srgbClr val="065C27"/>
                </a:solidFill>
              </a:rPr>
              <a:t>are</a:t>
            </a:r>
            <a:r>
              <a:rPr lang="en-US" dirty="0" smtClean="0"/>
              <a:t> primarily consumer debts: During the 90 days before filing, did you pay any creditor $600 or more? </a:t>
            </a:r>
          </a:p>
          <a:p>
            <a:pPr lvl="1"/>
            <a:r>
              <a:rPr lang="en-US" dirty="0" smtClean="0"/>
              <a:t>Not limited to voluntary payments – Ms. Reyes listed her garnishment</a:t>
            </a:r>
          </a:p>
          <a:p>
            <a:r>
              <a:rPr lang="en-US" dirty="0" smtClean="0"/>
              <a:t>Question 7 and 8: payments to creditors who are “insiders” (or for their benefit) within the year before filing. </a:t>
            </a:r>
          </a:p>
          <a:p>
            <a:pPr lvl="1"/>
            <a:r>
              <a:rPr lang="en-US" b="1" dirty="0" smtClean="0">
                <a:solidFill>
                  <a:srgbClr val="065C27"/>
                </a:solidFill>
              </a:rPr>
              <a:t>Insiders</a:t>
            </a:r>
            <a:r>
              <a:rPr lang="en-US" dirty="0" smtClean="0"/>
              <a:t> include relatives and some business relations.</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61</a:t>
            </a:fld>
            <a:endParaRPr lang="en-US"/>
          </a:p>
        </p:txBody>
      </p:sp>
    </p:spTree>
    <p:extLst>
      <p:ext uri="{BB962C8B-B14F-4D97-AF65-F5344CB8AC3E}">
        <p14:creationId xmlns:p14="http://schemas.microsoft.com/office/powerpoint/2010/main" val="4275104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lstStyle/>
          <a:p>
            <a:r>
              <a:rPr lang="en-US" dirty="0"/>
              <a:t>Form 107: SOFA</a:t>
            </a:r>
          </a:p>
        </p:txBody>
      </p:sp>
      <p:sp>
        <p:nvSpPr>
          <p:cNvPr id="3" name="Content Placeholder 2"/>
          <p:cNvSpPr>
            <a:spLocks noGrp="1"/>
          </p:cNvSpPr>
          <p:nvPr>
            <p:ph idx="1"/>
          </p:nvPr>
        </p:nvSpPr>
        <p:spPr>
          <a:xfrm>
            <a:off x="381000" y="1447800"/>
            <a:ext cx="8458200" cy="5029200"/>
          </a:xfrm>
        </p:spPr>
        <p:txBody>
          <a:bodyPr>
            <a:normAutofit fontScale="77500" lnSpcReduction="20000"/>
          </a:bodyPr>
          <a:lstStyle/>
          <a:p>
            <a:pPr marL="0" indent="0">
              <a:buNone/>
            </a:pPr>
            <a:r>
              <a:rPr lang="en-US" dirty="0" smtClean="0"/>
              <a:t>Part 4: Legal Actions, Repossessions, Foreclosures</a:t>
            </a:r>
          </a:p>
          <a:p>
            <a:r>
              <a:rPr lang="en-US" dirty="0" smtClean="0"/>
              <a:t>Lawsuits to which the debtor was a party in the past year; if debtor was the plaintiff, should also be listed on Schedule A/B (assets) and exempted on Schedule C</a:t>
            </a:r>
          </a:p>
          <a:p>
            <a:r>
              <a:rPr lang="en-US" dirty="0" smtClean="0"/>
              <a:t>Repossessions, foreclosures, garnishment, </a:t>
            </a:r>
            <a:r>
              <a:rPr lang="en-US" dirty="0" err="1" smtClean="0"/>
              <a:t>etc</a:t>
            </a:r>
            <a:r>
              <a:rPr lang="en-US" dirty="0" smtClean="0"/>
              <a:t> within the past year</a:t>
            </a:r>
          </a:p>
          <a:p>
            <a:pPr lvl="1"/>
            <a:r>
              <a:rPr lang="en-US" dirty="0"/>
              <a:t>m</a:t>
            </a:r>
            <a:r>
              <a:rPr lang="en-US" dirty="0" smtClean="0"/>
              <a:t>ay still be property of the estate if Debtor retains an interest</a:t>
            </a:r>
          </a:p>
          <a:p>
            <a:r>
              <a:rPr lang="en-US" dirty="0" smtClean="0"/>
              <a:t>Setoffs within past 90 days – may apply if the Debtor has a credit account with the same bank where she has her bank account</a:t>
            </a:r>
          </a:p>
          <a:p>
            <a:r>
              <a:rPr lang="en-US" dirty="0" smtClean="0"/>
              <a:t>Receiver, custodian, </a:t>
            </a:r>
            <a:r>
              <a:rPr lang="en-US" dirty="0" err="1" smtClean="0"/>
              <a:t>etc</a:t>
            </a:r>
            <a:r>
              <a:rPr lang="en-US" dirty="0" smtClean="0"/>
              <a:t> within the past year – usually N/A</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62</a:t>
            </a:fld>
            <a:endParaRPr lang="en-US"/>
          </a:p>
        </p:txBody>
      </p:sp>
    </p:spTree>
    <p:extLst>
      <p:ext uri="{BB962C8B-B14F-4D97-AF65-F5344CB8AC3E}">
        <p14:creationId xmlns:p14="http://schemas.microsoft.com/office/powerpoint/2010/main" val="7989159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a:t>Form 107: SOFA</a:t>
            </a:r>
          </a:p>
        </p:txBody>
      </p:sp>
      <p:sp>
        <p:nvSpPr>
          <p:cNvPr id="3" name="Content Placeholder 2"/>
          <p:cNvSpPr>
            <a:spLocks noGrp="1"/>
          </p:cNvSpPr>
          <p:nvPr>
            <p:ph idx="1"/>
          </p:nvPr>
        </p:nvSpPr>
        <p:spPr>
          <a:xfrm>
            <a:off x="381000" y="1447800"/>
            <a:ext cx="8305800" cy="4678363"/>
          </a:xfrm>
        </p:spPr>
        <p:txBody>
          <a:bodyPr>
            <a:normAutofit/>
          </a:bodyPr>
          <a:lstStyle/>
          <a:p>
            <a:pPr marL="0" indent="0">
              <a:buNone/>
            </a:pPr>
            <a:r>
              <a:rPr lang="en-US" dirty="0" smtClean="0"/>
              <a:t>Part 5: Gifts and contributions</a:t>
            </a:r>
          </a:p>
          <a:p>
            <a:pPr lvl="1"/>
            <a:r>
              <a:rPr lang="en-US" dirty="0"/>
              <a:t>l</a:t>
            </a:r>
            <a:r>
              <a:rPr lang="en-US" dirty="0" smtClean="0"/>
              <a:t>ist any recipient to which the Debtor gave more than $600 in the past 2 years</a:t>
            </a:r>
          </a:p>
          <a:p>
            <a:pPr lvl="1"/>
            <a:r>
              <a:rPr lang="en-US" dirty="0" smtClean="0"/>
              <a:t>Debtor’s Church is a common one</a:t>
            </a:r>
          </a:p>
          <a:p>
            <a:pPr marL="0" indent="0">
              <a:buNone/>
            </a:pPr>
            <a:r>
              <a:rPr lang="en-US" dirty="0" smtClean="0"/>
              <a:t>Part 6: Losses from fire, theft or gambling</a:t>
            </a:r>
          </a:p>
          <a:p>
            <a:pPr lvl="1"/>
            <a:r>
              <a:rPr lang="en-US" dirty="0" smtClean="0"/>
              <a:t>insurance proceeds should be listed on Schedule A/B and exempted on Schedule C, if possible</a:t>
            </a:r>
          </a:p>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63</a:t>
            </a:fld>
            <a:endParaRPr lang="en-US"/>
          </a:p>
        </p:txBody>
      </p:sp>
    </p:spTree>
    <p:extLst>
      <p:ext uri="{BB962C8B-B14F-4D97-AF65-F5344CB8AC3E}">
        <p14:creationId xmlns:p14="http://schemas.microsoft.com/office/powerpoint/2010/main" val="2162679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lstStyle/>
          <a:p>
            <a:r>
              <a:rPr lang="en-US" dirty="0"/>
              <a:t>Form 107: SOFA</a:t>
            </a:r>
          </a:p>
        </p:txBody>
      </p:sp>
      <p:sp>
        <p:nvSpPr>
          <p:cNvPr id="3" name="Content Placeholder 2"/>
          <p:cNvSpPr>
            <a:spLocks noGrp="1"/>
          </p:cNvSpPr>
          <p:nvPr>
            <p:ph idx="1"/>
          </p:nvPr>
        </p:nvSpPr>
        <p:spPr>
          <a:xfrm>
            <a:off x="381000" y="1371600"/>
            <a:ext cx="8305800" cy="5105400"/>
          </a:xfrm>
        </p:spPr>
        <p:txBody>
          <a:bodyPr>
            <a:normAutofit fontScale="77500" lnSpcReduction="20000"/>
          </a:bodyPr>
          <a:lstStyle/>
          <a:p>
            <a:pPr marL="0" indent="0">
              <a:buNone/>
            </a:pPr>
            <a:r>
              <a:rPr lang="en-US" dirty="0" smtClean="0"/>
              <a:t>Part 7: Certain payments and transfers</a:t>
            </a:r>
          </a:p>
          <a:p>
            <a:r>
              <a:rPr lang="en-US" dirty="0" smtClean="0"/>
              <a:t>Payments for bankruptcy-related services in past year, such as credit counseling course (if a fee was paid)</a:t>
            </a:r>
          </a:p>
          <a:p>
            <a:r>
              <a:rPr lang="en-US" dirty="0" smtClean="0"/>
              <a:t>Payments to debt consolidation companies in past year</a:t>
            </a:r>
          </a:p>
          <a:p>
            <a:r>
              <a:rPr lang="en-US" dirty="0" smtClean="0"/>
              <a:t>Any transfer in past 2 years made outside of normal course of business</a:t>
            </a:r>
          </a:p>
          <a:p>
            <a:pPr lvl="1"/>
            <a:r>
              <a:rPr lang="en-US" dirty="0"/>
              <a:t>g</a:t>
            </a:r>
            <a:r>
              <a:rPr lang="en-US" dirty="0" smtClean="0"/>
              <a:t>ranting </a:t>
            </a:r>
            <a:r>
              <a:rPr lang="en-US" dirty="0"/>
              <a:t>a mortgage on the Debtor’s home</a:t>
            </a:r>
          </a:p>
          <a:p>
            <a:pPr lvl="1"/>
            <a:r>
              <a:rPr lang="en-US" dirty="0"/>
              <a:t>t</a:t>
            </a:r>
            <a:r>
              <a:rPr lang="en-US" dirty="0" smtClean="0"/>
              <a:t>ransferring </a:t>
            </a:r>
            <a:r>
              <a:rPr lang="en-US" dirty="0"/>
              <a:t>or selling a car to another person</a:t>
            </a:r>
          </a:p>
          <a:p>
            <a:pPr lvl="1"/>
            <a:r>
              <a:rPr lang="en-US" dirty="0"/>
              <a:t>r</a:t>
            </a:r>
            <a:r>
              <a:rPr lang="en-US" dirty="0" smtClean="0"/>
              <a:t>epossession </a:t>
            </a:r>
            <a:r>
              <a:rPr lang="en-US" dirty="0"/>
              <a:t>of a car (if not already listed, because more than 1 year ago</a:t>
            </a:r>
            <a:r>
              <a:rPr lang="en-US" dirty="0" smtClean="0"/>
              <a:t>)</a:t>
            </a:r>
          </a:p>
          <a:p>
            <a:r>
              <a:rPr lang="en-US" dirty="0" smtClean="0"/>
              <a:t>Any transfer to a self-settled trust in past 10 years</a:t>
            </a:r>
          </a:p>
        </p:txBody>
      </p:sp>
      <p:sp>
        <p:nvSpPr>
          <p:cNvPr id="4" name="Slide Number Placeholder 3"/>
          <p:cNvSpPr>
            <a:spLocks noGrp="1"/>
          </p:cNvSpPr>
          <p:nvPr>
            <p:ph type="sldNum" sz="quarter" idx="12"/>
          </p:nvPr>
        </p:nvSpPr>
        <p:spPr/>
        <p:txBody>
          <a:bodyPr/>
          <a:lstStyle/>
          <a:p>
            <a:fld id="{E6773D37-5E4E-460C-A171-5942684EA317}" type="slidenum">
              <a:rPr lang="en-US" smtClean="0"/>
              <a:t>64</a:t>
            </a:fld>
            <a:endParaRPr lang="en-US"/>
          </a:p>
        </p:txBody>
      </p:sp>
    </p:spTree>
    <p:extLst>
      <p:ext uri="{BB962C8B-B14F-4D97-AF65-F5344CB8AC3E}">
        <p14:creationId xmlns:p14="http://schemas.microsoft.com/office/powerpoint/2010/main" val="31163465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944562"/>
          </a:xfrm>
        </p:spPr>
        <p:txBody>
          <a:bodyPr/>
          <a:lstStyle/>
          <a:p>
            <a:r>
              <a:rPr lang="en-US" dirty="0"/>
              <a:t>Form 107: SOFA</a:t>
            </a: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marL="0" indent="0">
              <a:buNone/>
            </a:pPr>
            <a:r>
              <a:rPr lang="en-US" dirty="0" smtClean="0"/>
              <a:t>Part 8: Financial accounts, </a:t>
            </a:r>
            <a:r>
              <a:rPr lang="en-US" dirty="0" err="1" smtClean="0"/>
              <a:t>etc</a:t>
            </a:r>
            <a:endParaRPr lang="en-US" dirty="0" smtClean="0"/>
          </a:p>
          <a:p>
            <a:r>
              <a:rPr lang="en-US" dirty="0"/>
              <a:t>a</a:t>
            </a:r>
            <a:r>
              <a:rPr lang="en-US" dirty="0" smtClean="0"/>
              <a:t>ny financial accounts closed in past year</a:t>
            </a:r>
          </a:p>
          <a:p>
            <a:pPr marL="0" indent="0">
              <a:buNone/>
            </a:pPr>
            <a:r>
              <a:rPr lang="en-US" dirty="0" smtClean="0"/>
              <a:t>Part 9: Property you hold for someone else</a:t>
            </a:r>
          </a:p>
          <a:p>
            <a:pPr marL="0" indent="0">
              <a:buNone/>
            </a:pPr>
            <a:r>
              <a:rPr lang="en-US" dirty="0" smtClean="0"/>
              <a:t>Part 10: Has the Debtor been notified of any environmental hazard or liability posed by her property?</a:t>
            </a:r>
          </a:p>
          <a:p>
            <a:pPr marL="0" indent="0">
              <a:buNone/>
            </a:pPr>
            <a:r>
              <a:rPr lang="en-US" dirty="0" smtClean="0"/>
              <a:t>Part 11: Has the Debtor been in business in the past 4 years? </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65</a:t>
            </a:fld>
            <a:endParaRPr lang="en-US"/>
          </a:p>
        </p:txBody>
      </p:sp>
    </p:spTree>
    <p:extLst>
      <p:ext uri="{BB962C8B-B14F-4D97-AF65-F5344CB8AC3E}">
        <p14:creationId xmlns:p14="http://schemas.microsoft.com/office/powerpoint/2010/main" val="21616097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20762"/>
          </a:xfrm>
        </p:spPr>
        <p:txBody>
          <a:bodyPr/>
          <a:lstStyle/>
          <a:p>
            <a:r>
              <a:rPr lang="en-US" dirty="0" smtClean="0"/>
              <a:t>Form 108: Statement of Intention</a:t>
            </a:r>
            <a:endParaRPr lang="en-US" dirty="0"/>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US" sz="2600" dirty="0" smtClean="0"/>
              <a:t>Only required in chapter 7 cases; Debtor must indicate intent with regard to collateral securing a claim and any leases of personal property</a:t>
            </a:r>
          </a:p>
          <a:p>
            <a:r>
              <a:rPr lang="en-US" sz="2600" dirty="0" smtClean="0"/>
              <a:t>Must be filed within 30 days of filing the petition or on or before meeting of creditors, whichever is earlier</a:t>
            </a:r>
          </a:p>
          <a:p>
            <a:r>
              <a:rPr lang="en-US" sz="2600" dirty="0" smtClean="0"/>
              <a:t>Must be served on secured creditors and lessors listed on the form</a:t>
            </a:r>
          </a:p>
          <a:p>
            <a:r>
              <a:rPr lang="en-US" sz="2600" dirty="0" smtClean="0"/>
              <a:t>Debtor must carry out the stated intention within 30 days after the meeting of creditors (45 days for personal property secured by a PMSI)</a:t>
            </a:r>
          </a:p>
          <a:p>
            <a:endParaRPr lang="en-US" sz="2600" dirty="0" smtClean="0"/>
          </a:p>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66</a:t>
            </a:fld>
            <a:endParaRPr lang="en-US"/>
          </a:p>
        </p:txBody>
      </p:sp>
    </p:spTree>
    <p:extLst>
      <p:ext uri="{BB962C8B-B14F-4D97-AF65-F5344CB8AC3E}">
        <p14:creationId xmlns:p14="http://schemas.microsoft.com/office/powerpoint/2010/main" val="15943770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108: Statement of Intention</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67</a:t>
            </a:fld>
            <a:endParaRPr lang="en-US"/>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3950" y="1371600"/>
            <a:ext cx="825154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7495447" cy="122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Brace 4"/>
          <p:cNvSpPr/>
          <p:nvPr/>
        </p:nvSpPr>
        <p:spPr>
          <a:xfrm>
            <a:off x="4038600" y="2667000"/>
            <a:ext cx="242523" cy="990600"/>
          </a:xfrm>
          <a:prstGeom prst="leftBrace">
            <a:avLst/>
          </a:prstGeom>
          <a:ln w="25400">
            <a:solidFill>
              <a:srgbClr val="065C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flipH="1">
            <a:off x="3200400" y="3162300"/>
            <a:ext cx="762000" cy="723900"/>
          </a:xfrm>
          <a:prstGeom prst="line">
            <a:avLst/>
          </a:prstGeom>
          <a:ln w="25400">
            <a:solidFill>
              <a:srgbClr val="065C27"/>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3924748"/>
            <a:ext cx="6781800" cy="2308324"/>
          </a:xfrm>
          <a:prstGeom prst="rect">
            <a:avLst/>
          </a:prstGeom>
          <a:solidFill>
            <a:srgbClr val="D7E4BD"/>
          </a:solidFill>
        </p:spPr>
        <p:txBody>
          <a:bodyPr wrap="square" rtlCol="0">
            <a:spAutoFit/>
          </a:bodyPr>
          <a:lstStyle/>
          <a:p>
            <a:r>
              <a:rPr lang="en-US" dirty="0" smtClean="0"/>
              <a:t>Are there more than 3 options?</a:t>
            </a:r>
          </a:p>
          <a:p>
            <a:r>
              <a:rPr lang="en-US" dirty="0" smtClean="0"/>
              <a:t>Most courts now require the Debtor to either surrender, redeem, or reaffirm.  This 4</a:t>
            </a:r>
            <a:r>
              <a:rPr lang="en-US" baseline="30000" dirty="0" smtClean="0"/>
              <a:t>th</a:t>
            </a:r>
            <a:r>
              <a:rPr lang="en-US" dirty="0" smtClean="0"/>
              <a:t> option, retain and keep paying, was recognized by many courts until the 2005 bankruptcy amendments – and is still an option for home mortgages (See </a:t>
            </a:r>
            <a:r>
              <a:rPr lang="en-US" dirty="0" smtClean="0">
                <a:latin typeface="Times New Roman"/>
                <a:cs typeface="Times New Roman"/>
              </a:rPr>
              <a:t>§ </a:t>
            </a:r>
            <a:r>
              <a:rPr lang="en-US" dirty="0" smtClean="0"/>
              <a:t>524(j)). </a:t>
            </a:r>
          </a:p>
          <a:p>
            <a:r>
              <a:rPr lang="en-US" dirty="0" smtClean="0"/>
              <a:t>Reaffirmation may not be wise; consider alternatives (See Module 4)</a:t>
            </a:r>
          </a:p>
          <a:p>
            <a:r>
              <a:rPr lang="en-US" dirty="0" smtClean="0"/>
              <a:t>Option to retain and pay may depend on local practice and individual creditors. </a:t>
            </a:r>
            <a:endParaRPr lang="en-US" dirty="0"/>
          </a:p>
        </p:txBody>
      </p:sp>
    </p:spTree>
    <p:extLst>
      <p:ext uri="{BB962C8B-B14F-4D97-AF65-F5344CB8AC3E}">
        <p14:creationId xmlns:p14="http://schemas.microsoft.com/office/powerpoint/2010/main" val="6244731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122: Means Test Forms</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20000"/>
          </a:bodyPr>
          <a:lstStyle/>
          <a:p>
            <a:r>
              <a:rPr lang="en-US" dirty="0" smtClean="0"/>
              <a:t>122A-1 and 122A-2 are used in chapter 7 cases</a:t>
            </a:r>
          </a:p>
          <a:p>
            <a:r>
              <a:rPr lang="en-US" dirty="0" smtClean="0"/>
              <a:t>122C-1 and 122C-2 are used in chapter 13 cases</a:t>
            </a:r>
          </a:p>
          <a:p>
            <a:r>
              <a:rPr lang="en-US" dirty="0" smtClean="0"/>
              <a:t>Debtors who do not have primarily consumer debts or are otherwise exempt from means testing should file Form 122A-1Supp</a:t>
            </a:r>
          </a:p>
          <a:p>
            <a:r>
              <a:rPr lang="en-US" dirty="0" smtClean="0"/>
              <a:t>Income that is a benefit under the Social Security Act is excluded</a:t>
            </a:r>
          </a:p>
          <a:p>
            <a:r>
              <a:rPr lang="en-US" dirty="0" smtClean="0"/>
              <a:t>Include non-filing spouse’s income unless separate households (always include on Form 122C-1)</a:t>
            </a:r>
          </a:p>
        </p:txBody>
      </p:sp>
      <p:sp>
        <p:nvSpPr>
          <p:cNvPr id="4" name="Slide Number Placeholder 3"/>
          <p:cNvSpPr>
            <a:spLocks noGrp="1"/>
          </p:cNvSpPr>
          <p:nvPr>
            <p:ph type="sldNum" sz="quarter" idx="12"/>
          </p:nvPr>
        </p:nvSpPr>
        <p:spPr/>
        <p:txBody>
          <a:bodyPr/>
          <a:lstStyle/>
          <a:p>
            <a:fld id="{E6773D37-5E4E-460C-A171-5942684EA317}" type="slidenum">
              <a:rPr lang="en-US" smtClean="0"/>
              <a:t>68</a:t>
            </a:fld>
            <a:endParaRPr lang="en-US"/>
          </a:p>
        </p:txBody>
      </p:sp>
    </p:spTree>
    <p:extLst>
      <p:ext uri="{BB962C8B-B14F-4D97-AF65-F5344CB8AC3E}">
        <p14:creationId xmlns:p14="http://schemas.microsoft.com/office/powerpoint/2010/main" val="4568194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Form 122: Means Test Forms</a:t>
            </a:r>
            <a:endParaRPr lang="en-US" dirty="0"/>
          </a:p>
        </p:txBody>
      </p:sp>
      <p:sp>
        <p:nvSpPr>
          <p:cNvPr id="3" name="Content Placeholder 2"/>
          <p:cNvSpPr>
            <a:spLocks noGrp="1"/>
          </p:cNvSpPr>
          <p:nvPr>
            <p:ph idx="1"/>
          </p:nvPr>
        </p:nvSpPr>
        <p:spPr>
          <a:xfrm>
            <a:off x="381000" y="1447800"/>
            <a:ext cx="8305800" cy="4678363"/>
          </a:xfrm>
        </p:spPr>
        <p:txBody>
          <a:bodyPr>
            <a:normAutofit fontScale="92500" lnSpcReduction="20000"/>
          </a:bodyPr>
          <a:lstStyle/>
          <a:p>
            <a:r>
              <a:rPr lang="en-US" dirty="0"/>
              <a:t>Form 122A-1 and 122C-1 involve the calculation of </a:t>
            </a:r>
            <a:r>
              <a:rPr lang="en-US" b="1" dirty="0">
                <a:solidFill>
                  <a:srgbClr val="065C27"/>
                </a:solidFill>
              </a:rPr>
              <a:t>current monthly </a:t>
            </a:r>
            <a:r>
              <a:rPr lang="en-US" b="1" dirty="0" smtClean="0">
                <a:solidFill>
                  <a:srgbClr val="065C27"/>
                </a:solidFill>
              </a:rPr>
              <a:t>income</a:t>
            </a:r>
            <a:r>
              <a:rPr lang="en-US" dirty="0" smtClean="0"/>
              <a:t> </a:t>
            </a:r>
          </a:p>
          <a:p>
            <a:r>
              <a:rPr lang="en-US" dirty="0" smtClean="0"/>
              <a:t>In </a:t>
            </a:r>
            <a:r>
              <a:rPr lang="en-US" dirty="0"/>
              <a:t>general, </a:t>
            </a:r>
            <a:r>
              <a:rPr lang="en-US" b="1" dirty="0">
                <a:solidFill>
                  <a:srgbClr val="065C27"/>
                </a:solidFill>
              </a:rPr>
              <a:t>current monthly income </a:t>
            </a:r>
            <a:r>
              <a:rPr lang="en-US" dirty="0" smtClean="0"/>
              <a:t>is the Debtor’s average </a:t>
            </a:r>
            <a:r>
              <a:rPr lang="en-US" dirty="0"/>
              <a:t>monthly income for the </a:t>
            </a:r>
            <a:r>
              <a:rPr lang="en-US" dirty="0">
                <a:solidFill>
                  <a:srgbClr val="065C27"/>
                </a:solidFill>
              </a:rPr>
              <a:t>6 calendar months ending prior to the month of </a:t>
            </a:r>
            <a:r>
              <a:rPr lang="en-US" dirty="0" smtClean="0">
                <a:solidFill>
                  <a:srgbClr val="065C27"/>
                </a:solidFill>
              </a:rPr>
              <a:t>filing</a:t>
            </a:r>
            <a:endParaRPr lang="en-US" dirty="0" smtClean="0"/>
          </a:p>
          <a:p>
            <a:r>
              <a:rPr lang="en-US" dirty="0"/>
              <a:t>Compare to the median family income for the applicable household size in this state – if Debtor’s income falls below </a:t>
            </a:r>
            <a:r>
              <a:rPr lang="en-US" dirty="0" smtClean="0"/>
              <a:t>the median</a:t>
            </a:r>
            <a:r>
              <a:rPr lang="en-US" dirty="0"/>
              <a:t>, then the </a:t>
            </a:r>
            <a:r>
              <a:rPr lang="en-US" dirty="0">
                <a:solidFill>
                  <a:srgbClr val="065C27"/>
                </a:solidFill>
              </a:rPr>
              <a:t>safe harbor</a:t>
            </a:r>
            <a:r>
              <a:rPr lang="en-US" dirty="0"/>
              <a:t> applies &gt; Debtor </a:t>
            </a:r>
            <a:r>
              <a:rPr lang="en-US" dirty="0" smtClean="0"/>
              <a:t>need </a:t>
            </a:r>
            <a:r>
              <a:rPr lang="en-US" dirty="0"/>
              <a:t>not complete Form 122A-2 or </a:t>
            </a:r>
            <a:r>
              <a:rPr lang="en-US" dirty="0" smtClean="0"/>
              <a:t>122C-2</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69</a:t>
            </a:fld>
            <a:endParaRPr lang="en-US"/>
          </a:p>
        </p:txBody>
      </p:sp>
    </p:spTree>
    <p:extLst>
      <p:ext uri="{BB962C8B-B14F-4D97-AF65-F5344CB8AC3E}">
        <p14:creationId xmlns:p14="http://schemas.microsoft.com/office/powerpoint/2010/main" val="4033830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96962"/>
          </a:xfrm>
        </p:spPr>
        <p:txBody>
          <a:bodyPr/>
          <a:lstStyle/>
          <a:p>
            <a:r>
              <a:rPr lang="en-US" dirty="0" smtClean="0"/>
              <a:t>Getting the case filed</a:t>
            </a:r>
            <a:endParaRPr lang="en-US" dirty="0"/>
          </a:p>
        </p:txBody>
      </p:sp>
      <p:sp>
        <p:nvSpPr>
          <p:cNvPr id="3" name="Content Placeholder 2"/>
          <p:cNvSpPr>
            <a:spLocks noGrp="1"/>
          </p:cNvSpPr>
          <p:nvPr>
            <p:ph idx="1"/>
          </p:nvPr>
        </p:nvSpPr>
        <p:spPr>
          <a:xfrm>
            <a:off x="381000" y="1524000"/>
            <a:ext cx="8458200" cy="4602163"/>
          </a:xfrm>
        </p:spPr>
        <p:txBody>
          <a:bodyPr>
            <a:normAutofit fontScale="77500" lnSpcReduction="20000"/>
          </a:bodyPr>
          <a:lstStyle/>
          <a:p>
            <a:r>
              <a:rPr lang="en-US" dirty="0" smtClean="0"/>
              <a:t>Electronic Case Filing (ECF)</a:t>
            </a:r>
          </a:p>
          <a:p>
            <a:pPr lvl="1"/>
            <a:r>
              <a:rPr lang="en-US" dirty="0" smtClean="0"/>
              <a:t>Bankruptcy courts require electronic filing</a:t>
            </a:r>
          </a:p>
          <a:p>
            <a:pPr lvl="1"/>
            <a:r>
              <a:rPr lang="en-US" dirty="0" smtClean="0"/>
              <a:t>Some courts will allow paper filing for attorneys who file an occasional case</a:t>
            </a:r>
          </a:p>
          <a:p>
            <a:pPr lvl="1"/>
            <a:r>
              <a:rPr lang="en-US" dirty="0" smtClean="0"/>
              <a:t>Some courts require training for ECF access</a:t>
            </a:r>
          </a:p>
          <a:p>
            <a:r>
              <a:rPr lang="en-US" dirty="0" smtClean="0"/>
              <a:t>Software programs</a:t>
            </a:r>
          </a:p>
          <a:p>
            <a:pPr lvl="1"/>
            <a:r>
              <a:rPr lang="en-US" dirty="0" smtClean="0"/>
              <a:t>Software saves time by populating the forms with information</a:t>
            </a:r>
          </a:p>
          <a:p>
            <a:pPr lvl="1"/>
            <a:r>
              <a:rPr lang="en-US" dirty="0" smtClean="0"/>
              <a:t>Another option is to use the fillable forms here: www.uscourts.gov/FormsAndFees/Forms/BankruptcyForms.aspx </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7</a:t>
            </a:fld>
            <a:endParaRPr lang="en-US"/>
          </a:p>
        </p:txBody>
      </p:sp>
    </p:spTree>
    <p:extLst>
      <p:ext uri="{BB962C8B-B14F-4D97-AF65-F5344CB8AC3E}">
        <p14:creationId xmlns:p14="http://schemas.microsoft.com/office/powerpoint/2010/main" val="7871994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Disclosure of Attorney Compensation</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70</a:t>
            </a:fld>
            <a:endParaRPr lang="en-US"/>
          </a:p>
        </p:txBody>
      </p:sp>
      <p:pic>
        <p:nvPicPr>
          <p:cNvPr id="204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7647008" cy="3726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6553200" y="5410200"/>
            <a:ext cx="2471569" cy="633637"/>
          </a:xfrm>
          <a:prstGeom prst="wedgeRectCallout">
            <a:avLst>
              <a:gd name="adj1" fmla="val -35627"/>
              <a:gd name="adj2" fmla="val -321688"/>
            </a:avLst>
          </a:prstGeom>
          <a:solidFill>
            <a:srgbClr val="065C2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For a pro bono attorney, each of these will be $0.00</a:t>
            </a:r>
            <a:endParaRPr lang="en-US" sz="1600" dirty="0"/>
          </a:p>
        </p:txBody>
      </p:sp>
    </p:spTree>
    <p:extLst>
      <p:ext uri="{BB962C8B-B14F-4D97-AF65-F5344CB8AC3E}">
        <p14:creationId xmlns:p14="http://schemas.microsoft.com/office/powerpoint/2010/main" val="18348289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Payment Advices</a:t>
            </a:r>
            <a:endParaRPr lang="en-US" dirty="0"/>
          </a:p>
        </p:txBody>
      </p:sp>
      <p:sp>
        <p:nvSpPr>
          <p:cNvPr id="3" name="Content Placeholder 2"/>
          <p:cNvSpPr>
            <a:spLocks noGrp="1"/>
          </p:cNvSpPr>
          <p:nvPr>
            <p:ph idx="1"/>
          </p:nvPr>
        </p:nvSpPr>
        <p:spPr>
          <a:xfrm>
            <a:off x="457200" y="1447800"/>
            <a:ext cx="8229600" cy="5029200"/>
          </a:xfrm>
        </p:spPr>
        <p:txBody>
          <a:bodyPr>
            <a:normAutofit fontScale="85000" lnSpcReduction="10000"/>
          </a:bodyPr>
          <a:lstStyle/>
          <a:p>
            <a:r>
              <a:rPr lang="en-US" dirty="0" smtClean="0"/>
              <a:t>Section 521(a)(1)(B)(iv) requires Debtor to file payment advices covering the 60 days before filing petition </a:t>
            </a:r>
          </a:p>
          <a:p>
            <a:r>
              <a:rPr lang="en-US" dirty="0" smtClean="0"/>
              <a:t>If Debtor received no payment advices during that time, she need not file anything; but local rule may require a certification to that effect</a:t>
            </a:r>
          </a:p>
          <a:p>
            <a:r>
              <a:rPr lang="en-US" dirty="0" smtClean="0"/>
              <a:t>Some courts have local rule that payment advices should be provided to the Trustee, not filed</a:t>
            </a:r>
          </a:p>
          <a:p>
            <a:r>
              <a:rPr lang="en-US" dirty="0" smtClean="0"/>
              <a:t>If Debtor cannot obtain the payment advices, may file a motion to excuse the filing and provide alternative proof of income during the 60-day period</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71</a:t>
            </a:fld>
            <a:endParaRPr lang="en-US"/>
          </a:p>
        </p:txBody>
      </p:sp>
    </p:spTree>
    <p:extLst>
      <p:ext uri="{BB962C8B-B14F-4D97-AF65-F5344CB8AC3E}">
        <p14:creationId xmlns:p14="http://schemas.microsoft.com/office/powerpoint/2010/main" val="2440429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Completing the forms</a:t>
            </a:r>
            <a:endParaRPr lang="en-US" dirty="0"/>
          </a:p>
        </p:txBody>
      </p:sp>
      <p:sp>
        <p:nvSpPr>
          <p:cNvPr id="4" name="Slide Number Placeholder 3"/>
          <p:cNvSpPr>
            <a:spLocks noGrp="1"/>
          </p:cNvSpPr>
          <p:nvPr>
            <p:ph type="sldNum" sz="quarter" idx="12"/>
          </p:nvPr>
        </p:nvSpPr>
        <p:spPr/>
        <p:txBody>
          <a:bodyPr/>
          <a:lstStyle/>
          <a:p>
            <a:fld id="{E6773D37-5E4E-460C-A171-5942684EA317}" type="slidenum">
              <a:rPr lang="en-US" smtClean="0"/>
              <a:t>8</a:t>
            </a:fld>
            <a:endParaRPr lang="en-US"/>
          </a:p>
        </p:txBody>
      </p:sp>
    </p:spTree>
    <p:extLst>
      <p:ext uri="{BB962C8B-B14F-4D97-AF65-F5344CB8AC3E}">
        <p14:creationId xmlns:p14="http://schemas.microsoft.com/office/powerpoint/2010/main" val="1894838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305800" cy="1020762"/>
          </a:xfrm>
        </p:spPr>
        <p:txBody>
          <a:bodyPr/>
          <a:lstStyle/>
          <a:p>
            <a:r>
              <a:rPr lang="en-US" dirty="0" smtClean="0"/>
              <a:t>Tips: Basic Principles</a:t>
            </a:r>
            <a:endParaRPr lang="en-US" dirty="0"/>
          </a:p>
        </p:txBody>
      </p:sp>
      <p:sp>
        <p:nvSpPr>
          <p:cNvPr id="5" name="Content Placeholder 4"/>
          <p:cNvSpPr>
            <a:spLocks noGrp="1"/>
          </p:cNvSpPr>
          <p:nvPr>
            <p:ph idx="1"/>
          </p:nvPr>
        </p:nvSpPr>
        <p:spPr>
          <a:xfrm>
            <a:off x="304800" y="1371600"/>
            <a:ext cx="8382000" cy="4953000"/>
          </a:xfrm>
        </p:spPr>
        <p:txBody>
          <a:bodyPr>
            <a:normAutofit fontScale="47500" lnSpcReduction="20000"/>
          </a:bodyPr>
          <a:lstStyle/>
          <a:p>
            <a:pPr marL="0" indent="0">
              <a:spcBef>
                <a:spcPts val="600"/>
              </a:spcBef>
              <a:buNone/>
            </a:pPr>
            <a:r>
              <a:rPr lang="en-US" sz="4400" dirty="0" smtClean="0"/>
              <a:t>All forms should be: </a:t>
            </a:r>
          </a:p>
          <a:p>
            <a:pPr marL="0" indent="0">
              <a:spcBef>
                <a:spcPts val="600"/>
              </a:spcBef>
              <a:buNone/>
            </a:pPr>
            <a:endParaRPr lang="en-US" dirty="0" smtClean="0"/>
          </a:p>
          <a:p>
            <a:pPr>
              <a:spcBef>
                <a:spcPts val="600"/>
              </a:spcBef>
            </a:pPr>
            <a:r>
              <a:rPr lang="en-US" sz="4000" b="1" dirty="0" smtClean="0"/>
              <a:t>COMPLETE</a:t>
            </a:r>
            <a:endParaRPr lang="en-US" sz="4000" dirty="0"/>
          </a:p>
          <a:p>
            <a:pPr lvl="1">
              <a:spcBef>
                <a:spcPts val="600"/>
              </a:spcBef>
            </a:pPr>
            <a:r>
              <a:rPr lang="en-US" sz="4000" dirty="0"/>
              <a:t>Full disclosure required of all assets, liabilities, and other financial </a:t>
            </a:r>
            <a:r>
              <a:rPr lang="en-US" sz="4000" dirty="0" smtClean="0"/>
              <a:t>information</a:t>
            </a:r>
            <a:endParaRPr lang="en-US" sz="4000" dirty="0"/>
          </a:p>
          <a:p>
            <a:pPr lvl="1">
              <a:spcBef>
                <a:spcPts val="600"/>
              </a:spcBef>
            </a:pPr>
            <a:r>
              <a:rPr lang="en-US" sz="4000" dirty="0"/>
              <a:t>When appropriate check the box “no” or “none” rather than leave </a:t>
            </a:r>
            <a:r>
              <a:rPr lang="en-US" sz="4000" dirty="0" smtClean="0"/>
              <a:t>blank</a:t>
            </a:r>
            <a:endParaRPr lang="en-US" sz="4000" dirty="0"/>
          </a:p>
          <a:p>
            <a:pPr lvl="1">
              <a:spcBef>
                <a:spcPts val="600"/>
              </a:spcBef>
            </a:pPr>
            <a:r>
              <a:rPr lang="en-US" sz="4000" dirty="0"/>
              <a:t>When in doubt, list it</a:t>
            </a:r>
            <a:r>
              <a:rPr lang="en-US" sz="4000" dirty="0" smtClean="0"/>
              <a:t>!</a:t>
            </a:r>
            <a:r>
              <a:rPr lang="en-US" sz="4000" b="1" dirty="0"/>
              <a:t> </a:t>
            </a:r>
            <a:r>
              <a:rPr lang="en-US" sz="4000" b="1" dirty="0" smtClean="0"/>
              <a:t/>
            </a:r>
            <a:br>
              <a:rPr lang="en-US" sz="4000" b="1" dirty="0" smtClean="0"/>
            </a:br>
            <a:endParaRPr lang="en-US" sz="4000" dirty="0"/>
          </a:p>
          <a:p>
            <a:pPr>
              <a:spcBef>
                <a:spcPts val="600"/>
              </a:spcBef>
            </a:pPr>
            <a:r>
              <a:rPr lang="en-US" sz="4000" b="1" dirty="0" smtClean="0"/>
              <a:t>ACCURATE</a:t>
            </a:r>
            <a:r>
              <a:rPr lang="en-US" sz="4000" b="1" dirty="0"/>
              <a:t> </a:t>
            </a:r>
            <a:endParaRPr lang="en-US" sz="4000" dirty="0"/>
          </a:p>
          <a:p>
            <a:pPr lvl="1">
              <a:spcBef>
                <a:spcPts val="600"/>
              </a:spcBef>
            </a:pPr>
            <a:r>
              <a:rPr lang="en-US" sz="4000" dirty="0"/>
              <a:t>Provide correct and adequate property </a:t>
            </a:r>
            <a:r>
              <a:rPr lang="en-US" sz="4000" dirty="0" smtClean="0"/>
              <a:t>descriptions</a:t>
            </a:r>
            <a:endParaRPr lang="en-US" sz="4000" dirty="0"/>
          </a:p>
          <a:p>
            <a:pPr lvl="1">
              <a:spcBef>
                <a:spcPts val="600"/>
              </a:spcBef>
            </a:pPr>
            <a:r>
              <a:rPr lang="en-US" sz="4000" dirty="0"/>
              <a:t>Convey information as clearly as </a:t>
            </a:r>
            <a:r>
              <a:rPr lang="en-US" sz="4000" dirty="0" smtClean="0"/>
              <a:t>possible</a:t>
            </a:r>
            <a:endParaRPr lang="en-US" sz="4000" dirty="0"/>
          </a:p>
          <a:p>
            <a:pPr lvl="1">
              <a:spcBef>
                <a:spcPts val="600"/>
              </a:spcBef>
            </a:pPr>
            <a:r>
              <a:rPr lang="en-US" sz="4000" dirty="0"/>
              <a:t>When appropriate, supplement answers given with notes indicated by asterisks or on an </a:t>
            </a:r>
            <a:r>
              <a:rPr lang="en-US" sz="4000" dirty="0" smtClean="0"/>
              <a:t>attachment</a:t>
            </a:r>
            <a:r>
              <a:rPr lang="en-US" sz="4000" b="1" dirty="0" smtClean="0"/>
              <a:t> </a:t>
            </a:r>
            <a:br>
              <a:rPr lang="en-US" sz="4000" b="1" dirty="0" smtClean="0"/>
            </a:br>
            <a:endParaRPr lang="en-US" sz="4000" dirty="0"/>
          </a:p>
          <a:p>
            <a:pPr>
              <a:spcBef>
                <a:spcPts val="600"/>
              </a:spcBef>
            </a:pPr>
            <a:r>
              <a:rPr lang="en-US" sz="4000" b="1" dirty="0" smtClean="0"/>
              <a:t>CURRENT</a:t>
            </a:r>
            <a:endParaRPr lang="en-US" sz="4000" dirty="0"/>
          </a:p>
          <a:p>
            <a:pPr lvl="1">
              <a:spcBef>
                <a:spcPts val="600"/>
              </a:spcBef>
            </a:pPr>
            <a:r>
              <a:rPr lang="en-US" sz="4000" dirty="0"/>
              <a:t>Update all documents before </a:t>
            </a:r>
            <a:r>
              <a:rPr lang="en-US" sz="4000" dirty="0" smtClean="0"/>
              <a:t>filing</a:t>
            </a:r>
          </a:p>
          <a:p>
            <a:pPr lvl="1">
              <a:spcBef>
                <a:spcPts val="600"/>
              </a:spcBef>
            </a:pPr>
            <a:r>
              <a:rPr lang="en-US" sz="4000" dirty="0" smtClean="0"/>
              <a:t>Promptly </a:t>
            </a:r>
            <a:r>
              <a:rPr lang="en-US" sz="4000" dirty="0"/>
              <a:t>make corrections through </a:t>
            </a:r>
            <a:r>
              <a:rPr lang="en-US" sz="4000" dirty="0" smtClean="0"/>
              <a:t>amendments</a:t>
            </a:r>
            <a:endParaRPr lang="en-US" sz="4000" dirty="0"/>
          </a:p>
          <a:p>
            <a:pPr marL="0" indent="0">
              <a:buNone/>
            </a:pPr>
            <a:endParaRPr lang="en-US" dirty="0"/>
          </a:p>
        </p:txBody>
      </p:sp>
      <p:sp>
        <p:nvSpPr>
          <p:cNvPr id="3" name="Slide Number Placeholder 2"/>
          <p:cNvSpPr>
            <a:spLocks noGrp="1"/>
          </p:cNvSpPr>
          <p:nvPr>
            <p:ph type="sldNum" sz="quarter" idx="12"/>
          </p:nvPr>
        </p:nvSpPr>
        <p:spPr/>
        <p:txBody>
          <a:bodyPr/>
          <a:lstStyle/>
          <a:p>
            <a:fld id="{E6773D37-5E4E-460C-A171-5942684EA317}" type="slidenum">
              <a:rPr lang="en-US" smtClean="0"/>
              <a:t>9</a:t>
            </a:fld>
            <a:endParaRPr lang="en-US"/>
          </a:p>
        </p:txBody>
      </p:sp>
    </p:spTree>
    <p:extLst>
      <p:ext uri="{BB962C8B-B14F-4D97-AF65-F5344CB8AC3E}">
        <p14:creationId xmlns:p14="http://schemas.microsoft.com/office/powerpoint/2010/main" val="1047541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7468</TotalTime>
  <Words>5205</Words>
  <Application>Microsoft Office PowerPoint</Application>
  <PresentationFormat>On-screen Show (4:3)</PresentationFormat>
  <Paragraphs>608</Paragraphs>
  <Slides>71</Slides>
  <Notes>67</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Module 3: Preparing the  Bankruptcy Documents</vt:lpstr>
      <vt:lpstr>Overview of Module 3</vt:lpstr>
      <vt:lpstr>Emergency Filing</vt:lpstr>
      <vt:lpstr>Other Required Documents</vt:lpstr>
      <vt:lpstr>Other Required Documents</vt:lpstr>
      <vt:lpstr>Avoiding “Automatic” Dismissal</vt:lpstr>
      <vt:lpstr>Getting the case filed</vt:lpstr>
      <vt:lpstr>Completing the forms</vt:lpstr>
      <vt:lpstr>Tips: Basic Principles</vt:lpstr>
      <vt:lpstr>Tips: Amending the Forms</vt:lpstr>
      <vt:lpstr>Form 101: Voluntary Petition</vt:lpstr>
      <vt:lpstr>Information about the Debtor</vt:lpstr>
      <vt:lpstr>PowerPoint Presentation</vt:lpstr>
      <vt:lpstr>Form 101, cont.</vt:lpstr>
      <vt:lpstr>PowerPoint Presentation</vt:lpstr>
      <vt:lpstr>Form 101, Part 5: Credit Counseling</vt:lpstr>
      <vt:lpstr>Form 101, Part 6</vt:lpstr>
      <vt:lpstr>PowerPoint Presentation</vt:lpstr>
      <vt:lpstr>Form 101: Attorney’s Signature</vt:lpstr>
      <vt:lpstr>Form 103A: Application to Pay Filing Fee in Installments</vt:lpstr>
      <vt:lpstr>Form 103B: Application to Waive Chapter 7 Filing Fee</vt:lpstr>
      <vt:lpstr>Form 121: Statement of SSN</vt:lpstr>
      <vt:lpstr>Mailing List</vt:lpstr>
      <vt:lpstr>Mailing List</vt:lpstr>
      <vt:lpstr>Schedule A/B:  Property</vt:lpstr>
      <vt:lpstr>Schedule A/B:  Property</vt:lpstr>
      <vt:lpstr>Schedule A/B:  Property</vt:lpstr>
      <vt:lpstr>Schedule A/B:  Property</vt:lpstr>
      <vt:lpstr>Schedule A/B:  Property</vt:lpstr>
      <vt:lpstr>Schedule A/B:  Property</vt:lpstr>
      <vt:lpstr>Schedule A/B:  Property</vt:lpstr>
      <vt:lpstr>Schedule A/B:  Property</vt:lpstr>
      <vt:lpstr>Schedule C: Exemptions</vt:lpstr>
      <vt:lpstr>PowerPoint Presentation</vt:lpstr>
      <vt:lpstr>Schedule C</vt:lpstr>
      <vt:lpstr>Schedule C</vt:lpstr>
      <vt:lpstr>Schedule C</vt:lpstr>
      <vt:lpstr>Schedules D and E/F: Listing Creditors</vt:lpstr>
      <vt:lpstr>Schedules D and E/F: Listing Creditors</vt:lpstr>
      <vt:lpstr>Last 4 digits only, to protect against ID theft</vt:lpstr>
      <vt:lpstr>Schedule D: Secured Claims</vt:lpstr>
      <vt:lpstr>Schedule D</vt:lpstr>
      <vt:lpstr>Schedule E/F: Priority and Unsecured Claims</vt:lpstr>
      <vt:lpstr>Schedule E/F</vt:lpstr>
      <vt:lpstr>Schedule E/F, Part 2: Nonpriority Unsecured Claims</vt:lpstr>
      <vt:lpstr>Schedule E/F, Part 2</vt:lpstr>
      <vt:lpstr>Schedule G: Executory Contracts and Unexpired Leases</vt:lpstr>
      <vt:lpstr>Schedule H: Codebtors</vt:lpstr>
      <vt:lpstr>Schedules I and J: Income and Expenses</vt:lpstr>
      <vt:lpstr>Schedule I: Debtor’s Income</vt:lpstr>
      <vt:lpstr>PowerPoint Presentation</vt:lpstr>
      <vt:lpstr> </vt:lpstr>
      <vt:lpstr>Schedule J: Expenses</vt:lpstr>
      <vt:lpstr>Schedule J: Expenses</vt:lpstr>
      <vt:lpstr>PowerPoint Presentation</vt:lpstr>
      <vt:lpstr>Schedule J</vt:lpstr>
      <vt:lpstr>Form 106Sum: Summary of Schedules</vt:lpstr>
      <vt:lpstr>Form 106Dec: Debtor’s Declaration</vt:lpstr>
      <vt:lpstr>Form 107: Statement of Financial Affairs (SOFA)</vt:lpstr>
      <vt:lpstr>Form 107: SOFA</vt:lpstr>
      <vt:lpstr>Form 107: SOFA</vt:lpstr>
      <vt:lpstr>Form 107: SOFA</vt:lpstr>
      <vt:lpstr>Form 107: SOFA</vt:lpstr>
      <vt:lpstr>Form 107: SOFA</vt:lpstr>
      <vt:lpstr>Form 107: SOFA</vt:lpstr>
      <vt:lpstr>Form 108: Statement of Intention</vt:lpstr>
      <vt:lpstr>Form 108: Statement of Intention</vt:lpstr>
      <vt:lpstr>Form 122: Means Test Forms</vt:lpstr>
      <vt:lpstr>Form 122: Means Test Forms</vt:lpstr>
      <vt:lpstr>Disclosure of Attorney Compensation</vt:lpstr>
      <vt:lpstr>Payment Advices</vt:lpstr>
    </vt:vector>
  </TitlesOfParts>
  <Company>NCLC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Beverlie Sopiep</dc:creator>
  <cp:lastModifiedBy>John Rao</cp:lastModifiedBy>
  <cp:revision>225</cp:revision>
  <cp:lastPrinted>2015-02-24T16:39:20Z</cp:lastPrinted>
  <dcterms:created xsi:type="dcterms:W3CDTF">2015-01-15T21:02:18Z</dcterms:created>
  <dcterms:modified xsi:type="dcterms:W3CDTF">2017-07-24T20:17:00Z</dcterms:modified>
</cp:coreProperties>
</file>