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0"/>
  </p:notesMasterIdLst>
  <p:handoutMasterIdLst>
    <p:handoutMasterId r:id="rId121"/>
  </p:handoutMasterIdLst>
  <p:sldIdLst>
    <p:sldId id="257" r:id="rId2"/>
    <p:sldId id="408" r:id="rId3"/>
    <p:sldId id="258" r:id="rId4"/>
    <p:sldId id="259" r:id="rId5"/>
    <p:sldId id="256" r:id="rId6"/>
    <p:sldId id="261" r:id="rId7"/>
    <p:sldId id="349" r:id="rId8"/>
    <p:sldId id="262" r:id="rId9"/>
    <p:sldId id="263" r:id="rId10"/>
    <p:sldId id="350" r:id="rId11"/>
    <p:sldId id="264" r:id="rId12"/>
    <p:sldId id="265" r:id="rId13"/>
    <p:sldId id="267" r:id="rId14"/>
    <p:sldId id="266" r:id="rId15"/>
    <p:sldId id="268" r:id="rId16"/>
    <p:sldId id="269" r:id="rId17"/>
    <p:sldId id="352" r:id="rId18"/>
    <p:sldId id="270" r:id="rId19"/>
    <p:sldId id="353" r:id="rId20"/>
    <p:sldId id="271" r:id="rId21"/>
    <p:sldId id="272" r:id="rId22"/>
    <p:sldId id="273" r:id="rId23"/>
    <p:sldId id="274" r:id="rId24"/>
    <p:sldId id="275" r:id="rId25"/>
    <p:sldId id="356" r:id="rId26"/>
    <p:sldId id="276" r:id="rId27"/>
    <p:sldId id="278" r:id="rId28"/>
    <p:sldId id="357" r:id="rId29"/>
    <p:sldId id="277" r:id="rId30"/>
    <p:sldId id="280" r:id="rId31"/>
    <p:sldId id="279" r:id="rId32"/>
    <p:sldId id="281" r:id="rId33"/>
    <p:sldId id="282" r:id="rId34"/>
    <p:sldId id="283" r:id="rId35"/>
    <p:sldId id="358" r:id="rId36"/>
    <p:sldId id="284" r:id="rId37"/>
    <p:sldId id="359" r:id="rId38"/>
    <p:sldId id="285" r:id="rId39"/>
    <p:sldId id="360" r:id="rId40"/>
    <p:sldId id="286" r:id="rId41"/>
    <p:sldId id="287" r:id="rId42"/>
    <p:sldId id="361" r:id="rId43"/>
    <p:sldId id="288" r:id="rId44"/>
    <p:sldId id="363" r:id="rId45"/>
    <p:sldId id="289" r:id="rId46"/>
    <p:sldId id="364" r:id="rId47"/>
    <p:sldId id="291" r:id="rId48"/>
    <p:sldId id="295" r:id="rId49"/>
    <p:sldId id="293" r:id="rId50"/>
    <p:sldId id="294" r:id="rId51"/>
    <p:sldId id="290" r:id="rId52"/>
    <p:sldId id="296" r:id="rId53"/>
    <p:sldId id="297" r:id="rId54"/>
    <p:sldId id="301" r:id="rId55"/>
    <p:sldId id="369" r:id="rId56"/>
    <p:sldId id="302" r:id="rId57"/>
    <p:sldId id="370" r:id="rId58"/>
    <p:sldId id="300" r:id="rId59"/>
    <p:sldId id="371" r:id="rId60"/>
    <p:sldId id="303" r:id="rId61"/>
    <p:sldId id="304" r:id="rId62"/>
    <p:sldId id="372" r:id="rId63"/>
    <p:sldId id="305" r:id="rId64"/>
    <p:sldId id="306" r:id="rId65"/>
    <p:sldId id="307" r:id="rId66"/>
    <p:sldId id="308" r:id="rId67"/>
    <p:sldId id="375" r:id="rId68"/>
    <p:sldId id="309" r:id="rId69"/>
    <p:sldId id="377" r:id="rId70"/>
    <p:sldId id="311" r:id="rId71"/>
    <p:sldId id="312" r:id="rId72"/>
    <p:sldId id="313" r:id="rId73"/>
    <p:sldId id="380" r:id="rId74"/>
    <p:sldId id="382" r:id="rId75"/>
    <p:sldId id="315" r:id="rId76"/>
    <p:sldId id="316" r:id="rId77"/>
    <p:sldId id="317" r:id="rId78"/>
    <p:sldId id="318" r:id="rId79"/>
    <p:sldId id="319" r:id="rId80"/>
    <p:sldId id="320" r:id="rId81"/>
    <p:sldId id="321" r:id="rId82"/>
    <p:sldId id="322" r:id="rId83"/>
    <p:sldId id="323" r:id="rId84"/>
    <p:sldId id="389" r:id="rId85"/>
    <p:sldId id="324" r:id="rId86"/>
    <p:sldId id="325" r:id="rId87"/>
    <p:sldId id="391" r:id="rId88"/>
    <p:sldId id="326" r:id="rId89"/>
    <p:sldId id="327" r:id="rId90"/>
    <p:sldId id="328" r:id="rId91"/>
    <p:sldId id="394" r:id="rId92"/>
    <p:sldId id="329" r:id="rId93"/>
    <p:sldId id="395" r:id="rId94"/>
    <p:sldId id="330" r:id="rId95"/>
    <p:sldId id="331" r:id="rId96"/>
    <p:sldId id="396" r:id="rId97"/>
    <p:sldId id="397" r:id="rId98"/>
    <p:sldId id="332" r:id="rId99"/>
    <p:sldId id="333" r:id="rId100"/>
    <p:sldId id="334" r:id="rId101"/>
    <p:sldId id="399" r:id="rId102"/>
    <p:sldId id="335" r:id="rId103"/>
    <p:sldId id="336" r:id="rId104"/>
    <p:sldId id="400" r:id="rId105"/>
    <p:sldId id="337" r:id="rId106"/>
    <p:sldId id="402" r:id="rId107"/>
    <p:sldId id="338" r:id="rId108"/>
    <p:sldId id="403" r:id="rId109"/>
    <p:sldId id="348" r:id="rId110"/>
    <p:sldId id="340" r:id="rId111"/>
    <p:sldId id="341" r:id="rId112"/>
    <p:sldId id="342" r:id="rId113"/>
    <p:sldId id="343" r:id="rId114"/>
    <p:sldId id="344" r:id="rId115"/>
    <p:sldId id="406" r:id="rId116"/>
    <p:sldId id="345" r:id="rId117"/>
    <p:sldId id="346" r:id="rId118"/>
    <p:sldId id="407" r:id="rId11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933C"/>
    <a:srgbClr val="D7E4BD"/>
    <a:srgbClr val="065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8326" autoAdjust="0"/>
  </p:normalViewPr>
  <p:slideViewPr>
    <p:cSldViewPr>
      <p:cViewPr>
        <p:scale>
          <a:sx n="71" d="100"/>
          <a:sy n="71" d="100"/>
        </p:scale>
        <p:origin x="-816" y="230"/>
      </p:cViewPr>
      <p:guideLst>
        <p:guide orient="horz" pos="2160"/>
        <p:guide pos="2880"/>
      </p:guideLst>
    </p:cSldViewPr>
  </p:slideViewPr>
  <p:outlineViewPr>
    <p:cViewPr>
      <p:scale>
        <a:sx n="33" d="100"/>
        <a:sy n="33" d="100"/>
      </p:scale>
      <p:origin x="0" y="1167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810" cy="479733"/>
          </a:xfrm>
          <a:prstGeom prst="rect">
            <a:avLst/>
          </a:prstGeom>
        </p:spPr>
        <p:txBody>
          <a:bodyPr vert="horz" lIns="94691" tIns="47346" rIns="94691" bIns="47346" rtlCol="0"/>
          <a:lstStyle>
            <a:lvl1pPr algn="l">
              <a:defRPr sz="1200"/>
            </a:lvl1pPr>
          </a:lstStyle>
          <a:p>
            <a:endParaRPr lang="en-US"/>
          </a:p>
        </p:txBody>
      </p:sp>
      <p:sp>
        <p:nvSpPr>
          <p:cNvPr id="3" name="Date Placeholder 2"/>
          <p:cNvSpPr>
            <a:spLocks noGrp="1"/>
          </p:cNvSpPr>
          <p:nvPr>
            <p:ph type="dt" sz="quarter" idx="1"/>
          </p:nvPr>
        </p:nvSpPr>
        <p:spPr>
          <a:xfrm>
            <a:off x="4143737" y="0"/>
            <a:ext cx="3169810" cy="479733"/>
          </a:xfrm>
          <a:prstGeom prst="rect">
            <a:avLst/>
          </a:prstGeom>
        </p:spPr>
        <p:txBody>
          <a:bodyPr vert="horz" lIns="94691" tIns="47346" rIns="94691" bIns="47346" rtlCol="0"/>
          <a:lstStyle>
            <a:lvl1pPr algn="r">
              <a:defRPr sz="1200"/>
            </a:lvl1pPr>
          </a:lstStyle>
          <a:p>
            <a:fld id="{39FE3CCD-5EFD-491B-BE6A-DA4E5B9C85B2}" type="datetimeFigureOut">
              <a:rPr lang="en-US" smtClean="0"/>
              <a:t>7/24/2017</a:t>
            </a:fld>
            <a:endParaRPr lang="en-US"/>
          </a:p>
        </p:txBody>
      </p:sp>
      <p:sp>
        <p:nvSpPr>
          <p:cNvPr id="4" name="Footer Placeholder 3"/>
          <p:cNvSpPr>
            <a:spLocks noGrp="1"/>
          </p:cNvSpPr>
          <p:nvPr>
            <p:ph type="ftr" sz="quarter" idx="2"/>
          </p:nvPr>
        </p:nvSpPr>
        <p:spPr>
          <a:xfrm>
            <a:off x="0" y="9119830"/>
            <a:ext cx="3169810" cy="479733"/>
          </a:xfrm>
          <a:prstGeom prst="rect">
            <a:avLst/>
          </a:prstGeom>
        </p:spPr>
        <p:txBody>
          <a:bodyPr vert="horz" lIns="94691" tIns="47346" rIns="94691" bIns="47346" rtlCol="0" anchor="b"/>
          <a:lstStyle>
            <a:lvl1pPr algn="l">
              <a:defRPr sz="1200"/>
            </a:lvl1pPr>
          </a:lstStyle>
          <a:p>
            <a:endParaRPr lang="en-US"/>
          </a:p>
        </p:txBody>
      </p:sp>
      <p:sp>
        <p:nvSpPr>
          <p:cNvPr id="5" name="Slide Number Placeholder 4"/>
          <p:cNvSpPr>
            <a:spLocks noGrp="1"/>
          </p:cNvSpPr>
          <p:nvPr>
            <p:ph type="sldNum" sz="quarter" idx="3"/>
          </p:nvPr>
        </p:nvSpPr>
        <p:spPr>
          <a:xfrm>
            <a:off x="4143737" y="9119830"/>
            <a:ext cx="3169810" cy="479733"/>
          </a:xfrm>
          <a:prstGeom prst="rect">
            <a:avLst/>
          </a:prstGeom>
        </p:spPr>
        <p:txBody>
          <a:bodyPr vert="horz" lIns="94691" tIns="47346" rIns="94691" bIns="47346" rtlCol="0" anchor="b"/>
          <a:lstStyle>
            <a:lvl1pPr algn="r">
              <a:defRPr sz="1200"/>
            </a:lvl1pPr>
          </a:lstStyle>
          <a:p>
            <a:fld id="{00D916F5-105E-4E7F-8FA4-CEB8AA08E7C8}" type="slidenum">
              <a:rPr lang="en-US" smtClean="0"/>
              <a:t>‹#›</a:t>
            </a:fld>
            <a:endParaRPr lang="en-US"/>
          </a:p>
        </p:txBody>
      </p:sp>
    </p:spTree>
    <p:extLst>
      <p:ext uri="{BB962C8B-B14F-4D97-AF65-F5344CB8AC3E}">
        <p14:creationId xmlns:p14="http://schemas.microsoft.com/office/powerpoint/2010/main" val="4137356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43" tIns="48322" rIns="96643" bIns="48322" rtlCol="0"/>
          <a:lstStyle>
            <a:lvl1pPr algn="l">
              <a:defRPr sz="1200"/>
            </a:lvl1pPr>
          </a:lstStyle>
          <a:p>
            <a:endParaRPr lang="en-US"/>
          </a:p>
        </p:txBody>
      </p:sp>
      <p:sp>
        <p:nvSpPr>
          <p:cNvPr id="3" name="Date Placeholder 2"/>
          <p:cNvSpPr>
            <a:spLocks noGrp="1"/>
          </p:cNvSpPr>
          <p:nvPr>
            <p:ph type="dt" idx="1"/>
          </p:nvPr>
        </p:nvSpPr>
        <p:spPr>
          <a:xfrm>
            <a:off x="4143588" y="2"/>
            <a:ext cx="3169920" cy="480060"/>
          </a:xfrm>
          <a:prstGeom prst="rect">
            <a:avLst/>
          </a:prstGeom>
        </p:spPr>
        <p:txBody>
          <a:bodyPr vert="horz" lIns="96643" tIns="48322" rIns="96643" bIns="48322" rtlCol="0"/>
          <a:lstStyle>
            <a:lvl1pPr algn="r">
              <a:defRPr sz="1200"/>
            </a:lvl1pPr>
          </a:lstStyle>
          <a:p>
            <a:fld id="{5E60494B-094F-45F7-B274-51C37CACD2BA}" type="datetimeFigureOut">
              <a:rPr lang="en-US" smtClean="0"/>
              <a:t>7/24/2017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3" tIns="48322" rIns="96643" bIns="48322"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3" tIns="48322" rIns="96643" bIns="4832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43" tIns="48322" rIns="96643" bIns="48322"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0060"/>
          </a:xfrm>
          <a:prstGeom prst="rect">
            <a:avLst/>
          </a:prstGeom>
        </p:spPr>
        <p:txBody>
          <a:bodyPr vert="horz" lIns="96643" tIns="48322" rIns="96643" bIns="48322" rtlCol="0" anchor="b"/>
          <a:lstStyle>
            <a:lvl1pPr algn="r">
              <a:defRPr sz="1200"/>
            </a:lvl1pPr>
          </a:lstStyle>
          <a:p>
            <a:fld id="{18203791-3B86-4A7F-857A-326AF8639D39}" type="slidenum">
              <a:rPr lang="en-US" smtClean="0"/>
              <a:t>‹#›</a:t>
            </a:fld>
            <a:endParaRPr lang="en-US"/>
          </a:p>
        </p:txBody>
      </p:sp>
    </p:spTree>
    <p:extLst>
      <p:ext uri="{BB962C8B-B14F-4D97-AF65-F5344CB8AC3E}">
        <p14:creationId xmlns:p14="http://schemas.microsoft.com/office/powerpoint/2010/main" val="2597510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a:t>
            </a:fld>
            <a:endParaRPr lang="en-US"/>
          </a:p>
        </p:txBody>
      </p:sp>
    </p:spTree>
    <p:extLst>
      <p:ext uri="{BB962C8B-B14F-4D97-AF65-F5344CB8AC3E}">
        <p14:creationId xmlns:p14="http://schemas.microsoft.com/office/powerpoint/2010/main" val="1310396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1 - 1.2</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10</a:t>
            </a:fld>
            <a:endParaRPr lang="en-US"/>
          </a:p>
        </p:txBody>
      </p:sp>
    </p:spTree>
    <p:extLst>
      <p:ext uri="{BB962C8B-B14F-4D97-AF65-F5344CB8AC3E}">
        <p14:creationId xmlns:p14="http://schemas.microsoft.com/office/powerpoint/2010/main" val="3539199620"/>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1 - 3.16</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100</a:t>
            </a:fld>
            <a:endParaRPr lang="en-US"/>
          </a:p>
        </p:txBody>
      </p:sp>
    </p:spTree>
    <p:extLst>
      <p:ext uri="{BB962C8B-B14F-4D97-AF65-F5344CB8AC3E}">
        <p14:creationId xmlns:p14="http://schemas.microsoft.com/office/powerpoint/2010/main" val="3545046339"/>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1 - 3.16</a:t>
            </a:r>
          </a:p>
          <a:p>
            <a:endParaRPr lang="en-US" dirty="0" smtClean="0"/>
          </a:p>
          <a:p>
            <a:pPr defTabSz="966423"/>
            <a:r>
              <a:rPr lang="en-US" dirty="0" smtClean="0"/>
              <a:t>In</a:t>
            </a:r>
            <a:r>
              <a:rPr lang="en-US" baseline="0" dirty="0" smtClean="0"/>
              <a:t> c</a:t>
            </a:r>
            <a:r>
              <a:rPr lang="en-US" dirty="0" smtClean="0"/>
              <a:t>hapter 7,</a:t>
            </a:r>
            <a:r>
              <a:rPr lang="en-US" baseline="0" dirty="0" smtClean="0"/>
              <a:t> the </a:t>
            </a:r>
            <a:r>
              <a:rPr lang="en-US" dirty="0" smtClean="0"/>
              <a:t>discharge eliminates personal liability of debtor (no deficiency claim), but leaves an enforceable lien. </a:t>
            </a:r>
            <a:r>
              <a:rPr lang="en-US" baseline="0" dirty="0" smtClean="0"/>
              <a:t> </a:t>
            </a:r>
            <a:r>
              <a:rPr lang="en-US" dirty="0" smtClean="0"/>
              <a:t>Johnson v. Home State Bank, 501 U.S. 78 (1991).</a:t>
            </a:r>
            <a:r>
              <a:rPr lang="en-US" baseline="0" dirty="0" smtClean="0"/>
              <a:t>  The s</a:t>
            </a:r>
            <a:r>
              <a:rPr lang="en-US" dirty="0" smtClean="0"/>
              <a:t>ame is true for chapter 13, except</a:t>
            </a:r>
            <a:r>
              <a:rPr lang="en-US" baseline="0" dirty="0" smtClean="0"/>
              <a:t> that the debtor’s personal liability for long-term debts such as mortgages is not discharged if the debtor’s plan provides for</a:t>
            </a:r>
            <a:r>
              <a:rPr lang="en-US" dirty="0" smtClean="0"/>
              <a:t> cure of default and maintenance of payments on that debt</a:t>
            </a:r>
            <a:r>
              <a:rPr lang="en-US" baseline="0" dirty="0" smtClean="0"/>
              <a:t> </a:t>
            </a:r>
            <a:r>
              <a:rPr lang="en-US" dirty="0" smtClean="0"/>
              <a:t>under § 1322(b)(5).  11 U.S.C. § 1328(a)(1) .</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101</a:t>
            </a:fld>
            <a:endParaRPr lang="en-US"/>
          </a:p>
        </p:txBody>
      </p:sp>
    </p:spTree>
    <p:extLst>
      <p:ext uri="{BB962C8B-B14F-4D97-AF65-F5344CB8AC3E}">
        <p14:creationId xmlns:p14="http://schemas.microsoft.com/office/powerpoint/2010/main" val="3545046339"/>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8D24A6A-6336-0941-8BC7-629B48A24BB0}" type="slidenum">
              <a:rPr lang="en-US" smtClean="0"/>
              <a:pPr/>
              <a:t>102</a:t>
            </a:fld>
            <a:endParaRPr lang="en-US"/>
          </a:p>
        </p:txBody>
      </p:sp>
    </p:spTree>
    <p:extLst>
      <p:ext uri="{BB962C8B-B14F-4D97-AF65-F5344CB8AC3E}">
        <p14:creationId xmlns:p14="http://schemas.microsoft.com/office/powerpoint/2010/main" val="4206958632"/>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4.1</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103</a:t>
            </a:fld>
            <a:endParaRPr lang="en-US"/>
          </a:p>
        </p:txBody>
      </p:sp>
    </p:spTree>
    <p:extLst>
      <p:ext uri="{BB962C8B-B14F-4D97-AF65-F5344CB8AC3E}">
        <p14:creationId xmlns:p14="http://schemas.microsoft.com/office/powerpoint/2010/main" val="407068831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4.1</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104</a:t>
            </a:fld>
            <a:endParaRPr lang="en-US"/>
          </a:p>
        </p:txBody>
      </p:sp>
    </p:spTree>
    <p:extLst>
      <p:ext uri="{BB962C8B-B14F-4D97-AF65-F5344CB8AC3E}">
        <p14:creationId xmlns:p14="http://schemas.microsoft.com/office/powerpoint/2010/main" val="407068831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4.2</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105</a:t>
            </a:fld>
            <a:endParaRPr lang="en-US"/>
          </a:p>
        </p:txBody>
      </p:sp>
    </p:spTree>
    <p:extLst>
      <p:ext uri="{BB962C8B-B14F-4D97-AF65-F5344CB8AC3E}">
        <p14:creationId xmlns:p14="http://schemas.microsoft.com/office/powerpoint/2010/main" val="1675293303"/>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4.2</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106</a:t>
            </a:fld>
            <a:endParaRPr lang="en-US"/>
          </a:p>
        </p:txBody>
      </p:sp>
    </p:spTree>
    <p:extLst>
      <p:ext uri="{BB962C8B-B14F-4D97-AF65-F5344CB8AC3E}">
        <p14:creationId xmlns:p14="http://schemas.microsoft.com/office/powerpoint/2010/main" val="1675293303"/>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4.5</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107</a:t>
            </a:fld>
            <a:endParaRPr lang="en-US"/>
          </a:p>
        </p:txBody>
      </p:sp>
    </p:spTree>
    <p:extLst>
      <p:ext uri="{BB962C8B-B14F-4D97-AF65-F5344CB8AC3E}">
        <p14:creationId xmlns:p14="http://schemas.microsoft.com/office/powerpoint/2010/main" val="119943132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4.5</a:t>
            </a:r>
          </a:p>
          <a:p>
            <a:endParaRPr lang="en-US" dirty="0" smtClean="0"/>
          </a:p>
          <a:p>
            <a:r>
              <a:rPr lang="en-US" dirty="0" smtClean="0"/>
              <a:t>The timing issues of when to file are discussed in more detail in the presentation for Module 2.</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108</a:t>
            </a:fld>
            <a:endParaRPr lang="en-US"/>
          </a:p>
        </p:txBody>
      </p:sp>
    </p:spTree>
    <p:extLst>
      <p:ext uri="{BB962C8B-B14F-4D97-AF65-F5344CB8AC3E}">
        <p14:creationId xmlns:p14="http://schemas.microsoft.com/office/powerpoint/2010/main" val="119943132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4.3 and 4.4</a:t>
            </a:r>
          </a:p>
          <a:p>
            <a:endParaRPr lang="en-US" dirty="0" smtClean="0"/>
          </a:p>
          <a:p>
            <a:r>
              <a:rPr lang="en-US" dirty="0" smtClean="0"/>
              <a:t>Consider</a:t>
            </a:r>
            <a:r>
              <a:rPr lang="en-US" baseline="0" dirty="0" smtClean="0"/>
              <a:t> mentioning the risks of “bankruptcy petition preparers” (who may target low-income people considering bankruptcy) – people who charge money simply to prepare the petition and schedules, but do not advise or represent the debtor.  Much better to have an attorney representing you if bankruptcy is the right option.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109</a:t>
            </a:fld>
            <a:endParaRPr lang="en-US"/>
          </a:p>
        </p:txBody>
      </p:sp>
    </p:spTree>
    <p:extLst>
      <p:ext uri="{BB962C8B-B14F-4D97-AF65-F5344CB8AC3E}">
        <p14:creationId xmlns:p14="http://schemas.microsoft.com/office/powerpoint/2010/main" val="2890831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11</a:t>
            </a:fld>
            <a:endParaRPr lang="en-US"/>
          </a:p>
        </p:txBody>
      </p:sp>
    </p:spTree>
    <p:extLst>
      <p:ext uri="{BB962C8B-B14F-4D97-AF65-F5344CB8AC3E}">
        <p14:creationId xmlns:p14="http://schemas.microsoft.com/office/powerpoint/2010/main" val="2752605658"/>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pitchFamily="1" charset="-128"/>
              </a:defRPr>
            </a:lvl1pPr>
            <a:lvl2pPr marL="785125" indent="-301971" eaLnBrk="0" hangingPunct="0">
              <a:defRPr sz="2500">
                <a:solidFill>
                  <a:schemeClr val="tx1"/>
                </a:solidFill>
                <a:latin typeface="Arial" charset="0"/>
                <a:ea typeface="ＭＳ Ｐゴシック" pitchFamily="1" charset="-128"/>
              </a:defRPr>
            </a:lvl2pPr>
            <a:lvl3pPr marL="1207886" indent="-241577" eaLnBrk="0" hangingPunct="0">
              <a:defRPr sz="2500">
                <a:solidFill>
                  <a:schemeClr val="tx1"/>
                </a:solidFill>
                <a:latin typeface="Arial" charset="0"/>
                <a:ea typeface="ＭＳ Ｐゴシック" pitchFamily="1" charset="-128"/>
              </a:defRPr>
            </a:lvl3pPr>
            <a:lvl4pPr marL="1691039" indent="-241577" eaLnBrk="0" hangingPunct="0">
              <a:defRPr sz="2500">
                <a:solidFill>
                  <a:schemeClr val="tx1"/>
                </a:solidFill>
                <a:latin typeface="Arial" charset="0"/>
                <a:ea typeface="ＭＳ Ｐゴシック" pitchFamily="1" charset="-128"/>
              </a:defRPr>
            </a:lvl4pPr>
            <a:lvl5pPr marL="2174192" indent="-241577" eaLnBrk="0" hangingPunct="0">
              <a:defRPr sz="2500">
                <a:solidFill>
                  <a:schemeClr val="tx1"/>
                </a:solidFill>
                <a:latin typeface="Arial" charset="0"/>
                <a:ea typeface="ＭＳ Ｐゴシック" pitchFamily="1" charset="-128"/>
              </a:defRPr>
            </a:lvl5pPr>
            <a:lvl6pPr marL="2657348" indent="-241577" eaLnBrk="0" fontAlgn="base" hangingPunct="0">
              <a:spcBef>
                <a:spcPct val="0"/>
              </a:spcBef>
              <a:spcAft>
                <a:spcPct val="0"/>
              </a:spcAft>
              <a:defRPr sz="2500">
                <a:solidFill>
                  <a:schemeClr val="tx1"/>
                </a:solidFill>
                <a:latin typeface="Arial" charset="0"/>
                <a:ea typeface="ＭＳ Ｐゴシック" pitchFamily="1" charset="-128"/>
              </a:defRPr>
            </a:lvl6pPr>
            <a:lvl7pPr marL="3140502" indent="-241577" eaLnBrk="0" fontAlgn="base" hangingPunct="0">
              <a:spcBef>
                <a:spcPct val="0"/>
              </a:spcBef>
              <a:spcAft>
                <a:spcPct val="0"/>
              </a:spcAft>
              <a:defRPr sz="2500">
                <a:solidFill>
                  <a:schemeClr val="tx1"/>
                </a:solidFill>
                <a:latin typeface="Arial" charset="0"/>
                <a:ea typeface="ＭＳ Ｐゴシック" pitchFamily="1" charset="-128"/>
              </a:defRPr>
            </a:lvl7pPr>
            <a:lvl8pPr marL="3623655" indent="-241577" eaLnBrk="0" fontAlgn="base" hangingPunct="0">
              <a:spcBef>
                <a:spcPct val="0"/>
              </a:spcBef>
              <a:spcAft>
                <a:spcPct val="0"/>
              </a:spcAft>
              <a:defRPr sz="2500">
                <a:solidFill>
                  <a:schemeClr val="tx1"/>
                </a:solidFill>
                <a:latin typeface="Arial" charset="0"/>
                <a:ea typeface="ＭＳ Ｐゴシック" pitchFamily="1" charset="-128"/>
              </a:defRPr>
            </a:lvl8pPr>
            <a:lvl9pPr marL="4106810" indent="-241577" eaLnBrk="0" fontAlgn="base" hangingPunct="0">
              <a:spcBef>
                <a:spcPct val="0"/>
              </a:spcBef>
              <a:spcAft>
                <a:spcPct val="0"/>
              </a:spcAft>
              <a:defRPr sz="2500">
                <a:solidFill>
                  <a:schemeClr val="tx1"/>
                </a:solidFill>
                <a:latin typeface="Arial" charset="0"/>
                <a:ea typeface="ＭＳ Ｐゴシック" pitchFamily="1" charset="-128"/>
              </a:defRPr>
            </a:lvl9pPr>
          </a:lstStyle>
          <a:p>
            <a:fld id="{6EDB15F0-25B7-497A-83C0-842DA80DBAF0}" type="slidenum">
              <a:rPr lang="en-US" altLang="en-US" sz="1200"/>
              <a:pPr/>
              <a:t>110</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charset="0"/>
                <a:ea typeface="ＭＳ Ｐゴシック" pitchFamily="1" charset="-128"/>
              </a:rPr>
              <a:t>Module 1 – 4.6.1</a:t>
            </a:r>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pitchFamily="1" charset="-128"/>
              </a:defRPr>
            </a:lvl1pPr>
            <a:lvl2pPr marL="785125" indent="-301971" eaLnBrk="0" hangingPunct="0">
              <a:defRPr sz="2500">
                <a:solidFill>
                  <a:schemeClr val="tx1"/>
                </a:solidFill>
                <a:latin typeface="Arial" charset="0"/>
                <a:ea typeface="ＭＳ Ｐゴシック" pitchFamily="1" charset="-128"/>
              </a:defRPr>
            </a:lvl2pPr>
            <a:lvl3pPr marL="1207886" indent="-241577" eaLnBrk="0" hangingPunct="0">
              <a:defRPr sz="2500">
                <a:solidFill>
                  <a:schemeClr val="tx1"/>
                </a:solidFill>
                <a:latin typeface="Arial" charset="0"/>
                <a:ea typeface="ＭＳ Ｐゴシック" pitchFamily="1" charset="-128"/>
              </a:defRPr>
            </a:lvl3pPr>
            <a:lvl4pPr marL="1691039" indent="-241577" eaLnBrk="0" hangingPunct="0">
              <a:defRPr sz="2500">
                <a:solidFill>
                  <a:schemeClr val="tx1"/>
                </a:solidFill>
                <a:latin typeface="Arial" charset="0"/>
                <a:ea typeface="ＭＳ Ｐゴシック" pitchFamily="1" charset="-128"/>
              </a:defRPr>
            </a:lvl4pPr>
            <a:lvl5pPr marL="2174192" indent="-241577" eaLnBrk="0" hangingPunct="0">
              <a:defRPr sz="2500">
                <a:solidFill>
                  <a:schemeClr val="tx1"/>
                </a:solidFill>
                <a:latin typeface="Arial" charset="0"/>
                <a:ea typeface="ＭＳ Ｐゴシック" pitchFamily="1" charset="-128"/>
              </a:defRPr>
            </a:lvl5pPr>
            <a:lvl6pPr marL="2657348" indent="-241577" eaLnBrk="0" fontAlgn="base" hangingPunct="0">
              <a:spcBef>
                <a:spcPct val="0"/>
              </a:spcBef>
              <a:spcAft>
                <a:spcPct val="0"/>
              </a:spcAft>
              <a:defRPr sz="2500">
                <a:solidFill>
                  <a:schemeClr val="tx1"/>
                </a:solidFill>
                <a:latin typeface="Arial" charset="0"/>
                <a:ea typeface="ＭＳ Ｐゴシック" pitchFamily="1" charset="-128"/>
              </a:defRPr>
            </a:lvl6pPr>
            <a:lvl7pPr marL="3140502" indent="-241577" eaLnBrk="0" fontAlgn="base" hangingPunct="0">
              <a:spcBef>
                <a:spcPct val="0"/>
              </a:spcBef>
              <a:spcAft>
                <a:spcPct val="0"/>
              </a:spcAft>
              <a:defRPr sz="2500">
                <a:solidFill>
                  <a:schemeClr val="tx1"/>
                </a:solidFill>
                <a:latin typeface="Arial" charset="0"/>
                <a:ea typeface="ＭＳ Ｐゴシック" pitchFamily="1" charset="-128"/>
              </a:defRPr>
            </a:lvl7pPr>
            <a:lvl8pPr marL="3623655" indent="-241577" eaLnBrk="0" fontAlgn="base" hangingPunct="0">
              <a:spcBef>
                <a:spcPct val="0"/>
              </a:spcBef>
              <a:spcAft>
                <a:spcPct val="0"/>
              </a:spcAft>
              <a:defRPr sz="2500">
                <a:solidFill>
                  <a:schemeClr val="tx1"/>
                </a:solidFill>
                <a:latin typeface="Arial" charset="0"/>
                <a:ea typeface="ＭＳ Ｐゴシック" pitchFamily="1" charset="-128"/>
              </a:defRPr>
            </a:lvl8pPr>
            <a:lvl9pPr marL="4106810" indent="-241577" eaLnBrk="0" fontAlgn="base" hangingPunct="0">
              <a:spcBef>
                <a:spcPct val="0"/>
              </a:spcBef>
              <a:spcAft>
                <a:spcPct val="0"/>
              </a:spcAft>
              <a:defRPr sz="2500">
                <a:solidFill>
                  <a:schemeClr val="tx1"/>
                </a:solidFill>
                <a:latin typeface="Arial" charset="0"/>
                <a:ea typeface="ＭＳ Ｐゴシック" pitchFamily="1" charset="-128"/>
              </a:defRPr>
            </a:lvl9pPr>
          </a:lstStyle>
          <a:p>
            <a:fld id="{6EDB15F0-25B7-497A-83C0-842DA80DBAF0}" type="slidenum">
              <a:rPr lang="en-US" altLang="en-US" sz="1200"/>
              <a:pPr/>
              <a:t>111</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charset="0"/>
                <a:ea typeface="ＭＳ Ｐゴシック" pitchFamily="1" charset="-128"/>
              </a:rPr>
              <a:t>Module 1 – 4.6.2</a:t>
            </a:r>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pitchFamily="1" charset="-128"/>
              </a:defRPr>
            </a:lvl1pPr>
            <a:lvl2pPr marL="785125" indent="-301971" eaLnBrk="0" hangingPunct="0">
              <a:defRPr sz="2500">
                <a:solidFill>
                  <a:schemeClr val="tx1"/>
                </a:solidFill>
                <a:latin typeface="Arial" charset="0"/>
                <a:ea typeface="ＭＳ Ｐゴシック" pitchFamily="1" charset="-128"/>
              </a:defRPr>
            </a:lvl2pPr>
            <a:lvl3pPr marL="1207886" indent="-241577" eaLnBrk="0" hangingPunct="0">
              <a:defRPr sz="2500">
                <a:solidFill>
                  <a:schemeClr val="tx1"/>
                </a:solidFill>
                <a:latin typeface="Arial" charset="0"/>
                <a:ea typeface="ＭＳ Ｐゴシック" pitchFamily="1" charset="-128"/>
              </a:defRPr>
            </a:lvl3pPr>
            <a:lvl4pPr marL="1691039" indent="-241577" eaLnBrk="0" hangingPunct="0">
              <a:defRPr sz="2500">
                <a:solidFill>
                  <a:schemeClr val="tx1"/>
                </a:solidFill>
                <a:latin typeface="Arial" charset="0"/>
                <a:ea typeface="ＭＳ Ｐゴシック" pitchFamily="1" charset="-128"/>
              </a:defRPr>
            </a:lvl4pPr>
            <a:lvl5pPr marL="2174192" indent="-241577" eaLnBrk="0" hangingPunct="0">
              <a:defRPr sz="2500">
                <a:solidFill>
                  <a:schemeClr val="tx1"/>
                </a:solidFill>
                <a:latin typeface="Arial" charset="0"/>
                <a:ea typeface="ＭＳ Ｐゴシック" pitchFamily="1" charset="-128"/>
              </a:defRPr>
            </a:lvl5pPr>
            <a:lvl6pPr marL="2657348" indent="-241577" eaLnBrk="0" fontAlgn="base" hangingPunct="0">
              <a:spcBef>
                <a:spcPct val="0"/>
              </a:spcBef>
              <a:spcAft>
                <a:spcPct val="0"/>
              </a:spcAft>
              <a:defRPr sz="2500">
                <a:solidFill>
                  <a:schemeClr val="tx1"/>
                </a:solidFill>
                <a:latin typeface="Arial" charset="0"/>
                <a:ea typeface="ＭＳ Ｐゴシック" pitchFamily="1" charset="-128"/>
              </a:defRPr>
            </a:lvl6pPr>
            <a:lvl7pPr marL="3140502" indent="-241577" eaLnBrk="0" fontAlgn="base" hangingPunct="0">
              <a:spcBef>
                <a:spcPct val="0"/>
              </a:spcBef>
              <a:spcAft>
                <a:spcPct val="0"/>
              </a:spcAft>
              <a:defRPr sz="2500">
                <a:solidFill>
                  <a:schemeClr val="tx1"/>
                </a:solidFill>
                <a:latin typeface="Arial" charset="0"/>
                <a:ea typeface="ＭＳ Ｐゴシック" pitchFamily="1" charset="-128"/>
              </a:defRPr>
            </a:lvl7pPr>
            <a:lvl8pPr marL="3623655" indent="-241577" eaLnBrk="0" fontAlgn="base" hangingPunct="0">
              <a:spcBef>
                <a:spcPct val="0"/>
              </a:spcBef>
              <a:spcAft>
                <a:spcPct val="0"/>
              </a:spcAft>
              <a:defRPr sz="2500">
                <a:solidFill>
                  <a:schemeClr val="tx1"/>
                </a:solidFill>
                <a:latin typeface="Arial" charset="0"/>
                <a:ea typeface="ＭＳ Ｐゴシック" pitchFamily="1" charset="-128"/>
              </a:defRPr>
            </a:lvl8pPr>
            <a:lvl9pPr marL="4106810" indent="-241577" eaLnBrk="0" fontAlgn="base" hangingPunct="0">
              <a:spcBef>
                <a:spcPct val="0"/>
              </a:spcBef>
              <a:spcAft>
                <a:spcPct val="0"/>
              </a:spcAft>
              <a:defRPr sz="2500">
                <a:solidFill>
                  <a:schemeClr val="tx1"/>
                </a:solidFill>
                <a:latin typeface="Arial" charset="0"/>
                <a:ea typeface="ＭＳ Ｐゴシック" pitchFamily="1" charset="-128"/>
              </a:defRPr>
            </a:lvl9pPr>
          </a:lstStyle>
          <a:p>
            <a:fld id="{6EDB15F0-25B7-497A-83C0-842DA80DBAF0}" type="slidenum">
              <a:rPr lang="en-US" altLang="en-US" sz="1200"/>
              <a:pPr/>
              <a:t>112</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charset="0"/>
                <a:ea typeface="ＭＳ Ｐゴシック" pitchFamily="1" charset="-128"/>
              </a:rPr>
              <a:t>Module 1 – 4.6.4 </a:t>
            </a:r>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4.6.3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113</a:t>
            </a:fld>
            <a:endParaRPr lang="en-US"/>
          </a:p>
        </p:txBody>
      </p:sp>
    </p:spTree>
    <p:extLst>
      <p:ext uri="{BB962C8B-B14F-4D97-AF65-F5344CB8AC3E}">
        <p14:creationId xmlns:p14="http://schemas.microsoft.com/office/powerpoint/2010/main" val="419447334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70432" indent="-296321" eaLnBrk="0" hangingPunct="0">
              <a:defRPr>
                <a:solidFill>
                  <a:schemeClr val="tx1"/>
                </a:solidFill>
                <a:latin typeface="Arial" charset="0"/>
                <a:cs typeface="Arial" charset="0"/>
              </a:defRPr>
            </a:lvl2pPr>
            <a:lvl3pPr marL="1185280" indent="-237055" eaLnBrk="0" hangingPunct="0">
              <a:defRPr>
                <a:solidFill>
                  <a:schemeClr val="tx1"/>
                </a:solidFill>
                <a:latin typeface="Arial" charset="0"/>
                <a:cs typeface="Arial" charset="0"/>
              </a:defRPr>
            </a:lvl3pPr>
            <a:lvl4pPr marL="1659391" indent="-237055" eaLnBrk="0" hangingPunct="0">
              <a:defRPr>
                <a:solidFill>
                  <a:schemeClr val="tx1"/>
                </a:solidFill>
                <a:latin typeface="Arial" charset="0"/>
                <a:cs typeface="Arial" charset="0"/>
              </a:defRPr>
            </a:lvl4pPr>
            <a:lvl5pPr marL="2133505" indent="-237055" eaLnBrk="0" hangingPunct="0">
              <a:defRPr>
                <a:solidFill>
                  <a:schemeClr val="tx1"/>
                </a:solidFill>
                <a:latin typeface="Arial" charset="0"/>
                <a:cs typeface="Arial" charset="0"/>
              </a:defRPr>
            </a:lvl5pPr>
            <a:lvl6pPr marL="2607616" indent="-237055" eaLnBrk="0" fontAlgn="base" hangingPunct="0">
              <a:spcBef>
                <a:spcPct val="0"/>
              </a:spcBef>
              <a:spcAft>
                <a:spcPct val="0"/>
              </a:spcAft>
              <a:defRPr>
                <a:solidFill>
                  <a:schemeClr val="tx1"/>
                </a:solidFill>
                <a:latin typeface="Arial" charset="0"/>
                <a:cs typeface="Arial" charset="0"/>
              </a:defRPr>
            </a:lvl6pPr>
            <a:lvl7pPr marL="3081729" indent="-237055" eaLnBrk="0" fontAlgn="base" hangingPunct="0">
              <a:spcBef>
                <a:spcPct val="0"/>
              </a:spcBef>
              <a:spcAft>
                <a:spcPct val="0"/>
              </a:spcAft>
              <a:defRPr>
                <a:solidFill>
                  <a:schemeClr val="tx1"/>
                </a:solidFill>
                <a:latin typeface="Arial" charset="0"/>
                <a:cs typeface="Arial" charset="0"/>
              </a:defRPr>
            </a:lvl7pPr>
            <a:lvl8pPr marL="3555841" indent="-237055" eaLnBrk="0" fontAlgn="base" hangingPunct="0">
              <a:spcBef>
                <a:spcPct val="0"/>
              </a:spcBef>
              <a:spcAft>
                <a:spcPct val="0"/>
              </a:spcAft>
              <a:defRPr>
                <a:solidFill>
                  <a:schemeClr val="tx1"/>
                </a:solidFill>
                <a:latin typeface="Arial" charset="0"/>
                <a:cs typeface="Arial" charset="0"/>
              </a:defRPr>
            </a:lvl8pPr>
            <a:lvl9pPr marL="4029953" indent="-237055" eaLnBrk="0" fontAlgn="base" hangingPunct="0">
              <a:spcBef>
                <a:spcPct val="0"/>
              </a:spcBef>
              <a:spcAft>
                <a:spcPct val="0"/>
              </a:spcAft>
              <a:defRPr>
                <a:solidFill>
                  <a:schemeClr val="tx1"/>
                </a:solidFill>
                <a:latin typeface="Arial" charset="0"/>
                <a:cs typeface="Arial" charset="0"/>
              </a:defRPr>
            </a:lvl9pPr>
          </a:lstStyle>
          <a:p>
            <a:pPr eaLnBrk="1" hangingPunct="1"/>
            <a:fld id="{0D8353A3-088A-46C2-B239-9721F79E5C35}" type="slidenum">
              <a:rPr lang="en-US" altLang="en-US" smtClean="0"/>
              <a:pPr eaLnBrk="1" hangingPunct="1"/>
              <a:t>114</a:t>
            </a:fld>
            <a:endParaRPr lang="en-US" altLang="en-US" smtClean="0"/>
          </a:p>
        </p:txBody>
      </p:sp>
      <p:sp>
        <p:nvSpPr>
          <p:cNvPr id="96259" name="Slide Image Placeholder 1"/>
          <p:cNvSpPr>
            <a:spLocks noGrp="1" noRot="1" noChangeAspect="1" noTextEdit="1"/>
          </p:cNvSpPr>
          <p:nvPr>
            <p:ph type="sldImg"/>
          </p:nvPr>
        </p:nvSpPr>
        <p:spPr>
          <a:ln/>
        </p:spPr>
      </p:sp>
      <p:sp>
        <p:nvSpPr>
          <p:cNvPr id="962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10" tIns="48755" rIns="97510" bIns="48755"/>
          <a:lstStyle/>
          <a:p>
            <a:pPr eaLnBrk="1" hangingPunct="1">
              <a:spcBef>
                <a:spcPct val="0"/>
              </a:spcBef>
            </a:pPr>
            <a:r>
              <a:rPr lang="en-US" altLang="en-US" dirty="0" smtClean="0"/>
              <a:t>Module 1 – 4.6.3</a:t>
            </a:r>
          </a:p>
        </p:txBody>
      </p:sp>
      <p:sp>
        <p:nvSpPr>
          <p:cNvPr id="96261" name="Slide Number Placeholder 3"/>
          <p:cNvSpPr txBox="1">
            <a:spLocks noGrp="1"/>
          </p:cNvSpPr>
          <p:nvPr/>
        </p:nvSpPr>
        <p:spPr bwMode="auto">
          <a:xfrm>
            <a:off x="4142963" y="9119175"/>
            <a:ext cx="3170582" cy="48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510" tIns="48755" rIns="97510" bIns="48755"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E6C842DB-5DCF-4E2B-94F7-C01EB2C099B5}" type="slidenum">
              <a:rPr lang="en-US" altLang="en-US" sz="1300">
                <a:latin typeface="Calibri" charset="0"/>
              </a:rPr>
              <a:pPr algn="r" eaLnBrk="1" hangingPunct="1"/>
              <a:t>114</a:t>
            </a:fld>
            <a:endParaRPr lang="en-US" altLang="en-US" sz="1300">
              <a:latin typeface="Calibri" charset="0"/>
            </a:endParaRPr>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4.6.3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115</a:t>
            </a:fld>
            <a:endParaRPr lang="en-US"/>
          </a:p>
        </p:txBody>
      </p:sp>
    </p:spTree>
    <p:extLst>
      <p:ext uri="{BB962C8B-B14F-4D97-AF65-F5344CB8AC3E}">
        <p14:creationId xmlns:p14="http://schemas.microsoft.com/office/powerpoint/2010/main" val="80809070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4.6.3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116</a:t>
            </a:fld>
            <a:endParaRPr lang="en-US"/>
          </a:p>
        </p:txBody>
      </p:sp>
    </p:spTree>
    <p:extLst>
      <p:ext uri="{BB962C8B-B14F-4D97-AF65-F5344CB8AC3E}">
        <p14:creationId xmlns:p14="http://schemas.microsoft.com/office/powerpoint/2010/main" val="808090701"/>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4.6.3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117</a:t>
            </a:fld>
            <a:endParaRPr lang="en-US"/>
          </a:p>
        </p:txBody>
      </p:sp>
    </p:spTree>
    <p:extLst>
      <p:ext uri="{BB962C8B-B14F-4D97-AF65-F5344CB8AC3E}">
        <p14:creationId xmlns:p14="http://schemas.microsoft.com/office/powerpoint/2010/main" val="631883742"/>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dirty="0" smtClean="0"/>
              <a:t>Module 1 – 4.6.3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118</a:t>
            </a:fld>
            <a:endParaRPr lang="en-US"/>
          </a:p>
        </p:txBody>
      </p:sp>
    </p:spTree>
    <p:extLst>
      <p:ext uri="{BB962C8B-B14F-4D97-AF65-F5344CB8AC3E}">
        <p14:creationId xmlns:p14="http://schemas.microsoft.com/office/powerpoint/2010/main" val="631883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smtClean="0"/>
          </a:p>
          <a:p>
            <a:r>
              <a:rPr lang="en-US" dirty="0" smtClean="0"/>
              <a:t>Note the broad definition of “property of the estate” found in section 541, which includes intangible, contingent, and future property interests, such as any interest a debtor has in a pending lawsuit or potential cause of action, or an anticipated tax refund.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12</a:t>
            </a:fld>
            <a:endParaRPr lang="en-US"/>
          </a:p>
        </p:txBody>
      </p:sp>
    </p:spTree>
    <p:extLst>
      <p:ext uri="{BB962C8B-B14F-4D97-AF65-F5344CB8AC3E}">
        <p14:creationId xmlns:p14="http://schemas.microsoft.com/office/powerpoint/2010/main" val="4139113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smtClean="0"/>
          </a:p>
          <a:p>
            <a:r>
              <a:rPr lang="en-US" dirty="0" smtClean="0"/>
              <a:t>This helps to illustrate concept of property passing into and out of bankruptcy estate.</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13</a:t>
            </a:fld>
            <a:endParaRPr lang="en-US"/>
          </a:p>
        </p:txBody>
      </p:sp>
    </p:spTree>
    <p:extLst>
      <p:ext uri="{BB962C8B-B14F-4D97-AF65-F5344CB8AC3E}">
        <p14:creationId xmlns:p14="http://schemas.microsoft.com/office/powerpoint/2010/main" val="2372271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smtClean="0"/>
          </a:p>
          <a:p>
            <a:r>
              <a:rPr lang="en-US" dirty="0" smtClean="0"/>
              <a:t>General rule is that property acquired </a:t>
            </a:r>
            <a:r>
              <a:rPr lang="en-US" dirty="0" err="1" smtClean="0"/>
              <a:t>postpetition</a:t>
            </a:r>
            <a:r>
              <a:rPr lang="en-US" dirty="0" smtClean="0"/>
              <a:t> does not come into estate.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14</a:t>
            </a:fld>
            <a:endParaRPr lang="en-US"/>
          </a:p>
        </p:txBody>
      </p:sp>
    </p:spTree>
    <p:extLst>
      <p:ext uri="{BB962C8B-B14F-4D97-AF65-F5344CB8AC3E}">
        <p14:creationId xmlns:p14="http://schemas.microsoft.com/office/powerpoint/2010/main" val="3520177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smtClean="0"/>
          </a:p>
          <a:p>
            <a:r>
              <a:rPr lang="en-US" dirty="0" smtClean="0"/>
              <a:t>We draw a line in the sand as of the date the petition</a:t>
            </a:r>
            <a:r>
              <a:rPr lang="en-US" baseline="0" dirty="0" smtClean="0"/>
              <a:t> is filed.  The general rule is that we take a snapshot of the debtor at the moment of filing; assets the debt owns as of the petition date are property of the estate, and assets acquired later are not. However, remember the exception for certain assets acquired within 180 days after filing (§  541(a)(5)), and the broader chapter 13 estate.  </a:t>
            </a:r>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15</a:t>
            </a:fld>
            <a:endParaRPr lang="en-US"/>
          </a:p>
        </p:txBody>
      </p:sp>
    </p:spTree>
    <p:extLst>
      <p:ext uri="{BB962C8B-B14F-4D97-AF65-F5344CB8AC3E}">
        <p14:creationId xmlns:p14="http://schemas.microsoft.com/office/powerpoint/2010/main" val="4103872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16</a:t>
            </a:fld>
            <a:endParaRPr lang="en-US"/>
          </a:p>
        </p:txBody>
      </p:sp>
    </p:spTree>
    <p:extLst>
      <p:ext uri="{BB962C8B-B14F-4D97-AF65-F5344CB8AC3E}">
        <p14:creationId xmlns:p14="http://schemas.microsoft.com/office/powerpoint/2010/main" val="2474686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smtClean="0"/>
          </a:p>
          <a:p>
            <a:r>
              <a:rPr lang="en-US" dirty="0" smtClean="0"/>
              <a:t>Although discussed more fully in Module 3, it should be emphasized that contingent and unliquidated legal claims the debtor has are property of the estate and must be disclosed.  The failure to list such claims on the bankruptcy schedules may prevent the debtor from pursuing those claims in subsequent litigation based on the doctrine of judicial estoppel. </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17</a:t>
            </a:fld>
            <a:endParaRPr lang="en-US"/>
          </a:p>
        </p:txBody>
      </p:sp>
    </p:spTree>
    <p:extLst>
      <p:ext uri="{BB962C8B-B14F-4D97-AF65-F5344CB8AC3E}">
        <p14:creationId xmlns:p14="http://schemas.microsoft.com/office/powerpoint/2010/main" val="15836399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1 - 1.3</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18</a:t>
            </a:fld>
            <a:endParaRPr lang="en-US"/>
          </a:p>
        </p:txBody>
      </p:sp>
    </p:spTree>
    <p:extLst>
      <p:ext uri="{BB962C8B-B14F-4D97-AF65-F5344CB8AC3E}">
        <p14:creationId xmlns:p14="http://schemas.microsoft.com/office/powerpoint/2010/main" val="35645509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a:t>
            </a:r>
          </a:p>
          <a:p>
            <a:endParaRPr lang="en-US" dirty="0" smtClean="0"/>
          </a:p>
          <a:p>
            <a:r>
              <a:rPr lang="en-US" dirty="0" smtClean="0"/>
              <a:t>Discuss whether</a:t>
            </a:r>
            <a:r>
              <a:rPr lang="en-US" baseline="0" dirty="0" smtClean="0"/>
              <a:t> your state has opted out.</a:t>
            </a:r>
          </a:p>
          <a:p>
            <a:endParaRPr lang="en-US" baseline="0" dirty="0" smtClean="0"/>
          </a:p>
        </p:txBody>
      </p:sp>
      <p:sp>
        <p:nvSpPr>
          <p:cNvPr id="4" name="Slide Number Placeholder 3"/>
          <p:cNvSpPr>
            <a:spLocks noGrp="1"/>
          </p:cNvSpPr>
          <p:nvPr>
            <p:ph type="sldNum" sz="quarter" idx="10"/>
          </p:nvPr>
        </p:nvSpPr>
        <p:spPr/>
        <p:txBody>
          <a:bodyPr/>
          <a:lstStyle/>
          <a:p>
            <a:fld id="{18203791-3B86-4A7F-857A-326AF8639D39}" type="slidenum">
              <a:rPr lang="en-US" smtClean="0"/>
              <a:t>19</a:t>
            </a:fld>
            <a:endParaRPr lang="en-US"/>
          </a:p>
        </p:txBody>
      </p:sp>
    </p:spTree>
    <p:extLst>
      <p:ext uri="{BB962C8B-B14F-4D97-AF65-F5344CB8AC3E}">
        <p14:creationId xmlns:p14="http://schemas.microsoft.com/office/powerpoint/2010/main" val="76044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mtClean="0"/>
          </a:p>
          <a:p>
            <a:endParaRPr lang="en-US"/>
          </a:p>
        </p:txBody>
      </p:sp>
      <p:sp>
        <p:nvSpPr>
          <p:cNvPr id="4" name="Slide Number Placeholder 3"/>
          <p:cNvSpPr>
            <a:spLocks noGrp="1"/>
          </p:cNvSpPr>
          <p:nvPr>
            <p:ph type="sldNum" sz="quarter" idx="10"/>
          </p:nvPr>
        </p:nvSpPr>
        <p:spPr/>
        <p:txBody>
          <a:bodyPr/>
          <a:lstStyle/>
          <a:p>
            <a:fld id="{18203791-3B86-4A7F-857A-326AF8639D39}" type="slidenum">
              <a:rPr lang="en-US" smtClean="0"/>
              <a:t>2</a:t>
            </a:fld>
            <a:endParaRPr lang="en-US"/>
          </a:p>
        </p:txBody>
      </p:sp>
    </p:spTree>
    <p:extLst>
      <p:ext uri="{BB962C8B-B14F-4D97-AF65-F5344CB8AC3E}">
        <p14:creationId xmlns:p14="http://schemas.microsoft.com/office/powerpoint/2010/main" val="1998256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a:t>
            </a:r>
          </a:p>
          <a:p>
            <a:endParaRPr lang="en-US" dirty="0" smtClean="0"/>
          </a:p>
          <a:p>
            <a:r>
              <a:rPr lang="en-US" dirty="0" smtClean="0"/>
              <a:t>If your state has not opted out, briefly</a:t>
            </a:r>
            <a:r>
              <a:rPr lang="en-US" baseline="0" dirty="0" smtClean="0"/>
              <a:t> provide some examples of the differences between the state exemptions and those available under § 522(d), and discuss the pros and cons of choosing between the exemptions under § 522(d) or state law.</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20</a:t>
            </a:fld>
            <a:endParaRPr lang="en-US"/>
          </a:p>
        </p:txBody>
      </p:sp>
    </p:spTree>
    <p:extLst>
      <p:ext uri="{BB962C8B-B14F-4D97-AF65-F5344CB8AC3E}">
        <p14:creationId xmlns:p14="http://schemas.microsoft.com/office/powerpoint/2010/main" val="2803875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a:t>
            </a:r>
          </a:p>
          <a:p>
            <a:endParaRPr lang="en-US" dirty="0" smtClean="0"/>
          </a:p>
          <a:p>
            <a:r>
              <a:rPr lang="en-US" dirty="0" smtClean="0"/>
              <a:t>Discuss whether</a:t>
            </a:r>
            <a:r>
              <a:rPr lang="en-US" baseline="0" dirty="0" smtClean="0"/>
              <a:t> your state recognizes property held by tenancy by the entirety and if so, whether such property is exempt from process under state law. </a:t>
            </a:r>
            <a:endParaRPr lang="en-US" dirty="0" smtClean="0"/>
          </a:p>
          <a:p>
            <a:endParaRPr lang="en-US" dirty="0" smtClean="0"/>
          </a:p>
          <a:p>
            <a:r>
              <a:rPr lang="en-US" dirty="0" smtClean="0"/>
              <a:t>Exemptions available to the debtor in an opt-out state also include exemptions under federal </a:t>
            </a:r>
            <a:r>
              <a:rPr lang="en-US" dirty="0" err="1" smtClean="0"/>
              <a:t>nonbankruptcy</a:t>
            </a:r>
            <a:r>
              <a:rPr lang="en-US" dirty="0" smtClean="0"/>
              <a:t> law (such as exemption for Social Security benefits).</a:t>
            </a:r>
          </a:p>
          <a:p>
            <a:endParaRPr lang="en-US" dirty="0" smtClean="0"/>
          </a:p>
          <a:p>
            <a:r>
              <a:rPr lang="en-US" dirty="0" smtClean="0"/>
              <a:t>Most</a:t>
            </a:r>
            <a:r>
              <a:rPr lang="en-US" baseline="0" dirty="0" smtClean="0"/>
              <a:t> retirement funds that are exempt from taxation can be exempted under bankruptcy law, even in opt-out states. 11 U.S.C. §§ 522(d)(12) and 522(b)(3)(C)</a:t>
            </a:r>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21</a:t>
            </a:fld>
            <a:endParaRPr lang="en-US"/>
          </a:p>
        </p:txBody>
      </p:sp>
    </p:spTree>
    <p:extLst>
      <p:ext uri="{BB962C8B-B14F-4D97-AF65-F5344CB8AC3E}">
        <p14:creationId xmlns:p14="http://schemas.microsoft.com/office/powerpoint/2010/main" val="33593728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1 - 1.4.1</a:t>
            </a:r>
          </a:p>
          <a:p>
            <a:endParaRPr lang="en-US" dirty="0" smtClean="0"/>
          </a:p>
          <a:p>
            <a:r>
              <a:rPr lang="en-US" dirty="0" smtClean="0"/>
              <a:t>Discuss that as part of initial interview with a client,</a:t>
            </a:r>
            <a:r>
              <a:rPr lang="en-US" baseline="0" dirty="0" smtClean="0"/>
              <a:t> it is important to ask if the client has moved to or from a different state during the past 730 days.</a:t>
            </a:r>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22</a:t>
            </a:fld>
            <a:endParaRPr lang="en-US"/>
          </a:p>
        </p:txBody>
      </p:sp>
    </p:spTree>
    <p:extLst>
      <p:ext uri="{BB962C8B-B14F-4D97-AF65-F5344CB8AC3E}">
        <p14:creationId xmlns:p14="http://schemas.microsoft.com/office/powerpoint/2010/main" val="3108218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1 - 1.4.1</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23</a:t>
            </a:fld>
            <a:endParaRPr lang="en-US"/>
          </a:p>
        </p:txBody>
      </p:sp>
    </p:spTree>
    <p:extLst>
      <p:ext uri="{BB962C8B-B14F-4D97-AF65-F5344CB8AC3E}">
        <p14:creationId xmlns:p14="http://schemas.microsoft.com/office/powerpoint/2010/main" val="274101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1 - 1.4.1</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24</a:t>
            </a:fld>
            <a:endParaRPr lang="en-US"/>
          </a:p>
        </p:txBody>
      </p:sp>
    </p:spTree>
    <p:extLst>
      <p:ext uri="{BB962C8B-B14F-4D97-AF65-F5344CB8AC3E}">
        <p14:creationId xmlns:p14="http://schemas.microsoft.com/office/powerpoint/2010/main" val="27993694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1 - 1.4.1</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25</a:t>
            </a:fld>
            <a:endParaRPr lang="en-US"/>
          </a:p>
        </p:txBody>
      </p:sp>
    </p:spTree>
    <p:extLst>
      <p:ext uri="{BB962C8B-B14F-4D97-AF65-F5344CB8AC3E}">
        <p14:creationId xmlns:p14="http://schemas.microsoft.com/office/powerpoint/2010/main" val="8576591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1 - 1.4.1</a:t>
            </a:r>
          </a:p>
          <a:p>
            <a:endParaRPr lang="en-US" dirty="0" smtClean="0"/>
          </a:p>
          <a:p>
            <a:r>
              <a:rPr lang="en-US" dirty="0" smtClean="0"/>
              <a:t>Discuss if there have been any</a:t>
            </a:r>
            <a:r>
              <a:rPr lang="en-US" baseline="0" dirty="0" smtClean="0"/>
              <a:t> local court rulings on the application of the “ineligible for any exemption” provision in § 522(b)(3)(A).</a:t>
            </a:r>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26</a:t>
            </a:fld>
            <a:endParaRPr lang="en-US"/>
          </a:p>
        </p:txBody>
      </p:sp>
    </p:spTree>
    <p:extLst>
      <p:ext uri="{BB962C8B-B14F-4D97-AF65-F5344CB8AC3E}">
        <p14:creationId xmlns:p14="http://schemas.microsoft.com/office/powerpoint/2010/main" val="27151559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1 - 1.4.2</a:t>
            </a:r>
          </a:p>
          <a:p>
            <a:endParaRPr lang="en-US" dirty="0" smtClean="0"/>
          </a:p>
          <a:p>
            <a:r>
              <a:rPr lang="en-US" dirty="0" smtClean="0"/>
              <a:t>Examples of the dollar amounts for comparable state law exemptions should be provided.</a:t>
            </a:r>
          </a:p>
          <a:p>
            <a:endParaRPr lang="en-US" dirty="0" smtClean="0"/>
          </a:p>
          <a:p>
            <a:r>
              <a:rPr lang="en-US" dirty="0" smtClean="0"/>
              <a:t>The dollar amounts on this slide are adjusted every three years to account for inflation.  11 U.S.C. § 104(b).  These dollar amounts apply in cases filed on or after April 1, 2013.</a:t>
            </a:r>
          </a:p>
          <a:p>
            <a:endParaRPr lang="en-US" dirty="0" smtClean="0"/>
          </a:p>
          <a:p>
            <a:r>
              <a:rPr lang="en-US" dirty="0" smtClean="0"/>
              <a:t>The exemption amounts are doubled when a married couple files together.  11 U.S.C. § 522(m).</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27</a:t>
            </a:fld>
            <a:endParaRPr lang="en-US"/>
          </a:p>
        </p:txBody>
      </p:sp>
    </p:spTree>
    <p:extLst>
      <p:ext uri="{BB962C8B-B14F-4D97-AF65-F5344CB8AC3E}">
        <p14:creationId xmlns:p14="http://schemas.microsoft.com/office/powerpoint/2010/main" val="26893482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1 - 1.4.2</a:t>
            </a:r>
          </a:p>
          <a:p>
            <a:endParaRPr lang="en-US" dirty="0" smtClean="0"/>
          </a:p>
          <a:p>
            <a:r>
              <a:rPr lang="en-US" dirty="0" smtClean="0"/>
              <a:t>Discuss that a wildcard exemption,</a:t>
            </a:r>
            <a:r>
              <a:rPr lang="en-US" baseline="0" dirty="0" smtClean="0"/>
              <a:t> if available to the debtor under state law or if the debtor is permitted to elect the federal bankruptcy exemptions, can be used to exempt anticipated tax refunds.</a:t>
            </a:r>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28</a:t>
            </a:fld>
            <a:endParaRPr lang="en-US"/>
          </a:p>
        </p:txBody>
      </p:sp>
    </p:spTree>
    <p:extLst>
      <p:ext uri="{BB962C8B-B14F-4D97-AF65-F5344CB8AC3E}">
        <p14:creationId xmlns:p14="http://schemas.microsoft.com/office/powerpoint/2010/main" val="40057725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1 - 1.4.3</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29</a:t>
            </a:fld>
            <a:endParaRPr lang="en-US"/>
          </a:p>
        </p:txBody>
      </p:sp>
    </p:spTree>
    <p:extLst>
      <p:ext uri="{BB962C8B-B14F-4D97-AF65-F5344CB8AC3E}">
        <p14:creationId xmlns:p14="http://schemas.microsoft.com/office/powerpoint/2010/main" val="247690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23">
              <a:defRPr/>
            </a:pPr>
            <a:r>
              <a:rPr lang="en-US" dirty="0" smtClean="0"/>
              <a:t>Module 1 - 1.1</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a:t>
            </a:fld>
            <a:endParaRPr lang="en-US"/>
          </a:p>
        </p:txBody>
      </p:sp>
    </p:spTree>
    <p:extLst>
      <p:ext uri="{BB962C8B-B14F-4D97-AF65-F5344CB8AC3E}">
        <p14:creationId xmlns:p14="http://schemas.microsoft.com/office/powerpoint/2010/main" val="1548040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1 - 1.4.5</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30</a:t>
            </a:fld>
            <a:endParaRPr lang="en-US"/>
          </a:p>
        </p:txBody>
      </p:sp>
    </p:spTree>
    <p:extLst>
      <p:ext uri="{BB962C8B-B14F-4D97-AF65-F5344CB8AC3E}">
        <p14:creationId xmlns:p14="http://schemas.microsoft.com/office/powerpoint/2010/main" val="32926476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1 - 1.4.6</a:t>
            </a:r>
          </a:p>
          <a:p>
            <a:endParaRPr lang="en-US" dirty="0" smtClean="0"/>
          </a:p>
          <a:p>
            <a:r>
              <a:rPr lang="en-US" dirty="0" smtClean="0"/>
              <a:t>The dollar amounts on this slide are adjusted every three years to account for inflation.  11 U.S.C. § 104(b).  These dollar amounts apply in cases filed on or after April 1, 2013.</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31</a:t>
            </a:fld>
            <a:endParaRPr lang="en-US"/>
          </a:p>
        </p:txBody>
      </p:sp>
    </p:spTree>
    <p:extLst>
      <p:ext uri="{BB962C8B-B14F-4D97-AF65-F5344CB8AC3E}">
        <p14:creationId xmlns:p14="http://schemas.microsoft.com/office/powerpoint/2010/main" val="40290515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32</a:t>
            </a:fld>
            <a:endParaRPr lang="en-US"/>
          </a:p>
        </p:txBody>
      </p:sp>
    </p:spTree>
    <p:extLst>
      <p:ext uri="{BB962C8B-B14F-4D97-AF65-F5344CB8AC3E}">
        <p14:creationId xmlns:p14="http://schemas.microsoft.com/office/powerpoint/2010/main" val="22570110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automatic stay can be visualized as a fortress wall that goes up around the debtor and the debtor’s property the moment the case is filed. </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33</a:t>
            </a:fld>
            <a:endParaRPr lang="en-US"/>
          </a:p>
        </p:txBody>
      </p:sp>
    </p:spTree>
    <p:extLst>
      <p:ext uri="{BB962C8B-B14F-4D97-AF65-F5344CB8AC3E}">
        <p14:creationId xmlns:p14="http://schemas.microsoft.com/office/powerpoint/2010/main" val="4947282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a:t>
            </a:r>
          </a:p>
          <a:p>
            <a:endParaRPr lang="en-US" dirty="0" smtClean="0"/>
          </a:p>
          <a:p>
            <a:r>
              <a:rPr lang="en-US" dirty="0" smtClean="0"/>
              <a:t>The automatic stay is</a:t>
            </a:r>
            <a:r>
              <a:rPr lang="en-US" baseline="0" dirty="0" smtClean="0"/>
              <a:t> quite broad and covers a wide variety of threatened actions.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34</a:t>
            </a:fld>
            <a:endParaRPr lang="en-US"/>
          </a:p>
        </p:txBody>
      </p:sp>
    </p:spTree>
    <p:extLst>
      <p:ext uri="{BB962C8B-B14F-4D97-AF65-F5344CB8AC3E}">
        <p14:creationId xmlns:p14="http://schemas.microsoft.com/office/powerpoint/2010/main" val="21499952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35</a:t>
            </a:fld>
            <a:endParaRPr lang="en-US"/>
          </a:p>
        </p:txBody>
      </p:sp>
    </p:spTree>
    <p:extLst>
      <p:ext uri="{BB962C8B-B14F-4D97-AF65-F5344CB8AC3E}">
        <p14:creationId xmlns:p14="http://schemas.microsoft.com/office/powerpoint/2010/main" val="257634011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a:t>
            </a:r>
          </a:p>
          <a:p>
            <a:endParaRPr lang="en-US" dirty="0" smtClean="0"/>
          </a:p>
          <a:p>
            <a:r>
              <a:rPr lang="en-US" dirty="0" smtClean="0"/>
              <a:t>Exceptions include:</a:t>
            </a:r>
          </a:p>
          <a:p>
            <a:r>
              <a:rPr lang="en-US" dirty="0" smtClean="0"/>
              <a:t>Enforcement of domestic support obligations – but property of the estate still protected in most instances;</a:t>
            </a:r>
          </a:p>
          <a:p>
            <a:endParaRPr lang="en-US" dirty="0" smtClean="0"/>
          </a:p>
          <a:p>
            <a:r>
              <a:rPr lang="en-US" dirty="0" smtClean="0"/>
              <a:t>Perfection of liens that relate back to a time prior to the filing of the petition;</a:t>
            </a:r>
          </a:p>
          <a:p>
            <a:endParaRPr lang="en-US" dirty="0" smtClean="0"/>
          </a:p>
          <a:p>
            <a:r>
              <a:rPr lang="en-US" dirty="0" smtClean="0"/>
              <a:t>Enforcement of police or regulatory powers – includes enforcement of judgments, except money judgments;</a:t>
            </a:r>
          </a:p>
          <a:p>
            <a:endParaRPr lang="en-US" dirty="0" smtClean="0"/>
          </a:p>
          <a:p>
            <a:r>
              <a:rPr lang="en-US" dirty="0" smtClean="0"/>
              <a:t>Certain tax determinations and proceedings – audits, notices of deficiency, assessments.</a:t>
            </a:r>
          </a:p>
          <a:p>
            <a:endParaRPr lang="en-US" dirty="0" smtClean="0"/>
          </a:p>
        </p:txBody>
      </p:sp>
      <p:sp>
        <p:nvSpPr>
          <p:cNvPr id="4" name="Slide Number Placeholder 3"/>
          <p:cNvSpPr>
            <a:spLocks noGrp="1"/>
          </p:cNvSpPr>
          <p:nvPr>
            <p:ph type="sldNum" sz="quarter" idx="10"/>
          </p:nvPr>
        </p:nvSpPr>
        <p:spPr/>
        <p:txBody>
          <a:bodyPr/>
          <a:lstStyle/>
          <a:p>
            <a:fld id="{18203791-3B86-4A7F-857A-326AF8639D39}" type="slidenum">
              <a:rPr lang="en-US" smtClean="0"/>
              <a:t>36</a:t>
            </a:fld>
            <a:endParaRPr lang="en-US"/>
          </a:p>
        </p:txBody>
      </p:sp>
    </p:spTree>
    <p:extLst>
      <p:ext uri="{BB962C8B-B14F-4D97-AF65-F5344CB8AC3E}">
        <p14:creationId xmlns:p14="http://schemas.microsoft.com/office/powerpoint/2010/main" val="5282877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a:t>
            </a:r>
          </a:p>
          <a:p>
            <a:endParaRPr lang="en-US" dirty="0" smtClean="0"/>
          </a:p>
          <a:p>
            <a:r>
              <a:rPr lang="en-US" dirty="0" smtClean="0"/>
              <a:t>Section 109(g) and In rem orders are discussed in Module 1 – 1.5.2.  Ineligibility under section 109(g) to file a new case during the 180-day period following a prior dismissal is discussed in Module 1 – 2.1. </a:t>
            </a:r>
          </a:p>
          <a:p>
            <a:r>
              <a:rPr lang="en-US" dirty="0" smtClean="0"/>
              <a:t> </a:t>
            </a:r>
          </a:p>
          <a:p>
            <a:r>
              <a:rPr lang="en-US" dirty="0" smtClean="0"/>
              <a:t>Evictions and repeat bankruptcy filings are covered in next slides.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37</a:t>
            </a:fld>
            <a:endParaRPr lang="en-US"/>
          </a:p>
        </p:txBody>
      </p:sp>
    </p:spTree>
    <p:extLst>
      <p:ext uri="{BB962C8B-B14F-4D97-AF65-F5344CB8AC3E}">
        <p14:creationId xmlns:p14="http://schemas.microsoft.com/office/powerpoint/2010/main" val="5448263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1.5.1</a:t>
            </a:r>
          </a:p>
          <a:p>
            <a:endParaRPr lang="en-US" dirty="0" smtClean="0"/>
          </a:p>
          <a:p>
            <a:r>
              <a:rPr lang="en-US" dirty="0" smtClean="0"/>
              <a:t>Depending upon local case law, discuss that some courts hold that stay expires only as to property of debtor, not property of the estate.  This may have impact on decision whether to seek extension of stay.</a:t>
            </a:r>
          </a:p>
          <a:p>
            <a:endParaRPr lang="en-US" dirty="0" smtClean="0"/>
          </a:p>
          <a:p>
            <a:r>
              <a:rPr lang="en-US" dirty="0" smtClean="0"/>
              <a:t>If a decision is made to move for a stay extension, the attorney should file the motion immediately after filing the petition, because the hearing on the motion must be held within the thirty day </a:t>
            </a:r>
            <a:r>
              <a:rPr lang="en-US" dirty="0" err="1" smtClean="0"/>
              <a:t>postpetition</a:t>
            </a:r>
            <a:r>
              <a:rPr lang="en-US" dirty="0" smtClean="0"/>
              <a:t> period.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38</a:t>
            </a:fld>
            <a:endParaRPr lang="en-US"/>
          </a:p>
        </p:txBody>
      </p:sp>
    </p:spTree>
    <p:extLst>
      <p:ext uri="{BB962C8B-B14F-4D97-AF65-F5344CB8AC3E}">
        <p14:creationId xmlns:p14="http://schemas.microsoft.com/office/powerpoint/2010/main" val="28955777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1.5.1</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39</a:t>
            </a:fld>
            <a:endParaRPr lang="en-US"/>
          </a:p>
        </p:txBody>
      </p:sp>
    </p:spTree>
    <p:extLst>
      <p:ext uri="{BB962C8B-B14F-4D97-AF65-F5344CB8AC3E}">
        <p14:creationId xmlns:p14="http://schemas.microsoft.com/office/powerpoint/2010/main" val="172467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a:t>
            </a:fld>
            <a:endParaRPr lang="en-US"/>
          </a:p>
        </p:txBody>
      </p:sp>
    </p:spTree>
    <p:extLst>
      <p:ext uri="{BB962C8B-B14F-4D97-AF65-F5344CB8AC3E}">
        <p14:creationId xmlns:p14="http://schemas.microsoft.com/office/powerpoint/2010/main" val="30879559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1.5.3 </a:t>
            </a:r>
          </a:p>
          <a:p>
            <a:endParaRPr lang="en-US" dirty="0" smtClean="0"/>
          </a:p>
          <a:p>
            <a:r>
              <a:rPr lang="en-US" dirty="0" smtClean="0"/>
              <a:t>If § 362(c)(4) applies,</a:t>
            </a:r>
            <a:r>
              <a:rPr lang="en-US" baseline="0" dirty="0" smtClean="0"/>
              <a:t> </a:t>
            </a:r>
            <a:r>
              <a:rPr lang="en-US" dirty="0" smtClean="0"/>
              <a:t>no stay goes into effect when the case is filed.</a:t>
            </a:r>
            <a:r>
              <a:rPr lang="en-US" baseline="0" dirty="0" smtClean="0"/>
              <a:t>  Thus, if the debtor intends to request that the stay be imposed, a motion may need to be filed as soon as the bankruptcy case is filed.</a:t>
            </a:r>
            <a:r>
              <a:rPr lang="en-US" dirty="0" smtClean="0"/>
              <a:t>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40</a:t>
            </a:fld>
            <a:endParaRPr lang="en-US"/>
          </a:p>
        </p:txBody>
      </p:sp>
    </p:spTree>
    <p:extLst>
      <p:ext uri="{BB962C8B-B14F-4D97-AF65-F5344CB8AC3E}">
        <p14:creationId xmlns:p14="http://schemas.microsoft.com/office/powerpoint/2010/main" val="19871641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1.5.3 </a:t>
            </a:r>
          </a:p>
          <a:p>
            <a:endParaRPr lang="en-US" dirty="0" smtClean="0"/>
          </a:p>
          <a:p>
            <a:r>
              <a:rPr lang="en-US" dirty="0" smtClean="0"/>
              <a:t>Emphasize that this exception only applies if the judgment for possession was entered prior to the bankruptcy filing.  It is therefore important for the debtor to file bankruptcy BEFORE the judgment is entered (or possibly before it becomes final) if debtor wants protection of the stay to stop an eviction. </a:t>
            </a:r>
          </a:p>
          <a:p>
            <a:endParaRPr lang="en-US" dirty="0" smtClean="0"/>
          </a:p>
          <a:p>
            <a:r>
              <a:rPr lang="en-US" dirty="0" smtClean="0"/>
              <a:t>Debtor certifies right to cure by checking applicable box on Official Form 101A.</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41</a:t>
            </a:fld>
            <a:endParaRPr lang="en-US"/>
          </a:p>
        </p:txBody>
      </p:sp>
    </p:spTree>
    <p:extLst>
      <p:ext uri="{BB962C8B-B14F-4D97-AF65-F5344CB8AC3E}">
        <p14:creationId xmlns:p14="http://schemas.microsoft.com/office/powerpoint/2010/main" val="38428328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1.5.3 </a:t>
            </a:r>
          </a:p>
          <a:p>
            <a:endParaRPr lang="en-US" dirty="0" smtClean="0"/>
          </a:p>
          <a:p>
            <a:r>
              <a:rPr lang="en-US" dirty="0" smtClean="0"/>
              <a:t>The debtor’s certifications are made on Official Forms 101A and 101B.</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42</a:t>
            </a:fld>
            <a:endParaRPr lang="en-US"/>
          </a:p>
        </p:txBody>
      </p:sp>
    </p:spTree>
    <p:extLst>
      <p:ext uri="{BB962C8B-B14F-4D97-AF65-F5344CB8AC3E}">
        <p14:creationId xmlns:p14="http://schemas.microsoft.com/office/powerpoint/2010/main" val="8431285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1.5.3 </a:t>
            </a:r>
          </a:p>
          <a:p>
            <a:endParaRPr lang="en-US" dirty="0" smtClean="0"/>
          </a:p>
          <a:p>
            <a:r>
              <a:rPr lang="en-US" dirty="0" smtClean="0"/>
              <a:t>Discuss that landlords rarely use this procedure and are more likely to file a motion for stay relief under section 362(d) under these circumstances.</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43</a:t>
            </a:fld>
            <a:endParaRPr lang="en-US"/>
          </a:p>
        </p:txBody>
      </p:sp>
    </p:spTree>
    <p:extLst>
      <p:ext uri="{BB962C8B-B14F-4D97-AF65-F5344CB8AC3E}">
        <p14:creationId xmlns:p14="http://schemas.microsoft.com/office/powerpoint/2010/main" val="129641968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1.5.3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44</a:t>
            </a:fld>
            <a:endParaRPr lang="en-US"/>
          </a:p>
        </p:txBody>
      </p:sp>
    </p:spTree>
    <p:extLst>
      <p:ext uri="{BB962C8B-B14F-4D97-AF65-F5344CB8AC3E}">
        <p14:creationId xmlns:p14="http://schemas.microsoft.com/office/powerpoint/2010/main" val="33000072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1.5.4</a:t>
            </a:r>
          </a:p>
          <a:p>
            <a:endParaRPr lang="en-US" dirty="0" smtClean="0"/>
          </a:p>
          <a:p>
            <a:r>
              <a:rPr lang="en-US" dirty="0" smtClean="0"/>
              <a:t>Discuss also that the automatic stay may terminate, either 30 days after the date first set for the meeting of creditors or 45 days after the conclusion of the meeting, as to personal property if secured and the debtor fails to timely redeem, surrender, reaffirm or take other action as indicated by the debtor on the Statement of Intention.  11 U.S.C. §§ 362(h) and 521(a)(6).   This is discussed in Module 4.</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45</a:t>
            </a:fld>
            <a:endParaRPr lang="en-US"/>
          </a:p>
        </p:txBody>
      </p:sp>
    </p:spTree>
    <p:extLst>
      <p:ext uri="{BB962C8B-B14F-4D97-AF65-F5344CB8AC3E}">
        <p14:creationId xmlns:p14="http://schemas.microsoft.com/office/powerpoint/2010/main" val="29769896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1.5.4</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46</a:t>
            </a:fld>
            <a:endParaRPr lang="en-US"/>
          </a:p>
        </p:txBody>
      </p:sp>
    </p:spTree>
    <p:extLst>
      <p:ext uri="{BB962C8B-B14F-4D97-AF65-F5344CB8AC3E}">
        <p14:creationId xmlns:p14="http://schemas.microsoft.com/office/powerpoint/2010/main" val="245957336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charset="0"/>
                <a:ea typeface="ＭＳ Ｐゴシック" pitchFamily="1" charset="-128"/>
              </a:defRPr>
            </a:lvl1pPr>
            <a:lvl2pPr marL="40085018" indent="-39601863">
              <a:defRPr sz="2500">
                <a:solidFill>
                  <a:schemeClr val="tx1"/>
                </a:solidFill>
                <a:latin typeface="Arial" charset="0"/>
                <a:ea typeface="ＭＳ Ｐゴシック" pitchFamily="1" charset="-128"/>
              </a:defRPr>
            </a:lvl2pPr>
            <a:lvl3pPr>
              <a:defRPr sz="2500">
                <a:solidFill>
                  <a:schemeClr val="tx1"/>
                </a:solidFill>
                <a:latin typeface="Arial" charset="0"/>
                <a:ea typeface="ＭＳ Ｐゴシック" pitchFamily="1" charset="-128"/>
              </a:defRPr>
            </a:lvl3pPr>
            <a:lvl4pPr>
              <a:defRPr sz="2500">
                <a:solidFill>
                  <a:schemeClr val="tx1"/>
                </a:solidFill>
                <a:latin typeface="Arial" charset="0"/>
                <a:ea typeface="ＭＳ Ｐゴシック" pitchFamily="1" charset="-128"/>
              </a:defRPr>
            </a:lvl4pPr>
            <a:lvl5pPr>
              <a:defRPr sz="2500">
                <a:solidFill>
                  <a:schemeClr val="tx1"/>
                </a:solidFill>
                <a:latin typeface="Arial" charset="0"/>
                <a:ea typeface="ＭＳ Ｐゴシック" pitchFamily="1" charset="-128"/>
              </a:defRPr>
            </a:lvl5pPr>
            <a:lvl6pPr marL="483154" eaLnBrk="0" fontAlgn="base" hangingPunct="0">
              <a:spcBef>
                <a:spcPct val="0"/>
              </a:spcBef>
              <a:spcAft>
                <a:spcPct val="0"/>
              </a:spcAft>
              <a:defRPr sz="2500">
                <a:solidFill>
                  <a:schemeClr val="tx1"/>
                </a:solidFill>
                <a:latin typeface="Arial" charset="0"/>
                <a:ea typeface="ＭＳ Ｐゴシック" pitchFamily="1" charset="-128"/>
              </a:defRPr>
            </a:lvl6pPr>
            <a:lvl7pPr marL="966308" eaLnBrk="0" fontAlgn="base" hangingPunct="0">
              <a:spcBef>
                <a:spcPct val="0"/>
              </a:spcBef>
              <a:spcAft>
                <a:spcPct val="0"/>
              </a:spcAft>
              <a:defRPr sz="2500">
                <a:solidFill>
                  <a:schemeClr val="tx1"/>
                </a:solidFill>
                <a:latin typeface="Arial" charset="0"/>
                <a:ea typeface="ＭＳ Ｐゴシック" pitchFamily="1" charset="-128"/>
              </a:defRPr>
            </a:lvl7pPr>
            <a:lvl8pPr marL="1449463" eaLnBrk="0" fontAlgn="base" hangingPunct="0">
              <a:spcBef>
                <a:spcPct val="0"/>
              </a:spcBef>
              <a:spcAft>
                <a:spcPct val="0"/>
              </a:spcAft>
              <a:defRPr sz="2500">
                <a:solidFill>
                  <a:schemeClr val="tx1"/>
                </a:solidFill>
                <a:latin typeface="Arial" charset="0"/>
                <a:ea typeface="ＭＳ Ｐゴシック" pitchFamily="1" charset="-128"/>
              </a:defRPr>
            </a:lvl8pPr>
            <a:lvl9pPr marL="1932616" eaLnBrk="0" fontAlgn="base" hangingPunct="0">
              <a:spcBef>
                <a:spcPct val="0"/>
              </a:spcBef>
              <a:spcAft>
                <a:spcPct val="0"/>
              </a:spcAft>
              <a:defRPr sz="2500">
                <a:solidFill>
                  <a:schemeClr val="tx1"/>
                </a:solidFill>
                <a:latin typeface="Arial" charset="0"/>
                <a:ea typeface="ＭＳ Ｐゴシック" pitchFamily="1" charset="-128"/>
              </a:defRPr>
            </a:lvl9pPr>
          </a:lstStyle>
          <a:p>
            <a:fld id="{B879904C-FD36-49BD-9275-B4E566DB46CC}" type="slidenum">
              <a:rPr lang="en-US" altLang="en-US" sz="1200"/>
              <a:pPr/>
              <a:t>47</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eaLnBrk="1" hangingPunct="1"/>
            <a:r>
              <a:rPr lang="en-US" altLang="en-US" dirty="0" smtClean="0">
                <a:ea typeface="ＭＳ Ｐゴシック" pitchFamily="1" charset="-128"/>
              </a:rPr>
              <a:t>Module 1 – 1.5</a:t>
            </a:r>
          </a:p>
          <a:p>
            <a:pPr lvl="0" eaLnBrk="1" hangingPunct="1"/>
            <a:endParaRPr lang="en-US" altLang="en-US" dirty="0" smtClean="0">
              <a:ea typeface="ＭＳ Ｐゴシック" pitchFamily="1" charset="-128"/>
            </a:endParaRPr>
          </a:p>
          <a:p>
            <a:pPr lvl="0" eaLnBrk="1" hangingPunct="1"/>
            <a:r>
              <a:rPr lang="en-US" altLang="en-US" dirty="0" smtClean="0">
                <a:ea typeface="ＭＳ Ｐゴシック" pitchFamily="1" charset="-128"/>
              </a:rPr>
              <a:t>Discuss that a willful violation involves</a:t>
            </a:r>
            <a:r>
              <a:rPr lang="en-US" altLang="en-US" baseline="0" dirty="0" smtClean="0">
                <a:ea typeface="ＭＳ Ｐゴシック" pitchFamily="1" charset="-128"/>
              </a:rPr>
              <a:t> an act done knowingly – it does not require proof of intent to violate the stay or malice. </a:t>
            </a:r>
          </a:p>
          <a:p>
            <a:pPr lvl="0" eaLnBrk="1" hangingPunct="1"/>
            <a:endParaRPr lang="en-US" altLang="en-US" baseline="0" dirty="0" smtClean="0">
              <a:ea typeface="ＭＳ Ｐゴシック" pitchFamily="1" charset="-128"/>
            </a:endParaRPr>
          </a:p>
          <a:p>
            <a:pPr lvl="0" eaLnBrk="1" hangingPunct="1"/>
            <a:r>
              <a:rPr lang="en-US" altLang="en-US" baseline="0" dirty="0" smtClean="0">
                <a:ea typeface="ＭＳ Ｐゴシック" pitchFamily="1" charset="-128"/>
              </a:rPr>
              <a:t>An action seeking damages under section 362(k) is typically brought as an adversary proceeding, though local practice may vary.</a:t>
            </a:r>
            <a:endParaRPr lang="en-US" altLang="en-US" dirty="0" smtClean="0">
              <a:ea typeface="ＭＳ Ｐゴシック" pitchFamily="1" charset="-128"/>
            </a:endParaRPr>
          </a:p>
          <a:p>
            <a:pPr lvl="0" eaLnBrk="1" hangingPunct="1"/>
            <a:endParaRPr lang="en-US" altLang="en-US" dirty="0" smtClean="0">
              <a:ea typeface="ＭＳ Ｐゴシック" pitchFamily="1" charset="-128"/>
            </a:endParaRPr>
          </a:p>
          <a:p>
            <a:pPr lvl="0" eaLnBrk="1" hangingPunct="1"/>
            <a:r>
              <a:rPr lang="en-US" altLang="en-US" dirty="0" smtClean="0">
                <a:ea typeface="ＭＳ Ｐゴシック" pitchFamily="1" charset="-128"/>
              </a:rPr>
              <a:t>No punitive damages if creditor acted in good faith belief that § 362(h) was applicable.</a:t>
            </a:r>
          </a:p>
          <a:p>
            <a:pPr lvl="0" eaLnBrk="1" hangingPunct="1"/>
            <a:endParaRPr lang="en-US" altLang="en-US" dirty="0" smtClean="0">
              <a:ea typeface="ＭＳ Ｐゴシック" pitchFamily="1" charset="-128"/>
            </a:endParaRPr>
          </a:p>
          <a:p>
            <a:pPr lvl="0" eaLnBrk="1" hangingPunct="1"/>
            <a:r>
              <a:rPr lang="en-US" altLang="en-US" dirty="0" smtClean="0">
                <a:ea typeface="ＭＳ Ｐゴシック" pitchFamily="1" charset="-128"/>
              </a:rPr>
              <a:t>Damages</a:t>
            </a:r>
            <a:r>
              <a:rPr lang="en-US" altLang="en-US" baseline="0" dirty="0" smtClean="0">
                <a:ea typeface="ＭＳ Ｐゴシック" pitchFamily="1" charset="-128"/>
              </a:rPr>
              <a:t> m</a:t>
            </a:r>
            <a:r>
              <a:rPr lang="en-US" altLang="en-US" dirty="0" smtClean="0">
                <a:ea typeface="ＭＳ Ｐゴシック" pitchFamily="1" charset="-128"/>
              </a:rPr>
              <a:t>ay not be assessed if notice not in accordance with § 342.</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that Motions for Relief are filed by creditors with claims for secured or </a:t>
            </a:r>
            <a:r>
              <a:rPr lang="en-US" dirty="0" err="1" smtClean="0"/>
              <a:t>nondischargeable</a:t>
            </a:r>
            <a:r>
              <a:rPr lang="en-US" dirty="0" smtClean="0"/>
              <a:t> debts.  Creditors with general unsecured (dischargeable) debts would have no basis for relief from the stay. </a:t>
            </a:r>
          </a:p>
          <a:p>
            <a:endParaRPr lang="en-US" dirty="0" smtClean="0"/>
          </a:p>
          <a:p>
            <a:r>
              <a:rPr lang="en-US" dirty="0" smtClean="0"/>
              <a:t>Because chapter 7 cases generally conclude within approximately 4 months, secured creditors often wait until the case is closed to resume collection action rather than file a motion for relief.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48</a:t>
            </a:fld>
            <a:endParaRPr lang="en-US"/>
          </a:p>
        </p:txBody>
      </p:sp>
    </p:spTree>
    <p:extLst>
      <p:ext uri="{BB962C8B-B14F-4D97-AF65-F5344CB8AC3E}">
        <p14:creationId xmlns:p14="http://schemas.microsoft.com/office/powerpoint/2010/main" val="37235883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charset="0"/>
                <a:ea typeface="ＭＳ Ｐゴシック" pitchFamily="1" charset="-128"/>
              </a:defRPr>
            </a:lvl1pPr>
            <a:lvl2pPr marL="40085018" indent="-39601863">
              <a:defRPr sz="2500">
                <a:solidFill>
                  <a:schemeClr val="tx1"/>
                </a:solidFill>
                <a:latin typeface="Arial" charset="0"/>
                <a:ea typeface="ＭＳ Ｐゴシック" pitchFamily="1" charset="-128"/>
              </a:defRPr>
            </a:lvl2pPr>
            <a:lvl3pPr>
              <a:defRPr sz="2500">
                <a:solidFill>
                  <a:schemeClr val="tx1"/>
                </a:solidFill>
                <a:latin typeface="Arial" charset="0"/>
                <a:ea typeface="ＭＳ Ｐゴシック" pitchFamily="1" charset="-128"/>
              </a:defRPr>
            </a:lvl3pPr>
            <a:lvl4pPr>
              <a:defRPr sz="2500">
                <a:solidFill>
                  <a:schemeClr val="tx1"/>
                </a:solidFill>
                <a:latin typeface="Arial" charset="0"/>
                <a:ea typeface="ＭＳ Ｐゴシック" pitchFamily="1" charset="-128"/>
              </a:defRPr>
            </a:lvl4pPr>
            <a:lvl5pPr>
              <a:defRPr sz="2500">
                <a:solidFill>
                  <a:schemeClr val="tx1"/>
                </a:solidFill>
                <a:latin typeface="Arial" charset="0"/>
                <a:ea typeface="ＭＳ Ｐゴシック" pitchFamily="1" charset="-128"/>
              </a:defRPr>
            </a:lvl5pPr>
            <a:lvl6pPr marL="483154" eaLnBrk="0" fontAlgn="base" hangingPunct="0">
              <a:spcBef>
                <a:spcPct val="0"/>
              </a:spcBef>
              <a:spcAft>
                <a:spcPct val="0"/>
              </a:spcAft>
              <a:defRPr sz="2500">
                <a:solidFill>
                  <a:schemeClr val="tx1"/>
                </a:solidFill>
                <a:latin typeface="Arial" charset="0"/>
                <a:ea typeface="ＭＳ Ｐゴシック" pitchFamily="1" charset="-128"/>
              </a:defRPr>
            </a:lvl6pPr>
            <a:lvl7pPr marL="966308" eaLnBrk="0" fontAlgn="base" hangingPunct="0">
              <a:spcBef>
                <a:spcPct val="0"/>
              </a:spcBef>
              <a:spcAft>
                <a:spcPct val="0"/>
              </a:spcAft>
              <a:defRPr sz="2500">
                <a:solidFill>
                  <a:schemeClr val="tx1"/>
                </a:solidFill>
                <a:latin typeface="Arial" charset="0"/>
                <a:ea typeface="ＭＳ Ｐゴシック" pitchFamily="1" charset="-128"/>
              </a:defRPr>
            </a:lvl7pPr>
            <a:lvl8pPr marL="1449463" eaLnBrk="0" fontAlgn="base" hangingPunct="0">
              <a:spcBef>
                <a:spcPct val="0"/>
              </a:spcBef>
              <a:spcAft>
                <a:spcPct val="0"/>
              </a:spcAft>
              <a:defRPr sz="2500">
                <a:solidFill>
                  <a:schemeClr val="tx1"/>
                </a:solidFill>
                <a:latin typeface="Arial" charset="0"/>
                <a:ea typeface="ＭＳ Ｐゴシック" pitchFamily="1" charset="-128"/>
              </a:defRPr>
            </a:lvl8pPr>
            <a:lvl9pPr marL="1932616" eaLnBrk="0" fontAlgn="base" hangingPunct="0">
              <a:spcBef>
                <a:spcPct val="0"/>
              </a:spcBef>
              <a:spcAft>
                <a:spcPct val="0"/>
              </a:spcAft>
              <a:defRPr sz="2500">
                <a:solidFill>
                  <a:schemeClr val="tx1"/>
                </a:solidFill>
                <a:latin typeface="Arial" charset="0"/>
                <a:ea typeface="ＭＳ Ｐゴシック" pitchFamily="1" charset="-128"/>
              </a:defRPr>
            </a:lvl9pPr>
          </a:lstStyle>
          <a:p>
            <a:fld id="{CAF84C4E-467F-4AE6-9C71-E453875874C7}" type="slidenum">
              <a:rPr lang="en-US" altLang="en-US" sz="1200"/>
              <a:pPr/>
              <a:t>49</a:t>
            </a:fld>
            <a:endParaRPr lang="en-US" altLang="en-US" sz="1200"/>
          </a:p>
        </p:txBody>
      </p:sp>
      <p:sp>
        <p:nvSpPr>
          <p:cNvPr id="79875" name="Rectangle 1026"/>
          <p:cNvSpPr>
            <a:spLocks noGrp="1" noRot="1" noChangeAspect="1" noChangeArrowheads="1" noTextEdit="1"/>
          </p:cNvSpPr>
          <p:nvPr>
            <p:ph type="sldImg"/>
          </p:nvPr>
        </p:nvSpPr>
        <p:spPr>
          <a:ln/>
        </p:spPr>
      </p:sp>
      <p:sp>
        <p:nvSpPr>
          <p:cNvPr id="79876"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ea typeface="ＭＳ Ｐゴシック" pitchFamily="1" charset="-128"/>
              </a:rPr>
              <a:t>Module 1 – 1.5 </a:t>
            </a:r>
          </a:p>
          <a:p>
            <a:pPr eaLnBrk="1" hangingPunct="1"/>
            <a:endParaRPr lang="en-US" altLang="en-US" dirty="0" smtClean="0">
              <a:ea typeface="ＭＳ Ｐゴシック" pitchFamily="1" charset="-128"/>
            </a:endParaRPr>
          </a:p>
          <a:p>
            <a:pPr eaLnBrk="1" hangingPunct="1"/>
            <a:r>
              <a:rPr lang="en-US" altLang="en-US" dirty="0" smtClean="0">
                <a:ea typeface="ＭＳ Ｐゴシック" pitchFamily="1" charset="-128"/>
              </a:rPr>
              <a:t>Adequate assurance requirements for continuing service beyond the first 20 days, typically through payment of a deposit, are discussed in Module 2 – 6.6.  It may be appropriate to discuss those requirements</a:t>
            </a:r>
            <a:r>
              <a:rPr lang="en-US" altLang="en-US" baseline="0" dirty="0" smtClean="0">
                <a:ea typeface="ＭＳ Ｐゴシック" pitchFamily="1" charset="-128"/>
              </a:rPr>
              <a:t> here depending upon when </a:t>
            </a:r>
            <a:r>
              <a:rPr lang="en-US" altLang="en-US" dirty="0" smtClean="0">
                <a:ea typeface="ＭＳ Ｐゴシック" pitchFamily="1" charset="-128"/>
              </a:rPr>
              <a:t>Module 2 is covered.   Local practice</a:t>
            </a:r>
            <a:r>
              <a:rPr lang="en-US" altLang="en-US" baseline="0" dirty="0" smtClean="0">
                <a:ea typeface="ＭＳ Ｐゴシック" pitchFamily="1" charset="-128"/>
              </a:rPr>
              <a:t> about whether utilities demand deposits, and the amount of such deposits, should be discussed.</a:t>
            </a:r>
            <a:endParaRPr lang="en-US" altLang="en-US" dirty="0" smtClean="0">
              <a:ea typeface="ＭＳ Ｐゴシック" pitchFamily="1" charset="-128"/>
            </a:endParaRPr>
          </a:p>
          <a:p>
            <a:pPr eaLnBrk="1" hangingPunct="1"/>
            <a:endParaRPr lang="en-US" altLang="en-US" dirty="0" smtClean="0">
              <a:ea typeface="ＭＳ Ｐゴシック"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5</a:t>
            </a:fld>
            <a:endParaRPr lang="en-US"/>
          </a:p>
        </p:txBody>
      </p:sp>
    </p:spTree>
    <p:extLst>
      <p:ext uri="{BB962C8B-B14F-4D97-AF65-F5344CB8AC3E}">
        <p14:creationId xmlns:p14="http://schemas.microsoft.com/office/powerpoint/2010/main" val="30755163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500">
                <a:solidFill>
                  <a:schemeClr val="tx1"/>
                </a:solidFill>
                <a:latin typeface="Arial" charset="0"/>
                <a:ea typeface="ＭＳ Ｐゴシック" pitchFamily="1" charset="-128"/>
              </a:defRPr>
            </a:lvl1pPr>
            <a:lvl2pPr marL="40085018" indent="-39601863">
              <a:defRPr sz="2500">
                <a:solidFill>
                  <a:schemeClr val="tx1"/>
                </a:solidFill>
                <a:latin typeface="Arial" charset="0"/>
                <a:ea typeface="ＭＳ Ｐゴシック" pitchFamily="1" charset="-128"/>
              </a:defRPr>
            </a:lvl2pPr>
            <a:lvl3pPr>
              <a:defRPr sz="2500">
                <a:solidFill>
                  <a:schemeClr val="tx1"/>
                </a:solidFill>
                <a:latin typeface="Arial" charset="0"/>
                <a:ea typeface="ＭＳ Ｐゴシック" pitchFamily="1" charset="-128"/>
              </a:defRPr>
            </a:lvl3pPr>
            <a:lvl4pPr>
              <a:defRPr sz="2500">
                <a:solidFill>
                  <a:schemeClr val="tx1"/>
                </a:solidFill>
                <a:latin typeface="Arial" charset="0"/>
                <a:ea typeface="ＭＳ Ｐゴシック" pitchFamily="1" charset="-128"/>
              </a:defRPr>
            </a:lvl4pPr>
            <a:lvl5pPr>
              <a:defRPr sz="2500">
                <a:solidFill>
                  <a:schemeClr val="tx1"/>
                </a:solidFill>
                <a:latin typeface="Arial" charset="0"/>
                <a:ea typeface="ＭＳ Ｐゴシック" pitchFamily="1" charset="-128"/>
              </a:defRPr>
            </a:lvl5pPr>
            <a:lvl6pPr marL="483154" eaLnBrk="0" fontAlgn="base" hangingPunct="0">
              <a:spcBef>
                <a:spcPct val="0"/>
              </a:spcBef>
              <a:spcAft>
                <a:spcPct val="0"/>
              </a:spcAft>
              <a:defRPr sz="2500">
                <a:solidFill>
                  <a:schemeClr val="tx1"/>
                </a:solidFill>
                <a:latin typeface="Arial" charset="0"/>
                <a:ea typeface="ＭＳ Ｐゴシック" pitchFamily="1" charset="-128"/>
              </a:defRPr>
            </a:lvl6pPr>
            <a:lvl7pPr marL="966308" eaLnBrk="0" fontAlgn="base" hangingPunct="0">
              <a:spcBef>
                <a:spcPct val="0"/>
              </a:spcBef>
              <a:spcAft>
                <a:spcPct val="0"/>
              </a:spcAft>
              <a:defRPr sz="2500">
                <a:solidFill>
                  <a:schemeClr val="tx1"/>
                </a:solidFill>
                <a:latin typeface="Arial" charset="0"/>
                <a:ea typeface="ＭＳ Ｐゴシック" pitchFamily="1" charset="-128"/>
              </a:defRPr>
            </a:lvl7pPr>
            <a:lvl8pPr marL="1449463" eaLnBrk="0" fontAlgn="base" hangingPunct="0">
              <a:spcBef>
                <a:spcPct val="0"/>
              </a:spcBef>
              <a:spcAft>
                <a:spcPct val="0"/>
              </a:spcAft>
              <a:defRPr sz="2500">
                <a:solidFill>
                  <a:schemeClr val="tx1"/>
                </a:solidFill>
                <a:latin typeface="Arial" charset="0"/>
                <a:ea typeface="ＭＳ Ｐゴシック" pitchFamily="1" charset="-128"/>
              </a:defRPr>
            </a:lvl8pPr>
            <a:lvl9pPr marL="1932616" eaLnBrk="0" fontAlgn="base" hangingPunct="0">
              <a:spcBef>
                <a:spcPct val="0"/>
              </a:spcBef>
              <a:spcAft>
                <a:spcPct val="0"/>
              </a:spcAft>
              <a:defRPr sz="2500">
                <a:solidFill>
                  <a:schemeClr val="tx1"/>
                </a:solidFill>
                <a:latin typeface="Arial" charset="0"/>
                <a:ea typeface="ＭＳ Ｐゴシック" pitchFamily="1" charset="-128"/>
              </a:defRPr>
            </a:lvl9pPr>
          </a:lstStyle>
          <a:p>
            <a:fld id="{BB845EE7-7347-4288-B123-FD7E4D0D7A86}" type="slidenum">
              <a:rPr lang="en-US" altLang="en-US" sz="1200"/>
              <a:pPr/>
              <a:t>50</a:t>
            </a:fld>
            <a:endParaRPr lang="en-US" altLang="en-US" sz="1200"/>
          </a:p>
        </p:txBody>
      </p:sp>
      <p:sp>
        <p:nvSpPr>
          <p:cNvPr id="81923" name="Rectangle 1026"/>
          <p:cNvSpPr>
            <a:spLocks noGrp="1" noRot="1" noChangeAspect="1" noChangeArrowheads="1" noTextEdit="1"/>
          </p:cNvSpPr>
          <p:nvPr>
            <p:ph type="sldImg"/>
          </p:nvPr>
        </p:nvSpPr>
        <p:spPr>
          <a:ln/>
        </p:spPr>
      </p:sp>
      <p:sp>
        <p:nvSpPr>
          <p:cNvPr id="81924"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aseline="0" dirty="0" smtClean="0">
                <a:ea typeface="ＭＳ Ｐゴシック" pitchFamily="1" charset="-128"/>
              </a:rPr>
              <a:t>Local practice may differ, but utilities often ask for a deposit of twice the average monthly bill.  </a:t>
            </a:r>
            <a:endParaRPr lang="en-US" altLang="en-US" dirty="0" smtClean="0">
              <a:ea typeface="ＭＳ Ｐゴシック" pitchFamily="1"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203791-3B86-4A7F-857A-326AF8639D39}" type="slidenum">
              <a:rPr lang="en-US" smtClean="0"/>
              <a:t>51</a:t>
            </a:fld>
            <a:endParaRPr lang="en-US"/>
          </a:p>
        </p:txBody>
      </p:sp>
    </p:spTree>
    <p:extLst>
      <p:ext uri="{BB962C8B-B14F-4D97-AF65-F5344CB8AC3E}">
        <p14:creationId xmlns:p14="http://schemas.microsoft.com/office/powerpoint/2010/main" val="405539663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a:t>
            </a:r>
            <a:r>
              <a:rPr lang="en-US" baseline="0" dirty="0" smtClean="0"/>
              <a:t> w</a:t>
            </a:r>
            <a:r>
              <a:rPr lang="en-US" dirty="0" smtClean="0"/>
              <a:t>e draw a line in the sand as of the date the petition</a:t>
            </a:r>
            <a:r>
              <a:rPr lang="en-US" baseline="0" dirty="0" smtClean="0"/>
              <a:t> is filed.  The general rule is that debts in existence prior to the petition date are included in the discharge, and debts incurred after are not.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52</a:t>
            </a:fld>
            <a:endParaRPr lang="en-US"/>
          </a:p>
        </p:txBody>
      </p:sp>
    </p:spTree>
    <p:extLst>
      <p:ext uri="{BB962C8B-B14F-4D97-AF65-F5344CB8AC3E}">
        <p14:creationId xmlns:p14="http://schemas.microsoft.com/office/powerpoint/2010/main" val="27708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Module 1 – 1.6</a:t>
            </a:r>
          </a:p>
          <a:p>
            <a:endParaRPr lang="en-US" baseline="0" dirty="0" smtClean="0"/>
          </a:p>
          <a:p>
            <a:r>
              <a:rPr lang="en-US" baseline="0" dirty="0" smtClean="0"/>
              <a:t>Actions taken in v</a:t>
            </a:r>
            <a:r>
              <a:rPr lang="en-US" dirty="0" smtClean="0"/>
              <a:t>iolation of the discharge</a:t>
            </a:r>
            <a:r>
              <a:rPr lang="en-US" baseline="0" dirty="0" smtClean="0"/>
              <a:t> injunction, and judgments obtained at any time, are void as to debtor’s personal liability.  A judgment that has been recorded prepetition on property as a judicial lien remains enforceable against the property if it is not avoided by motion brought under section 522(f).  This is discussed in Module 4.</a:t>
            </a:r>
          </a:p>
          <a:p>
            <a:endParaRPr lang="en-US" baseline="0" dirty="0" smtClean="0"/>
          </a:p>
          <a:p>
            <a:r>
              <a:rPr lang="en-US" baseline="0" dirty="0" smtClean="0"/>
              <a:t>Section 524 does not have a specific cause of action for violations, such as section 362(k) for stay violations.  A contempt proceeding must be brought to remedy willful violators of the discharge injunction.  Bankruptcy Rule 9020 suggests that contempt proceedings should be initiated by motion.</a:t>
            </a:r>
          </a:p>
          <a:p>
            <a:endParaRPr lang="en-US" baseline="0" dirty="0" smtClean="0"/>
          </a:p>
          <a:p>
            <a:r>
              <a:rPr lang="en-US" baseline="0" dirty="0" smtClean="0"/>
              <a:t>Courts have found collecting a discharged debt to be a violation of the Fair Debt Collection Practices Act.</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53</a:t>
            </a:fld>
            <a:endParaRPr lang="en-US"/>
          </a:p>
        </p:txBody>
      </p:sp>
    </p:spTree>
    <p:extLst>
      <p:ext uri="{BB962C8B-B14F-4D97-AF65-F5344CB8AC3E}">
        <p14:creationId xmlns:p14="http://schemas.microsoft.com/office/powerpoint/2010/main" val="73724320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1.6.2</a:t>
            </a:r>
          </a:p>
          <a:p>
            <a:endParaRPr lang="en-US" dirty="0" smtClean="0"/>
          </a:p>
          <a:p>
            <a:r>
              <a:rPr lang="en-US" dirty="0" smtClean="0"/>
              <a:t>Because these debts are </a:t>
            </a:r>
            <a:r>
              <a:rPr lang="en-US" dirty="0" err="1" smtClean="0"/>
              <a:t>nondischargeable</a:t>
            </a:r>
            <a:r>
              <a:rPr lang="en-US" dirty="0" smtClean="0"/>
              <a:t> by operation of law, there is no need for the creditor to bring an adversary proceeding to have the debts declared </a:t>
            </a:r>
            <a:r>
              <a:rPr lang="en-US" dirty="0" err="1" smtClean="0"/>
              <a:t>nondischargeable</a:t>
            </a:r>
            <a:r>
              <a:rPr lang="en-US" dirty="0" smtClean="0"/>
              <a:t>.   </a:t>
            </a:r>
          </a:p>
          <a:p>
            <a:endParaRPr lang="en-US" dirty="0" smtClean="0"/>
          </a:p>
          <a:p>
            <a:r>
              <a:rPr lang="en-US" dirty="0" smtClean="0"/>
              <a:t>Explain that the</a:t>
            </a:r>
            <a:r>
              <a:rPr lang="en-US" baseline="0" dirty="0" smtClean="0"/>
              <a:t> debtor should always be advised of the risk that if a debt is not listed, it may not be included in the discharge. However, there are some exceptions to this rule – if the creditor had actual notice of the bankruptcy before certain deadlines had passed, or if there were no assets to be distributed to creditors.  </a:t>
            </a:r>
            <a:r>
              <a:rPr lang="en-US" i="1" baseline="0" dirty="0" smtClean="0"/>
              <a:t>See In re </a:t>
            </a:r>
            <a:r>
              <a:rPr lang="en-US" baseline="0" dirty="0" err="1" smtClean="0"/>
              <a:t>Beezley</a:t>
            </a:r>
            <a:r>
              <a:rPr lang="en-US" baseline="0" dirty="0" smtClean="0"/>
              <a:t>, </a:t>
            </a:r>
            <a:r>
              <a:rPr lang="en-US" sz="1200" kern="1200" dirty="0" smtClean="0">
                <a:solidFill>
                  <a:schemeClr val="tx1"/>
                </a:solidFill>
                <a:effectLst/>
                <a:latin typeface="+mn-lt"/>
                <a:ea typeface="+mn-ea"/>
                <a:cs typeface="+mn-cs"/>
              </a:rPr>
              <a:t>994 F.2d 1433 (9th Cir. 1993),</a:t>
            </a:r>
            <a:r>
              <a:rPr lang="en-US" sz="1200" kern="1200" baseline="0" dirty="0" smtClean="0">
                <a:solidFill>
                  <a:schemeClr val="tx1"/>
                </a:solidFill>
                <a:effectLst/>
                <a:latin typeface="+mn-lt"/>
                <a:ea typeface="+mn-ea"/>
                <a:cs typeface="+mn-cs"/>
              </a:rPr>
              <a:t> and discussion in 1.6.2. </a:t>
            </a:r>
            <a:endParaRPr lang="en-US" dirty="0" smtClean="0"/>
          </a:p>
          <a:p>
            <a:endParaRPr lang="en-US" dirty="0" smtClean="0"/>
          </a:p>
          <a:p>
            <a:r>
              <a:rPr lang="en-US" dirty="0" smtClean="0"/>
              <a:t>The </a:t>
            </a:r>
            <a:r>
              <a:rPr lang="en-US" dirty="0" err="1" smtClean="0"/>
              <a:t>dischargeability</a:t>
            </a:r>
            <a:r>
              <a:rPr lang="en-US" dirty="0" smtClean="0"/>
              <a:t> of tax debts is discussed in Module 2 – 4.4 and can be discussed in the presentation of Module 2. </a:t>
            </a:r>
          </a:p>
          <a:p>
            <a:endParaRPr lang="en-US" dirty="0" smtClean="0"/>
          </a:p>
          <a:p>
            <a:r>
              <a:rPr lang="en-US" dirty="0" smtClean="0"/>
              <a:t>Discuss that there is a definition of domestic support obligation in section 101(14A), and that it is quite broad.</a:t>
            </a:r>
          </a:p>
          <a:p>
            <a:endParaRPr lang="en-US" dirty="0" smtClean="0"/>
          </a:p>
          <a:p>
            <a:r>
              <a:rPr lang="en-US" dirty="0" smtClean="0"/>
              <a:t>If the debtor seeks a discharge of a student loan under section 523(a)(8)  based on “undue hardship,” the debtor must initiate an adversary proceeding.  There is no deadline for filing the adversary proceeding.  In fact, the debtor may reopen a closed case after the discharge is entered to seek a on “undue hardship” discharge.  It may be helpful to briefly discuss the standard used in the Circuit for “undue hardship” (Brunner, totality of circumstances, etc.). </a:t>
            </a:r>
          </a:p>
        </p:txBody>
      </p:sp>
      <p:sp>
        <p:nvSpPr>
          <p:cNvPr id="4" name="Slide Number Placeholder 3"/>
          <p:cNvSpPr>
            <a:spLocks noGrp="1"/>
          </p:cNvSpPr>
          <p:nvPr>
            <p:ph type="sldNum" sz="quarter" idx="10"/>
          </p:nvPr>
        </p:nvSpPr>
        <p:spPr/>
        <p:txBody>
          <a:bodyPr/>
          <a:lstStyle/>
          <a:p>
            <a:fld id="{18203791-3B86-4A7F-857A-326AF8639D39}" type="slidenum">
              <a:rPr lang="en-US" smtClean="0"/>
              <a:t>54</a:t>
            </a:fld>
            <a:endParaRPr lang="en-US"/>
          </a:p>
        </p:txBody>
      </p:sp>
    </p:spTree>
    <p:extLst>
      <p:ext uri="{BB962C8B-B14F-4D97-AF65-F5344CB8AC3E}">
        <p14:creationId xmlns:p14="http://schemas.microsoft.com/office/powerpoint/2010/main" val="10900289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23">
              <a:defRPr/>
            </a:pPr>
            <a:r>
              <a:rPr lang="en-US" dirty="0" smtClean="0"/>
              <a:t>Module 1 – 1.6.2</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55</a:t>
            </a:fld>
            <a:endParaRPr lang="en-US"/>
          </a:p>
        </p:txBody>
      </p:sp>
    </p:spTree>
    <p:extLst>
      <p:ext uri="{BB962C8B-B14F-4D97-AF65-F5344CB8AC3E}">
        <p14:creationId xmlns:p14="http://schemas.microsoft.com/office/powerpoint/2010/main" val="4302607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1.6.2 and 1.6.3</a:t>
            </a:r>
          </a:p>
          <a:p>
            <a:endParaRPr lang="en-US" dirty="0" smtClean="0"/>
          </a:p>
          <a:p>
            <a:r>
              <a:rPr lang="en-US" dirty="0" smtClean="0"/>
              <a:t>For these debts to be </a:t>
            </a:r>
            <a:r>
              <a:rPr lang="en-US" dirty="0" err="1" smtClean="0"/>
              <a:t>nondischargeable</a:t>
            </a:r>
            <a:r>
              <a:rPr lang="en-US" dirty="0" smtClean="0"/>
              <a:t>, the creditor must bring a timely adversary proceeding to have the debts declared </a:t>
            </a:r>
            <a:r>
              <a:rPr lang="en-US" dirty="0" err="1" smtClean="0"/>
              <a:t>nondischargeable</a:t>
            </a:r>
            <a:r>
              <a:rPr lang="en-US" dirty="0" smtClean="0"/>
              <a:t>.   The adversary proceeding must be filed within sixty days after the date first set for the meeting of creditors.  Bankruptcy Rule 4007(c).</a:t>
            </a:r>
          </a:p>
          <a:p>
            <a:endParaRPr lang="en-US" dirty="0" smtClean="0"/>
          </a:p>
          <a:p>
            <a:r>
              <a:rPr lang="en-US" dirty="0" smtClean="0"/>
              <a:t>The dollar amounts on this slide are adjusted every three years to account for inflation.  11 U.S.C. § 104(b).  These dollar amounts apply in cases filed on or after April 1, 2013.</a:t>
            </a:r>
          </a:p>
        </p:txBody>
      </p:sp>
      <p:sp>
        <p:nvSpPr>
          <p:cNvPr id="4" name="Slide Number Placeholder 3"/>
          <p:cNvSpPr>
            <a:spLocks noGrp="1"/>
          </p:cNvSpPr>
          <p:nvPr>
            <p:ph type="sldNum" sz="quarter" idx="10"/>
          </p:nvPr>
        </p:nvSpPr>
        <p:spPr/>
        <p:txBody>
          <a:bodyPr/>
          <a:lstStyle/>
          <a:p>
            <a:fld id="{18203791-3B86-4A7F-857A-326AF8639D39}" type="slidenum">
              <a:rPr lang="en-US" smtClean="0"/>
              <a:t>56</a:t>
            </a:fld>
            <a:endParaRPr lang="en-US"/>
          </a:p>
        </p:txBody>
      </p:sp>
    </p:spTree>
    <p:extLst>
      <p:ext uri="{BB962C8B-B14F-4D97-AF65-F5344CB8AC3E}">
        <p14:creationId xmlns:p14="http://schemas.microsoft.com/office/powerpoint/2010/main" val="16136797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23">
              <a:defRPr/>
            </a:pPr>
            <a:r>
              <a:rPr lang="en-US" dirty="0" smtClean="0"/>
              <a:t>Module 1 – 1.6.2 and 1.6.3</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57</a:t>
            </a:fld>
            <a:endParaRPr lang="en-US"/>
          </a:p>
        </p:txBody>
      </p:sp>
    </p:spTree>
    <p:extLst>
      <p:ext uri="{BB962C8B-B14F-4D97-AF65-F5344CB8AC3E}">
        <p14:creationId xmlns:p14="http://schemas.microsoft.com/office/powerpoint/2010/main" val="376353940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1.6.1 </a:t>
            </a:r>
          </a:p>
          <a:p>
            <a:endParaRPr lang="en-US" dirty="0" smtClean="0"/>
          </a:p>
          <a:p>
            <a:r>
              <a:rPr lang="en-US" dirty="0" smtClean="0"/>
              <a:t>A complete</a:t>
            </a:r>
            <a:r>
              <a:rPr lang="en-US" baseline="0" dirty="0" smtClean="0"/>
              <a:t> list of grounds for denial of discharge is provided in the written materials, Section 1.6.1.</a:t>
            </a:r>
          </a:p>
          <a:p>
            <a:endParaRPr lang="en-US" baseline="0" dirty="0" smtClean="0"/>
          </a:p>
          <a:p>
            <a:r>
              <a:rPr lang="en-US" dirty="0" smtClean="0"/>
              <a:t>An adversary proceeding seeking a denial of discharge must be filed within sixty days after the date first set for the meeting of creditors.  Bankruptcy Rule 4004(a).</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58</a:t>
            </a:fld>
            <a:endParaRPr lang="en-US"/>
          </a:p>
        </p:txBody>
      </p:sp>
    </p:spTree>
    <p:extLst>
      <p:ext uri="{BB962C8B-B14F-4D97-AF65-F5344CB8AC3E}">
        <p14:creationId xmlns:p14="http://schemas.microsoft.com/office/powerpoint/2010/main" val="251806860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1.6.1 </a:t>
            </a:r>
          </a:p>
          <a:p>
            <a:endParaRPr lang="en-US" dirty="0" smtClean="0"/>
          </a:p>
          <a:p>
            <a:r>
              <a:rPr lang="en-US" dirty="0" smtClean="0"/>
              <a:t>The time between discharge</a:t>
            </a:r>
            <a:r>
              <a:rPr lang="en-US" baseline="0" dirty="0" smtClean="0"/>
              <a:t> provisions are discussed later in connection with the chapter 7 and chapter 13 overviews. (The debtor may be denied a discharge if a prior discharge was received in a chapter 7 or chapter 11 case commenced within the previous eight years; or received in a chapter 12 or chapter 13 case commenced within the past six years under certain circumstances).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59</a:t>
            </a:fld>
            <a:endParaRPr lang="en-US"/>
          </a:p>
        </p:txBody>
      </p:sp>
    </p:spTree>
    <p:extLst>
      <p:ext uri="{BB962C8B-B14F-4D97-AF65-F5344CB8AC3E}">
        <p14:creationId xmlns:p14="http://schemas.microsoft.com/office/powerpoint/2010/main" val="2518068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1 - 1.2</a:t>
            </a:r>
          </a:p>
          <a:p>
            <a:endParaRPr lang="en-US" dirty="0" smtClean="0"/>
          </a:p>
          <a:p>
            <a:r>
              <a:rPr lang="en-US" dirty="0" smtClean="0"/>
              <a:t>This overview of the various chapters will assist the attorney in satisfying the certification in Part 7 of the bankruptcy petition (Official Form 101).  In signing the petition, an attorney for an individual debtor who has primarily consumer debts certifies that the attorney has advised the debtor that he or she may proceed under chapter 7, 11, 12, or 13, and has explained the relief available under each chapter. </a:t>
            </a:r>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6</a:t>
            </a:fld>
            <a:endParaRPr lang="en-US"/>
          </a:p>
        </p:txBody>
      </p:sp>
    </p:spTree>
    <p:extLst>
      <p:ext uri="{BB962C8B-B14F-4D97-AF65-F5344CB8AC3E}">
        <p14:creationId xmlns:p14="http://schemas.microsoft.com/office/powerpoint/2010/main" val="253023432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60</a:t>
            </a:fld>
            <a:endParaRPr lang="en-US"/>
          </a:p>
        </p:txBody>
      </p:sp>
    </p:spTree>
    <p:extLst>
      <p:ext uri="{BB962C8B-B14F-4D97-AF65-F5344CB8AC3E}">
        <p14:creationId xmlns:p14="http://schemas.microsoft.com/office/powerpoint/2010/main" val="149749085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a:t>
            </a:r>
            <a:r>
              <a:rPr lang="en-US" baseline="0" dirty="0" smtClean="0"/>
              <a:t> 2.1</a:t>
            </a:r>
          </a:p>
          <a:p>
            <a:endParaRPr lang="en-US" baseline="0" dirty="0" smtClean="0"/>
          </a:p>
          <a:p>
            <a:r>
              <a:rPr lang="en-US" baseline="0" dirty="0" smtClean="0"/>
              <a:t>The </a:t>
            </a:r>
            <a:r>
              <a:rPr lang="en-US" baseline="0" dirty="0" err="1" smtClean="0"/>
              <a:t>prebankruptcy</a:t>
            </a:r>
            <a:r>
              <a:rPr lang="en-US" baseline="0" dirty="0" smtClean="0"/>
              <a:t> credit counseling requirement is discussed in Module 2 – 5.</a:t>
            </a:r>
          </a:p>
          <a:p>
            <a:endParaRPr lang="en-US" baseline="0"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61</a:t>
            </a:fld>
            <a:endParaRPr lang="en-US"/>
          </a:p>
        </p:txBody>
      </p:sp>
    </p:spTree>
    <p:extLst>
      <p:ext uri="{BB962C8B-B14F-4D97-AF65-F5344CB8AC3E}">
        <p14:creationId xmlns:p14="http://schemas.microsoft.com/office/powerpoint/2010/main" val="278270129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a:t>
            </a:r>
            <a:r>
              <a:rPr lang="en-US" baseline="0" dirty="0" smtClean="0"/>
              <a:t> 2.1</a:t>
            </a:r>
          </a:p>
          <a:p>
            <a:endParaRPr lang="en-US" baseline="0" dirty="0" smtClean="0"/>
          </a:p>
          <a:p>
            <a:r>
              <a:rPr lang="en-US" baseline="0" dirty="0" smtClean="0"/>
              <a:t>Discuss the importance of conducting a PACER search to determine if any prior bankruptcy filings and whether there was a dismissal order that might contain a section 109(g) refiling bar.</a:t>
            </a:r>
          </a:p>
          <a:p>
            <a:endParaRPr lang="en-US" baseline="0"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62</a:t>
            </a:fld>
            <a:endParaRPr lang="en-US"/>
          </a:p>
        </p:txBody>
      </p:sp>
    </p:spTree>
    <p:extLst>
      <p:ext uri="{BB962C8B-B14F-4D97-AF65-F5344CB8AC3E}">
        <p14:creationId xmlns:p14="http://schemas.microsoft.com/office/powerpoint/2010/main" val="278270129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2.2</a:t>
            </a:r>
          </a:p>
          <a:p>
            <a:endParaRPr lang="en-US" dirty="0" smtClean="0"/>
          </a:p>
          <a:p>
            <a:r>
              <a:rPr lang="en-US" dirty="0" smtClean="0"/>
              <a:t>The time for the prior discharge</a:t>
            </a:r>
            <a:r>
              <a:rPr lang="en-US" baseline="0" dirty="0" smtClean="0"/>
              <a:t> disqualification</a:t>
            </a:r>
            <a:r>
              <a:rPr lang="en-US" dirty="0" smtClean="0"/>
              <a:t> is measured from the filing date of the petition in the earlier case.</a:t>
            </a:r>
          </a:p>
          <a:p>
            <a:endParaRPr lang="en-US" dirty="0" smtClean="0"/>
          </a:p>
          <a:p>
            <a:r>
              <a:rPr lang="en-US" dirty="0" smtClean="0"/>
              <a:t>Discuss that this may be a factor as to why a debtor might file a chapter 13 case rather than chapter 7.  Also, the debtor may file a chapter</a:t>
            </a:r>
            <a:r>
              <a:rPr lang="en-US" baseline="0" dirty="0" smtClean="0"/>
              <a:t> 13 case even though she may not be entitled to receive a discharge.</a:t>
            </a:r>
            <a:r>
              <a:rPr lang="en-US" dirty="0" smtClean="0"/>
              <a:t>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63</a:t>
            </a:fld>
            <a:endParaRPr lang="en-US"/>
          </a:p>
        </p:txBody>
      </p:sp>
    </p:spTree>
    <p:extLst>
      <p:ext uri="{BB962C8B-B14F-4D97-AF65-F5344CB8AC3E}">
        <p14:creationId xmlns:p14="http://schemas.microsoft.com/office/powerpoint/2010/main" val="293807464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2.3</a:t>
            </a:r>
          </a:p>
          <a:p>
            <a:endParaRPr lang="en-US" dirty="0" smtClean="0"/>
          </a:p>
          <a:p>
            <a:r>
              <a:rPr lang="en-US" dirty="0" smtClean="0"/>
              <a:t>This should be a brief overview of the means test.  A</a:t>
            </a:r>
            <a:r>
              <a:rPr lang="en-US" baseline="0" dirty="0" smtClean="0"/>
              <a:t> more detailed discussion of the means test should be done when presenting Module 2.  </a:t>
            </a:r>
          </a:p>
          <a:p>
            <a:endParaRPr lang="en-US" baseline="0" dirty="0" smtClean="0"/>
          </a:p>
          <a:p>
            <a:r>
              <a:rPr lang="en-US" dirty="0" smtClean="0"/>
              <a:t>Most</a:t>
            </a:r>
            <a:r>
              <a:rPr lang="en-US" baseline="0" dirty="0" smtClean="0"/>
              <a:t> debtors are not subject to means testing because their incomes are below the state median family income.</a:t>
            </a:r>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64</a:t>
            </a:fld>
            <a:endParaRPr lang="en-US"/>
          </a:p>
        </p:txBody>
      </p:sp>
    </p:spTree>
    <p:extLst>
      <p:ext uri="{BB962C8B-B14F-4D97-AF65-F5344CB8AC3E}">
        <p14:creationId xmlns:p14="http://schemas.microsoft.com/office/powerpoint/2010/main" val="125773615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65</a:t>
            </a:fld>
            <a:endParaRPr lang="en-US"/>
          </a:p>
        </p:txBody>
      </p:sp>
    </p:spTree>
    <p:extLst>
      <p:ext uri="{BB962C8B-B14F-4D97-AF65-F5344CB8AC3E}">
        <p14:creationId xmlns:p14="http://schemas.microsoft.com/office/powerpoint/2010/main" val="26989540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2.4</a:t>
            </a:r>
          </a:p>
          <a:p>
            <a:endParaRPr lang="en-US" dirty="0" smtClean="0"/>
          </a:p>
          <a:p>
            <a:r>
              <a:rPr lang="en-US" dirty="0" smtClean="0"/>
              <a:t>This is simply an overview of the initial document filing</a:t>
            </a:r>
            <a:r>
              <a:rPr lang="en-US" baseline="0" dirty="0" smtClean="0"/>
              <a:t> requirements.  A more detailed discussion is provided in the presentation for Module 3.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66</a:t>
            </a:fld>
            <a:endParaRPr lang="en-US"/>
          </a:p>
        </p:txBody>
      </p:sp>
    </p:spTree>
    <p:extLst>
      <p:ext uri="{BB962C8B-B14F-4D97-AF65-F5344CB8AC3E}">
        <p14:creationId xmlns:p14="http://schemas.microsoft.com/office/powerpoint/2010/main" val="13721382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2.4</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67</a:t>
            </a:fld>
            <a:endParaRPr lang="en-US"/>
          </a:p>
        </p:txBody>
      </p:sp>
    </p:spTree>
    <p:extLst>
      <p:ext uri="{BB962C8B-B14F-4D97-AF65-F5344CB8AC3E}">
        <p14:creationId xmlns:p14="http://schemas.microsoft.com/office/powerpoint/2010/main" val="137213825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2.5</a:t>
            </a:r>
          </a:p>
          <a:p>
            <a:endParaRPr lang="en-US" dirty="0" smtClean="0"/>
          </a:p>
          <a:p>
            <a:r>
              <a:rPr lang="en-US" dirty="0" smtClean="0"/>
              <a:t>The trustee is selected from a “panel” of private trustees established by the Executive Office of the United States Trustee. </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68</a:t>
            </a:fld>
            <a:endParaRPr lang="en-US"/>
          </a:p>
        </p:txBody>
      </p:sp>
    </p:spTree>
    <p:extLst>
      <p:ext uri="{BB962C8B-B14F-4D97-AF65-F5344CB8AC3E}">
        <p14:creationId xmlns:p14="http://schemas.microsoft.com/office/powerpoint/2010/main" val="268449762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2.7</a:t>
            </a:r>
          </a:p>
          <a:p>
            <a:endParaRPr lang="en-US" dirty="0" smtClean="0"/>
          </a:p>
          <a:p>
            <a:r>
              <a:rPr lang="en-US" dirty="0" smtClean="0"/>
              <a:t>Explain that creditors rarely appear at the meeting of creditors.  Discuss the circumstances</a:t>
            </a:r>
            <a:r>
              <a:rPr lang="en-US" baseline="0" dirty="0" smtClean="0"/>
              <a:t> under</a:t>
            </a:r>
            <a:r>
              <a:rPr lang="en-US" dirty="0" smtClean="0"/>
              <a:t> which they might appear (issues related to secured or </a:t>
            </a:r>
            <a:r>
              <a:rPr lang="en-US" dirty="0" err="1" smtClean="0"/>
              <a:t>nondischargeable</a:t>
            </a:r>
            <a:r>
              <a:rPr lang="en-US" dirty="0" smtClean="0"/>
              <a:t> debt, etc.).</a:t>
            </a:r>
          </a:p>
          <a:p>
            <a:endParaRPr lang="en-US" dirty="0" smtClean="0"/>
          </a:p>
          <a:p>
            <a:r>
              <a:rPr lang="en-US" dirty="0" smtClean="0"/>
              <a:t>Emphasize</a:t>
            </a:r>
            <a:r>
              <a:rPr lang="en-US" baseline="0" dirty="0" smtClean="0"/>
              <a:t> that both debtors in a joint case must appear.  </a:t>
            </a:r>
            <a:r>
              <a:rPr lang="en-US" dirty="0" smtClean="0"/>
              <a:t>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69</a:t>
            </a:fld>
            <a:endParaRPr lang="en-US"/>
          </a:p>
        </p:txBody>
      </p:sp>
    </p:spTree>
    <p:extLst>
      <p:ext uri="{BB962C8B-B14F-4D97-AF65-F5344CB8AC3E}">
        <p14:creationId xmlns:p14="http://schemas.microsoft.com/office/powerpoint/2010/main" val="4157146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23">
              <a:defRPr/>
            </a:pPr>
            <a:r>
              <a:rPr lang="en-US" dirty="0" smtClean="0"/>
              <a:t>Module 1 - 1.2</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7</a:t>
            </a:fld>
            <a:endParaRPr lang="en-US"/>
          </a:p>
        </p:txBody>
      </p:sp>
    </p:spTree>
    <p:extLst>
      <p:ext uri="{BB962C8B-B14F-4D97-AF65-F5344CB8AC3E}">
        <p14:creationId xmlns:p14="http://schemas.microsoft.com/office/powerpoint/2010/main" val="189845016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2.7</a:t>
            </a:r>
          </a:p>
          <a:p>
            <a:endParaRPr lang="en-US" dirty="0" smtClean="0"/>
          </a:p>
          <a:p>
            <a:r>
              <a:rPr lang="en-US" dirty="0" smtClean="0"/>
              <a:t>A more detailed</a:t>
            </a:r>
            <a:r>
              <a:rPr lang="en-US" baseline="0" dirty="0" smtClean="0"/>
              <a:t> discussion of the document production requirements and representation of the debtor at the meeting of creditors should be made during the Module 4 presentation.</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70</a:t>
            </a:fld>
            <a:endParaRPr lang="en-US"/>
          </a:p>
        </p:txBody>
      </p:sp>
    </p:spTree>
    <p:extLst>
      <p:ext uri="{BB962C8B-B14F-4D97-AF65-F5344CB8AC3E}">
        <p14:creationId xmlns:p14="http://schemas.microsoft.com/office/powerpoint/2010/main" val="176291502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2.8</a:t>
            </a:r>
          </a:p>
          <a:p>
            <a:endParaRPr lang="en-US" dirty="0" smtClean="0"/>
          </a:p>
          <a:p>
            <a:r>
              <a:rPr lang="en-US" baseline="0" dirty="0" smtClean="0"/>
              <a:t>Emphasize that the deadline for objecting to exemptions </a:t>
            </a:r>
            <a:r>
              <a:rPr lang="en-US" dirty="0" smtClean="0"/>
              <a:t>runs</a:t>
            </a:r>
            <a:r>
              <a:rPr lang="en-US" baseline="0" dirty="0" smtClean="0"/>
              <a:t> from </a:t>
            </a:r>
            <a:r>
              <a:rPr lang="en-US" dirty="0" smtClean="0"/>
              <a:t>the </a:t>
            </a:r>
            <a:r>
              <a:rPr lang="en-US" b="1" dirty="0" smtClean="0"/>
              <a:t>conclusion</a:t>
            </a:r>
            <a:r>
              <a:rPr lang="en-US" dirty="0" smtClean="0"/>
              <a:t> of the meeting of creditors, not the first date set for the meeting.  </a:t>
            </a:r>
          </a:p>
          <a:p>
            <a:endParaRPr lang="en-US" dirty="0" smtClean="0"/>
          </a:p>
          <a:p>
            <a:r>
              <a:rPr lang="en-US" dirty="0" smtClean="0"/>
              <a:t>If time permits, discuss the impact of </a:t>
            </a:r>
            <a:r>
              <a:rPr lang="en-US" i="1" dirty="0"/>
              <a:t>Schwab v. Reilly</a:t>
            </a:r>
            <a:r>
              <a:rPr lang="en-US" dirty="0"/>
              <a:t> with respect to dollar-capped exemptions.</a:t>
            </a:r>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71</a:t>
            </a:fld>
            <a:endParaRPr lang="en-US"/>
          </a:p>
        </p:txBody>
      </p:sp>
    </p:spTree>
    <p:extLst>
      <p:ext uri="{BB962C8B-B14F-4D97-AF65-F5344CB8AC3E}">
        <p14:creationId xmlns:p14="http://schemas.microsoft.com/office/powerpoint/2010/main" val="20451210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optional here as it is also covered in the presentation for Module 2, and discussed in Module 2 - 4.1.1.</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72</a:t>
            </a:fld>
            <a:endParaRPr lang="en-US"/>
          </a:p>
        </p:txBody>
      </p:sp>
    </p:spTree>
    <p:extLst>
      <p:ext uri="{BB962C8B-B14F-4D97-AF65-F5344CB8AC3E}">
        <p14:creationId xmlns:p14="http://schemas.microsoft.com/office/powerpoint/2010/main" val="23696079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dirty="0" smtClean="0"/>
              <a:t>Fraudulent transfers: highlight the</a:t>
            </a:r>
            <a:r>
              <a:rPr lang="en-US" baseline="0" dirty="0" smtClean="0"/>
              <a:t> fact that if the debtor transferred any property out of her name within the 2 years prior to filing and did not receive equivalent value, you may have a problem.  Common issues include cars (putting in the name of a family member).  A trustee may be able to use state law fraudulent transfer and avoidance powers that have a longer reach back period of four years or more. 11 U.S.C. § 544(b). </a:t>
            </a:r>
          </a:p>
          <a:p>
            <a:endParaRPr lang="en-US" baseline="0" dirty="0" smtClean="0"/>
          </a:p>
          <a:p>
            <a:r>
              <a:rPr lang="en-US" baseline="0" dirty="0" smtClean="0"/>
              <a:t>Voidable preferences: discuss that property subject to preference should be claimed if possible, so that it can be recovered by the debtor instead of the trustee.  The debtor may use the trustee’s avoiding powers to recover property, such as garnished wages, if the transfer was not voluntary and the property may be exempted.  11 U.S.C. § 522(g) and (h).</a:t>
            </a:r>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73</a:t>
            </a:fld>
            <a:endParaRPr lang="en-US"/>
          </a:p>
        </p:txBody>
      </p:sp>
    </p:spTree>
    <p:extLst>
      <p:ext uri="{BB962C8B-B14F-4D97-AF65-F5344CB8AC3E}">
        <p14:creationId xmlns:p14="http://schemas.microsoft.com/office/powerpoint/2010/main" val="23696079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2.9</a:t>
            </a:r>
          </a:p>
          <a:p>
            <a:endParaRPr lang="en-US" dirty="0" smtClean="0"/>
          </a:p>
          <a:p>
            <a:r>
              <a:rPr lang="en-US" dirty="0" smtClean="0"/>
              <a:t>Discharge eliminates personal liability of debtor (no deficiency claim), but leaves enforceable lien against property. </a:t>
            </a:r>
            <a:r>
              <a:rPr lang="en-US" baseline="0" dirty="0" smtClean="0"/>
              <a:t> </a:t>
            </a:r>
            <a:r>
              <a:rPr lang="en-US" dirty="0" smtClean="0"/>
              <a:t>Johnson v. Home State Bank, 501 U.S. 78 (1991).</a:t>
            </a:r>
          </a:p>
          <a:p>
            <a:endParaRPr lang="en-US" dirty="0" smtClean="0"/>
          </a:p>
          <a:p>
            <a:r>
              <a:rPr lang="en-US" dirty="0" smtClean="0"/>
              <a:t>Modification of certain liens and payment of secured claims (including curing defaults) in chapter 13 cases is briefly</a:t>
            </a:r>
            <a:r>
              <a:rPr lang="en-US" baseline="0" dirty="0" smtClean="0"/>
              <a:t> </a:t>
            </a:r>
            <a:r>
              <a:rPr lang="en-US" dirty="0" smtClean="0"/>
              <a:t>covered later in this presentation.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74</a:t>
            </a:fld>
            <a:endParaRPr lang="en-US"/>
          </a:p>
        </p:txBody>
      </p:sp>
    </p:spTree>
    <p:extLst>
      <p:ext uri="{BB962C8B-B14F-4D97-AF65-F5344CB8AC3E}">
        <p14:creationId xmlns:p14="http://schemas.microsoft.com/office/powerpoint/2010/main" val="272215346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1.4.5</a:t>
            </a:r>
          </a:p>
          <a:p>
            <a:endParaRPr lang="en-US" dirty="0" smtClean="0"/>
          </a:p>
          <a:p>
            <a:r>
              <a:rPr lang="en-US" dirty="0" smtClean="0"/>
              <a:t>Avoiding liens under 11 U.S.C. § 522(f) is discussed</a:t>
            </a:r>
            <a:r>
              <a:rPr lang="en-US" baseline="0" dirty="0" smtClean="0"/>
              <a:t> in more detail </a:t>
            </a:r>
            <a:r>
              <a:rPr lang="en-US" dirty="0" smtClean="0"/>
              <a:t>in Module 4 – 3.1.6, including an example of the avoidance of a judicial lien. </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75</a:t>
            </a:fld>
            <a:endParaRPr lang="en-US"/>
          </a:p>
        </p:txBody>
      </p:sp>
    </p:spTree>
    <p:extLst>
      <p:ext uri="{BB962C8B-B14F-4D97-AF65-F5344CB8AC3E}">
        <p14:creationId xmlns:p14="http://schemas.microsoft.com/office/powerpoint/2010/main" val="352444945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1.4.5</a:t>
            </a:r>
          </a:p>
          <a:p>
            <a:endParaRPr lang="en-US" dirty="0" smtClean="0"/>
          </a:p>
          <a:p>
            <a:r>
              <a:rPr lang="en-US" dirty="0" smtClean="0"/>
              <a:t>Redemption of personal property under 11 U.S.C. § 722 is</a:t>
            </a:r>
            <a:r>
              <a:rPr lang="en-US" baseline="0" dirty="0" smtClean="0"/>
              <a:t> </a:t>
            </a:r>
            <a:r>
              <a:rPr lang="en-US" dirty="0" smtClean="0"/>
              <a:t>discussed in more detail in Module 4 – 3.1.5. </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76</a:t>
            </a:fld>
            <a:endParaRPr lang="en-US"/>
          </a:p>
        </p:txBody>
      </p:sp>
    </p:spTree>
    <p:extLst>
      <p:ext uri="{BB962C8B-B14F-4D97-AF65-F5344CB8AC3E}">
        <p14:creationId xmlns:p14="http://schemas.microsoft.com/office/powerpoint/2010/main" val="257165908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2.10</a:t>
            </a:r>
          </a:p>
          <a:p>
            <a:endParaRPr lang="en-US" dirty="0" smtClean="0"/>
          </a:p>
          <a:p>
            <a:r>
              <a:rPr lang="en-US" dirty="0" smtClean="0"/>
              <a:t>Reaffirmation agreements</a:t>
            </a:r>
            <a:r>
              <a:rPr lang="en-US" baseline="0" dirty="0" smtClean="0"/>
              <a:t> are</a:t>
            </a:r>
            <a:r>
              <a:rPr lang="en-US" dirty="0" smtClean="0"/>
              <a:t> discussed in more detail in Module 4 – 3.1.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77</a:t>
            </a:fld>
            <a:endParaRPr lang="en-US"/>
          </a:p>
        </p:txBody>
      </p:sp>
    </p:spTree>
    <p:extLst>
      <p:ext uri="{BB962C8B-B14F-4D97-AF65-F5344CB8AC3E}">
        <p14:creationId xmlns:p14="http://schemas.microsoft.com/office/powerpoint/2010/main" val="36190696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1 - 2.11</a:t>
            </a:r>
          </a:p>
          <a:p>
            <a:endParaRPr lang="en-US" dirty="0" smtClean="0"/>
          </a:p>
          <a:p>
            <a:r>
              <a:rPr lang="en-US" dirty="0" smtClean="0"/>
              <a:t>Satisfying the financial education requirement is discussed in Module 4 – 3.2.</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78</a:t>
            </a:fld>
            <a:endParaRPr lang="en-US"/>
          </a:p>
        </p:txBody>
      </p:sp>
    </p:spTree>
    <p:extLst>
      <p:ext uri="{BB962C8B-B14F-4D97-AF65-F5344CB8AC3E}">
        <p14:creationId xmlns:p14="http://schemas.microsoft.com/office/powerpoint/2010/main" val="120907678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Factors</a:t>
            </a:r>
            <a:r>
              <a:rPr lang="en-US" baseline="0" dirty="0" smtClean="0"/>
              <a:t> for d</a:t>
            </a:r>
            <a:r>
              <a:rPr lang="en-US" dirty="0" smtClean="0"/>
              <a:t>etermining</a:t>
            </a:r>
            <a:r>
              <a:rPr lang="en-US" baseline="0" dirty="0" smtClean="0"/>
              <a:t> whether bankruptcy is a good option for the client and for choosing the type of bankruptcy are discussed in Module 2.</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79</a:t>
            </a:fld>
            <a:endParaRPr lang="en-US"/>
          </a:p>
        </p:txBody>
      </p:sp>
    </p:spTree>
    <p:extLst>
      <p:ext uri="{BB962C8B-B14F-4D97-AF65-F5344CB8AC3E}">
        <p14:creationId xmlns:p14="http://schemas.microsoft.com/office/powerpoint/2010/main" val="10122001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423">
              <a:defRPr/>
            </a:pPr>
            <a:r>
              <a:rPr lang="en-US" dirty="0" smtClean="0"/>
              <a:t>Module 1 - 1.2</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8</a:t>
            </a:fld>
            <a:endParaRPr lang="en-US"/>
          </a:p>
        </p:txBody>
      </p:sp>
    </p:spTree>
    <p:extLst>
      <p:ext uri="{BB962C8B-B14F-4D97-AF65-F5344CB8AC3E}">
        <p14:creationId xmlns:p14="http://schemas.microsoft.com/office/powerpoint/2010/main" val="325249829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80</a:t>
            </a:fld>
            <a:endParaRPr lang="en-US"/>
          </a:p>
        </p:txBody>
      </p:sp>
    </p:spTree>
    <p:extLst>
      <p:ext uri="{BB962C8B-B14F-4D97-AF65-F5344CB8AC3E}">
        <p14:creationId xmlns:p14="http://schemas.microsoft.com/office/powerpoint/2010/main" val="149749085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81</a:t>
            </a:fld>
            <a:endParaRPr lang="en-US"/>
          </a:p>
        </p:txBody>
      </p:sp>
    </p:spTree>
    <p:extLst>
      <p:ext uri="{BB962C8B-B14F-4D97-AF65-F5344CB8AC3E}">
        <p14:creationId xmlns:p14="http://schemas.microsoft.com/office/powerpoint/2010/main" val="272258799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82</a:t>
            </a:fld>
            <a:endParaRPr lang="en-US"/>
          </a:p>
        </p:txBody>
      </p:sp>
    </p:spTree>
    <p:extLst>
      <p:ext uri="{BB962C8B-B14F-4D97-AF65-F5344CB8AC3E}">
        <p14:creationId xmlns:p14="http://schemas.microsoft.com/office/powerpoint/2010/main" val="4008223924"/>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a:t>
            </a:r>
          </a:p>
          <a:p>
            <a:endParaRPr lang="en-US" dirty="0" smtClean="0"/>
          </a:p>
          <a:p>
            <a:r>
              <a:rPr lang="en-US" dirty="0" smtClean="0"/>
              <a:t>The dollar amounts on this slide are adjusted every three years to account for inflation.  11 U.S.C. § 104(b).  These dollar amounts apply in cases filed on or after April 1, 2013.</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83</a:t>
            </a:fld>
            <a:endParaRPr lang="en-US"/>
          </a:p>
        </p:txBody>
      </p:sp>
    </p:spTree>
    <p:extLst>
      <p:ext uri="{BB962C8B-B14F-4D97-AF65-F5344CB8AC3E}">
        <p14:creationId xmlns:p14="http://schemas.microsoft.com/office/powerpoint/2010/main" val="61338035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84</a:t>
            </a:fld>
            <a:endParaRPr lang="en-US"/>
          </a:p>
        </p:txBody>
      </p:sp>
    </p:spTree>
    <p:extLst>
      <p:ext uri="{BB962C8B-B14F-4D97-AF65-F5344CB8AC3E}">
        <p14:creationId xmlns:p14="http://schemas.microsoft.com/office/powerpoint/2010/main" val="61338035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1 - 3.2</a:t>
            </a:r>
          </a:p>
          <a:p>
            <a:endParaRPr lang="en-US" dirty="0" smtClean="0"/>
          </a:p>
          <a:p>
            <a:r>
              <a:rPr lang="en-US" dirty="0" smtClean="0"/>
              <a:t>The four</a:t>
            </a:r>
            <a:r>
              <a:rPr lang="en-US" baseline="0" dirty="0" smtClean="0"/>
              <a:t> and two-year time periods are </a:t>
            </a:r>
            <a:r>
              <a:rPr lang="en-US" dirty="0" smtClean="0"/>
              <a:t>calculated from the filing date in the first case (the date the order of relief was entered upon filing of the petition) to the filing date in the second.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85</a:t>
            </a:fld>
            <a:endParaRPr lang="en-US"/>
          </a:p>
        </p:txBody>
      </p:sp>
    </p:spTree>
    <p:extLst>
      <p:ext uri="{BB962C8B-B14F-4D97-AF65-F5344CB8AC3E}">
        <p14:creationId xmlns:p14="http://schemas.microsoft.com/office/powerpoint/2010/main" val="205464876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1 - 3.3</a:t>
            </a:r>
          </a:p>
          <a:p>
            <a:endParaRPr lang="en-US" dirty="0" smtClean="0"/>
          </a:p>
          <a:p>
            <a:r>
              <a:rPr lang="en-US" dirty="0" smtClean="0"/>
              <a:t>The initial filing documents are similar to those in a chapter 7 case, except that the debtor must file different means test forms (Official Forms 22C-1 and 22C-2)) and a chapter 13 plan.</a:t>
            </a:r>
          </a:p>
          <a:p>
            <a:endParaRPr lang="en-US" dirty="0" smtClean="0"/>
          </a:p>
          <a:p>
            <a:r>
              <a:rPr lang="en-US" dirty="0" smtClean="0"/>
              <a:t>Unlike in chapter 7, the debtor must file by the day before the first date scheduled for the section 341 meeting, with both state and federal taxing authorities (not with the bankruptcy court), all tax returns that the debtor was required to file for the tax periods ending in the four years before the petition was filed.  11 U.S.C. § 1308(a).   </a:t>
            </a:r>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86</a:t>
            </a:fld>
            <a:endParaRPr lang="en-US"/>
          </a:p>
        </p:txBody>
      </p:sp>
    </p:spTree>
    <p:extLst>
      <p:ext uri="{BB962C8B-B14F-4D97-AF65-F5344CB8AC3E}">
        <p14:creationId xmlns:p14="http://schemas.microsoft.com/office/powerpoint/2010/main" val="297316028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1 - 3.3</a:t>
            </a:r>
          </a:p>
          <a:p>
            <a:endParaRPr lang="en-US" dirty="0" smtClean="0"/>
          </a:p>
          <a:p>
            <a:r>
              <a:rPr lang="en-US" dirty="0" smtClean="0"/>
              <a:t>Although not filed with the bankruptcy court, discuss that debtor must file with both state and federal</a:t>
            </a:r>
            <a:r>
              <a:rPr lang="en-US" baseline="0" dirty="0" smtClean="0"/>
              <a:t> taxing authorities t</a:t>
            </a:r>
            <a:r>
              <a:rPr lang="en-US" dirty="0" smtClean="0"/>
              <a:t>ax returns for the past 4 years, no later than day before the first scheduled meeting of creditors, unless the debtor is not required to file tax returns. 11 USC § 1308(a).</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87</a:t>
            </a:fld>
            <a:endParaRPr lang="en-US"/>
          </a:p>
        </p:txBody>
      </p:sp>
    </p:spTree>
    <p:extLst>
      <p:ext uri="{BB962C8B-B14F-4D97-AF65-F5344CB8AC3E}">
        <p14:creationId xmlns:p14="http://schemas.microsoft.com/office/powerpoint/2010/main" val="297316028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3.4</a:t>
            </a:r>
          </a:p>
          <a:p>
            <a:endParaRPr lang="en-US" dirty="0" smtClean="0"/>
          </a:p>
          <a:p>
            <a:r>
              <a:rPr lang="en-US" dirty="0" smtClean="0"/>
              <a:t>Some</a:t>
            </a:r>
            <a:r>
              <a:rPr lang="en-US" baseline="0" dirty="0" smtClean="0"/>
              <a:t> debtors elect to file chapter 13 primarily because of this</a:t>
            </a:r>
            <a:r>
              <a:rPr lang="en-US" dirty="0" smtClean="0"/>
              <a:t> provision,</a:t>
            </a:r>
            <a:r>
              <a:rPr lang="en-US" baseline="0" dirty="0" smtClean="0"/>
              <a:t> so as to protect friends and family members from collection on loans they cosigned for the debtor.</a:t>
            </a:r>
            <a:endParaRPr lang="en-US" dirty="0" smtClean="0"/>
          </a:p>
          <a:p>
            <a:endParaRPr lang="en-US" dirty="0" smtClean="0"/>
          </a:p>
          <a:p>
            <a:r>
              <a:rPr lang="en-US" dirty="0" smtClean="0"/>
              <a:t>“Consumer debt” is defined at 11 U.S.C. § 101(8).</a:t>
            </a:r>
          </a:p>
          <a:p>
            <a:endParaRPr lang="en-US" dirty="0" smtClean="0"/>
          </a:p>
          <a:p>
            <a:r>
              <a:rPr lang="en-US" dirty="0" smtClean="0"/>
              <a:t>To obtain stay relief, the creditor must show that the cosigner rather than the debtor received the consideration for the debt, that the debtor’s plan does not provide for the debt, or that the creditor’s interest will be irreparably harmed if the stay is not lifted.</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88</a:t>
            </a:fld>
            <a:endParaRPr lang="en-US"/>
          </a:p>
        </p:txBody>
      </p:sp>
    </p:spTree>
    <p:extLst>
      <p:ext uri="{BB962C8B-B14F-4D97-AF65-F5344CB8AC3E}">
        <p14:creationId xmlns:p14="http://schemas.microsoft.com/office/powerpoint/2010/main" val="336229470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3.5</a:t>
            </a:r>
          </a:p>
          <a:p>
            <a:endParaRPr lang="en-US" dirty="0" smtClean="0"/>
          </a:p>
          <a:p>
            <a:r>
              <a:rPr lang="en-US" dirty="0" smtClean="0"/>
              <a:t>Discuss local practice issues such as who is the “standing” trustee (or trustees</a:t>
            </a:r>
            <a:r>
              <a:rPr lang="en-US" baseline="0" dirty="0" smtClean="0"/>
              <a:t> if more than one) i</a:t>
            </a:r>
            <a:r>
              <a:rPr lang="en-US" dirty="0" smtClean="0"/>
              <a:t>n the local judicial district, whether</a:t>
            </a:r>
            <a:r>
              <a:rPr lang="en-US" baseline="0" dirty="0" smtClean="0"/>
              <a:t> there is a local rule or model plan provision requiring that ongoing, </a:t>
            </a:r>
            <a:r>
              <a:rPr lang="en-US" baseline="0" dirty="0" err="1" smtClean="0"/>
              <a:t>postpetition</a:t>
            </a:r>
            <a:r>
              <a:rPr lang="en-US" baseline="0" dirty="0" smtClean="0"/>
              <a:t> mortgage and other secured debt payments are disbursed by the trustee (conduit vs. </a:t>
            </a:r>
            <a:r>
              <a:rPr lang="en-US" baseline="0" dirty="0" err="1" smtClean="0"/>
              <a:t>nonconduit</a:t>
            </a:r>
            <a:r>
              <a:rPr lang="en-US" baseline="0" dirty="0" smtClean="0"/>
              <a:t>), and an estimate of the current trustee </a:t>
            </a:r>
            <a:r>
              <a:rPr lang="en-US" dirty="0" smtClean="0"/>
              <a:t>commission on payments made through the plan.</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89</a:t>
            </a:fld>
            <a:endParaRPr lang="en-US"/>
          </a:p>
        </p:txBody>
      </p:sp>
    </p:spTree>
    <p:extLst>
      <p:ext uri="{BB962C8B-B14F-4D97-AF65-F5344CB8AC3E}">
        <p14:creationId xmlns:p14="http://schemas.microsoft.com/office/powerpoint/2010/main" val="3416902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1 - 1.2</a:t>
            </a:r>
          </a:p>
          <a:p>
            <a:endParaRPr lang="en-US" dirty="0"/>
          </a:p>
        </p:txBody>
      </p:sp>
      <p:sp>
        <p:nvSpPr>
          <p:cNvPr id="4" name="Slide Number Placeholder 3"/>
          <p:cNvSpPr>
            <a:spLocks noGrp="1"/>
          </p:cNvSpPr>
          <p:nvPr>
            <p:ph type="sldNum" sz="quarter" idx="10"/>
          </p:nvPr>
        </p:nvSpPr>
        <p:spPr/>
        <p:txBody>
          <a:bodyPr/>
          <a:lstStyle/>
          <a:p>
            <a:fld id="{18203791-3B86-4A7F-857A-326AF8639D39}" type="slidenum">
              <a:rPr lang="en-US" smtClean="0"/>
              <a:t>9</a:t>
            </a:fld>
            <a:endParaRPr lang="en-US"/>
          </a:p>
        </p:txBody>
      </p:sp>
    </p:spTree>
    <p:extLst>
      <p:ext uri="{BB962C8B-B14F-4D97-AF65-F5344CB8AC3E}">
        <p14:creationId xmlns:p14="http://schemas.microsoft.com/office/powerpoint/2010/main" val="50601452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3.7 and 3.8</a:t>
            </a:r>
          </a:p>
          <a:p>
            <a:endParaRPr lang="en-US" dirty="0" smtClean="0"/>
          </a:p>
          <a:p>
            <a:r>
              <a:rPr lang="en-US" dirty="0" smtClean="0"/>
              <a:t>Discuss local practice issues such as whether</a:t>
            </a:r>
            <a:r>
              <a:rPr lang="en-US" baseline="0" dirty="0" smtClean="0"/>
              <a:t> there is local rules require the use of a model plan or may set certain requirements for the form of the plan.</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90</a:t>
            </a:fld>
            <a:endParaRPr lang="en-US"/>
          </a:p>
        </p:txBody>
      </p:sp>
    </p:spTree>
    <p:extLst>
      <p:ext uri="{BB962C8B-B14F-4D97-AF65-F5344CB8AC3E}">
        <p14:creationId xmlns:p14="http://schemas.microsoft.com/office/powerpoint/2010/main" val="17617476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3.7 and 3.8</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91</a:t>
            </a:fld>
            <a:endParaRPr lang="en-US"/>
          </a:p>
        </p:txBody>
      </p:sp>
    </p:spTree>
    <p:extLst>
      <p:ext uri="{BB962C8B-B14F-4D97-AF65-F5344CB8AC3E}">
        <p14:creationId xmlns:p14="http://schemas.microsoft.com/office/powerpoint/2010/main" val="17617476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1 -3.9 and</a:t>
            </a:r>
            <a:r>
              <a:rPr lang="en-US" baseline="0" dirty="0" smtClean="0"/>
              <a:t> 3.10</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92</a:t>
            </a:fld>
            <a:endParaRPr lang="en-US"/>
          </a:p>
        </p:txBody>
      </p:sp>
    </p:spTree>
    <p:extLst>
      <p:ext uri="{BB962C8B-B14F-4D97-AF65-F5344CB8AC3E}">
        <p14:creationId xmlns:p14="http://schemas.microsoft.com/office/powerpoint/2010/main" val="17246305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1 -3.9 and</a:t>
            </a:r>
            <a:r>
              <a:rPr lang="en-US" baseline="0" dirty="0" smtClean="0"/>
              <a:t> 3.10</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93</a:t>
            </a:fld>
            <a:endParaRPr lang="en-US"/>
          </a:p>
        </p:txBody>
      </p:sp>
    </p:spTree>
    <p:extLst>
      <p:ext uri="{BB962C8B-B14F-4D97-AF65-F5344CB8AC3E}">
        <p14:creationId xmlns:p14="http://schemas.microsoft.com/office/powerpoint/2010/main" val="1724630553"/>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1 - 3.12</a:t>
            </a:r>
          </a:p>
          <a:p>
            <a:endParaRPr lang="en-US" dirty="0" smtClean="0"/>
          </a:p>
          <a:p>
            <a:r>
              <a:rPr lang="en-US" dirty="0" smtClean="0"/>
              <a:t>To satisfy the present value requirement for allowed secured claims paid under the plan, interest generally must be paid on the allowed secured claim.</a:t>
            </a:r>
            <a:r>
              <a:rPr lang="en-US" baseline="0" dirty="0" smtClean="0"/>
              <a:t>  </a:t>
            </a:r>
            <a:r>
              <a:rPr lang="en-US" dirty="0" smtClean="0"/>
              <a:t>11 U.S.C. § 1325(a)(5)(B).  The Supreme Court in </a:t>
            </a:r>
            <a:r>
              <a:rPr lang="en-US" i="1" dirty="0" smtClean="0"/>
              <a:t>Till v. SCS Credit Corp</a:t>
            </a:r>
            <a:r>
              <a:rPr lang="en-US" dirty="0" smtClean="0"/>
              <a:t>., 541 U.S. 465 (2004), held that the proper formula to be used in calculating the interest required is to use the prime rate of interest as the starting point, and then adjust it by a factor for risk.  Discuss</a:t>
            </a:r>
            <a:r>
              <a:rPr lang="en-US" baseline="0" dirty="0" smtClean="0"/>
              <a:t> whether there is a standing order, local rule, or court opinion in the district setting the amount of the “Till” interest rate.  </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94</a:t>
            </a:fld>
            <a:endParaRPr lang="en-US"/>
          </a:p>
        </p:txBody>
      </p:sp>
    </p:spTree>
    <p:extLst>
      <p:ext uri="{BB962C8B-B14F-4D97-AF65-F5344CB8AC3E}">
        <p14:creationId xmlns:p14="http://schemas.microsoft.com/office/powerpoint/2010/main" val="301916442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1 - 3.13</a:t>
            </a:r>
          </a:p>
          <a:p>
            <a:endParaRPr lang="en-US" dirty="0" smtClean="0"/>
          </a:p>
          <a:p>
            <a:r>
              <a:rPr lang="en-US" dirty="0" smtClean="0"/>
              <a:t>Note that interest rate adjustment and extension of the loan</a:t>
            </a:r>
            <a:r>
              <a:rPr lang="en-US" baseline="0" dirty="0" smtClean="0"/>
              <a:t> term are</a:t>
            </a:r>
            <a:r>
              <a:rPr lang="en-US" dirty="0" smtClean="0"/>
              <a:t> still possible on claims subject to the hanging paragraph.</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95</a:t>
            </a:fld>
            <a:endParaRPr lang="en-US"/>
          </a:p>
        </p:txBody>
      </p:sp>
    </p:spTree>
    <p:extLst>
      <p:ext uri="{BB962C8B-B14F-4D97-AF65-F5344CB8AC3E}">
        <p14:creationId xmlns:p14="http://schemas.microsoft.com/office/powerpoint/2010/main" val="269220849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1 - 3.13</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96</a:t>
            </a:fld>
            <a:endParaRPr lang="en-US"/>
          </a:p>
        </p:txBody>
      </p:sp>
    </p:spTree>
    <p:extLst>
      <p:ext uri="{BB962C8B-B14F-4D97-AF65-F5344CB8AC3E}">
        <p14:creationId xmlns:p14="http://schemas.microsoft.com/office/powerpoint/2010/main" val="269220849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3.11</a:t>
            </a:r>
          </a:p>
          <a:p>
            <a:endParaRPr lang="en-US" dirty="0" smtClean="0"/>
          </a:p>
          <a:p>
            <a:r>
              <a:rPr lang="en-US" dirty="0" smtClean="0"/>
              <a:t>Discuss local practice issues on the procedure</a:t>
            </a:r>
            <a:r>
              <a:rPr lang="en-US" baseline="0" dirty="0" smtClean="0"/>
              <a:t> for stripping off totally unsecured junior mortgages (by motion to value, adversary proceeding, plan provision, etc.).</a:t>
            </a:r>
            <a:endParaRPr lang="en-US" dirty="0" smtClean="0"/>
          </a:p>
          <a:p>
            <a:endParaRPr lang="en-US" dirty="0" smtClean="0"/>
          </a:p>
          <a:p>
            <a:r>
              <a:rPr lang="en-US" dirty="0" smtClean="0"/>
              <a:t>If the local court has a formal loss mitigation program, provide</a:t>
            </a:r>
            <a:r>
              <a:rPr lang="en-US" baseline="0" dirty="0" smtClean="0"/>
              <a:t> an overview of the procedure.  Discuss whether there are any local procedures for review or approval by the court or trustee of loan modifications entered into either pre- or post-confirmation.</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97</a:t>
            </a:fld>
            <a:endParaRPr lang="en-US"/>
          </a:p>
        </p:txBody>
      </p:sp>
    </p:spTree>
    <p:extLst>
      <p:ext uri="{BB962C8B-B14F-4D97-AF65-F5344CB8AC3E}">
        <p14:creationId xmlns:p14="http://schemas.microsoft.com/office/powerpoint/2010/main" val="269760783"/>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3.11</a:t>
            </a:r>
          </a:p>
          <a:p>
            <a:endParaRPr lang="en-US" dirty="0" smtClean="0"/>
          </a:p>
        </p:txBody>
      </p:sp>
      <p:sp>
        <p:nvSpPr>
          <p:cNvPr id="4" name="Slide Number Placeholder 3"/>
          <p:cNvSpPr>
            <a:spLocks noGrp="1"/>
          </p:cNvSpPr>
          <p:nvPr>
            <p:ph type="sldNum" sz="quarter" idx="10"/>
          </p:nvPr>
        </p:nvSpPr>
        <p:spPr/>
        <p:txBody>
          <a:bodyPr/>
          <a:lstStyle/>
          <a:p>
            <a:fld id="{88D24A6A-6336-0941-8BC7-629B48A24BB0}" type="slidenum">
              <a:rPr lang="en-US" smtClean="0"/>
              <a:pPr/>
              <a:t>98</a:t>
            </a:fld>
            <a:endParaRPr lang="en-US"/>
          </a:p>
        </p:txBody>
      </p:sp>
    </p:spTree>
    <p:extLst>
      <p:ext uri="{BB962C8B-B14F-4D97-AF65-F5344CB8AC3E}">
        <p14:creationId xmlns:p14="http://schemas.microsoft.com/office/powerpoint/2010/main" val="269760783"/>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 1 – 3.15</a:t>
            </a:r>
          </a:p>
          <a:p>
            <a:endParaRPr lang="en-US" dirty="0" smtClean="0"/>
          </a:p>
          <a:p>
            <a:r>
              <a:rPr lang="en-US" dirty="0" smtClean="0"/>
              <a:t>If the debtor’s plan proposed to cure a mortgage default and the debtor completes</a:t>
            </a:r>
            <a:r>
              <a:rPr lang="en-US" baseline="0" dirty="0" smtClean="0"/>
              <a:t> the plan payments, the trustee will send a Notice of Final Cure Payment under Bankruptcy Rule 3002.1(f).  This requires a response from the mortgage creditor and starts the procedure for determining whether the debtor has fully cured the default and made all </a:t>
            </a:r>
            <a:r>
              <a:rPr lang="en-US" baseline="0" dirty="0" err="1" smtClean="0"/>
              <a:t>postpetition</a:t>
            </a:r>
            <a:r>
              <a:rPr lang="en-US" baseline="0" dirty="0" smtClean="0"/>
              <a:t> payments on the mortgage. </a:t>
            </a:r>
            <a:endParaRPr lang="en-US" dirty="0" smtClean="0"/>
          </a:p>
          <a:p>
            <a:endParaRPr lang="en-US" dirty="0" smtClean="0"/>
          </a:p>
          <a:p>
            <a:r>
              <a:rPr lang="en-US" dirty="0" smtClean="0"/>
              <a:t>If a hardship discharge is sought, the debtor</a:t>
            </a:r>
            <a:r>
              <a:rPr lang="en-US" baseline="0" dirty="0" smtClean="0"/>
              <a:t> must show that 1) the inability to complete the plan</a:t>
            </a:r>
            <a:r>
              <a:rPr lang="en-US" dirty="0" smtClean="0"/>
              <a:t> is caused by circumstances for which the debtor “should not justly be held accountable,” 2)</a:t>
            </a:r>
            <a:r>
              <a:rPr lang="en-US" baseline="0" dirty="0" smtClean="0"/>
              <a:t> </a:t>
            </a:r>
            <a:r>
              <a:rPr lang="en-US" dirty="0" smtClean="0"/>
              <a:t>modification of the chapter 13 plan is not practical, and 3) payments made to unsecured creditors are not less than they would have received if the case was originally brought under chapter 7.  11 U.S.C. § 1328(b).</a:t>
            </a:r>
            <a:endParaRPr lang="en-US" dirty="0"/>
          </a:p>
        </p:txBody>
      </p:sp>
      <p:sp>
        <p:nvSpPr>
          <p:cNvPr id="4" name="Slide Number Placeholder 3"/>
          <p:cNvSpPr>
            <a:spLocks noGrp="1"/>
          </p:cNvSpPr>
          <p:nvPr>
            <p:ph type="sldNum" sz="quarter" idx="10"/>
          </p:nvPr>
        </p:nvSpPr>
        <p:spPr/>
        <p:txBody>
          <a:bodyPr/>
          <a:lstStyle/>
          <a:p>
            <a:fld id="{88D24A6A-6336-0941-8BC7-629B48A24BB0}" type="slidenum">
              <a:rPr lang="en-US" smtClean="0"/>
              <a:pPr/>
              <a:t>99</a:t>
            </a:fld>
            <a:endParaRPr lang="en-US"/>
          </a:p>
        </p:txBody>
      </p:sp>
    </p:spTree>
    <p:extLst>
      <p:ext uri="{BB962C8B-B14F-4D97-AF65-F5344CB8AC3E}">
        <p14:creationId xmlns:p14="http://schemas.microsoft.com/office/powerpoint/2010/main" val="109929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371600"/>
          </a:xfrm>
        </p:spPr>
        <p:txBody>
          <a:bodyPr>
            <a:noAutofit/>
          </a:bodyPr>
          <a:lstStyle>
            <a:lvl1pPr algn="r">
              <a:defRPr sz="4800" b="1">
                <a:solidFill>
                  <a:schemeClr val="tx1"/>
                </a:solidFill>
                <a:latin typeface="+mn-lt"/>
              </a:defRPr>
            </a:lvl1pPr>
          </a:lstStyle>
          <a:p>
            <a:r>
              <a:rPr lang="en-US" dirty="0" smtClean="0"/>
              <a:t>Click to edit Master title style</a:t>
            </a:r>
            <a:endParaRPr lang="en-US" dirty="0"/>
          </a:p>
        </p:txBody>
      </p:sp>
      <p:sp>
        <p:nvSpPr>
          <p:cNvPr id="7" name="Rectangle 6"/>
          <p:cNvSpPr/>
          <p:nvPr userDrawn="1"/>
        </p:nvSpPr>
        <p:spPr>
          <a:xfrm>
            <a:off x="685800" y="3810000"/>
            <a:ext cx="7772400" cy="76200"/>
          </a:xfrm>
          <a:prstGeom prst="rect">
            <a:avLst/>
          </a:prstGeom>
          <a:solidFill>
            <a:srgbClr val="065C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73238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278804554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36735950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Header 3">
    <p:spTree>
      <p:nvGrpSpPr>
        <p:cNvPr id="1" name=""/>
        <p:cNvGrpSpPr/>
        <p:nvPr/>
      </p:nvGrpSpPr>
      <p:grpSpPr>
        <a:xfrm>
          <a:off x="0" y="0"/>
          <a:ext cx="0" cy="0"/>
          <a:chOff x="0" y="0"/>
          <a:chExt cx="0" cy="0"/>
        </a:xfrm>
      </p:grpSpPr>
      <p:sp>
        <p:nvSpPr>
          <p:cNvPr id="7" name="Rectangle 6"/>
          <p:cNvSpPr/>
          <p:nvPr/>
        </p:nvSpPr>
        <p:spPr>
          <a:xfrm>
            <a:off x="658908" y="228600"/>
            <a:ext cx="8200930" cy="634523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0457E8DB-395E-4EA3-89C4-214B31F6E0BA}" type="datetime1">
              <a:rPr lang="en-US" smtClean="0"/>
              <a:t>7/24/2017</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8EA9EC8B-B98A-4642-AB80-F876CF6CF9D3}" type="slidenum">
              <a:rPr lang="en-US" smtClean="0"/>
              <a:pPr/>
              <a:t>‹#›</a:t>
            </a:fld>
            <a:endParaRPr lang="en-US"/>
          </a:p>
        </p:txBody>
      </p:sp>
      <p:sp>
        <p:nvSpPr>
          <p:cNvPr id="9" name="Rectangle 8"/>
          <p:cNvSpPr/>
          <p:nvPr/>
        </p:nvSpPr>
        <p:spPr>
          <a:xfrm>
            <a:off x="285750" y="228600"/>
            <a:ext cx="2127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itle 1"/>
          <p:cNvSpPr>
            <a:spLocks noGrp="1"/>
          </p:cNvSpPr>
          <p:nvPr>
            <p:ph type="title"/>
          </p:nvPr>
        </p:nvSpPr>
        <p:spPr>
          <a:xfrm>
            <a:off x="1529405" y="1335454"/>
            <a:ext cx="6395395" cy="4194641"/>
          </a:xfrm>
        </p:spPr>
        <p:txBody>
          <a:bodyPr anchor="t" anchorCtr="0">
            <a:noAutofit/>
          </a:bodyPr>
          <a:lstStyle>
            <a:lvl1pPr algn="l">
              <a:defRPr sz="4400" b="0" cap="none" baseline="0">
                <a:solidFill>
                  <a:schemeClr val="bg1"/>
                </a:solidFill>
              </a:defRPr>
            </a:lvl1pPr>
          </a:lstStyle>
          <a:p>
            <a:r>
              <a:rPr lang="en-US" dirty="0" smtClean="0"/>
              <a:t>Click to edit Master title style</a:t>
            </a:r>
            <a:endParaRPr dirty="0"/>
          </a:p>
        </p:txBody>
      </p:sp>
    </p:spTree>
    <p:extLst>
      <p:ext uri="{BB962C8B-B14F-4D97-AF65-F5344CB8AC3E}">
        <p14:creationId xmlns:p14="http://schemas.microsoft.com/office/powerpoint/2010/main" val="11761808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rgbClr val="065C27"/>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nSpc>
                <a:spcPct val="100000"/>
              </a:lnSpc>
              <a:spcBef>
                <a:spcPts val="2000"/>
              </a:spcBef>
              <a:spcAft>
                <a:spcPts val="0"/>
              </a:spcAft>
              <a:defRPr>
                <a:latin typeface="+mn-lt"/>
              </a:defRPr>
            </a:lvl1pPr>
            <a:lvl2pPr>
              <a:lnSpc>
                <a:spcPct val="100000"/>
              </a:lnSpc>
              <a:spcBef>
                <a:spcPts val="2000"/>
              </a:spcBef>
              <a:spcAft>
                <a:spcPts val="0"/>
              </a:spcAft>
              <a:defRPr>
                <a:latin typeface="+mn-lt"/>
              </a:defRPr>
            </a:lvl2pPr>
            <a:lvl3pPr>
              <a:lnSpc>
                <a:spcPct val="100000"/>
              </a:lnSpc>
              <a:spcBef>
                <a:spcPts val="2000"/>
              </a:spcBef>
              <a:spcAft>
                <a:spcPts val="0"/>
              </a:spcAft>
              <a:defRPr>
                <a:latin typeface="+mn-lt"/>
              </a:defRPr>
            </a:lvl3pPr>
            <a:lvl4pPr>
              <a:lnSpc>
                <a:spcPct val="100000"/>
              </a:lnSpc>
              <a:spcBef>
                <a:spcPts val="2000"/>
              </a:spcBef>
              <a:spcAft>
                <a:spcPts val="0"/>
              </a:spcAft>
              <a:defRPr>
                <a:latin typeface="+mn-lt"/>
              </a:defRPr>
            </a:lvl4pPr>
            <a:lvl5pPr>
              <a:lnSpc>
                <a:spcPct val="100000"/>
              </a:lnSpc>
              <a:spcBef>
                <a:spcPts val="2000"/>
              </a:spcBef>
              <a:spcAft>
                <a:spcPts val="0"/>
              </a:spcAft>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146994752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065C27"/>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505201"/>
            <a:ext cx="7752100" cy="1219200"/>
          </a:xfrm>
        </p:spPr>
        <p:txBody>
          <a:bodyPr anchor="t"/>
          <a:lstStyle>
            <a:lvl1pPr algn="r">
              <a:defRPr sz="4000" b="1" cap="all">
                <a:solidFill>
                  <a:schemeClr val="bg1"/>
                </a:solidFill>
                <a:latin typeface="+mn-lt"/>
              </a:defRPr>
            </a:lvl1pPr>
          </a:lstStyle>
          <a:p>
            <a:r>
              <a:rPr lang="en-US" dirty="0" smtClean="0"/>
              <a:t/>
            </a:r>
            <a:br>
              <a:rPr lang="en-US" dirty="0" smtClean="0"/>
            </a:br>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73D37-5E4E-460C-A171-5942684EA317}" type="slidenum">
              <a:rPr lang="en-US" smtClean="0"/>
              <a:t>‹#›</a:t>
            </a:fld>
            <a:endParaRPr lang="en-US"/>
          </a:p>
        </p:txBody>
      </p:sp>
      <p:sp>
        <p:nvSpPr>
          <p:cNvPr id="8" name="Rectangle 7"/>
          <p:cNvSpPr/>
          <p:nvPr userDrawn="1"/>
        </p:nvSpPr>
        <p:spPr>
          <a:xfrm>
            <a:off x="702013" y="4800600"/>
            <a:ext cx="77724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65000"/>
                </a:schemeClr>
              </a:solidFill>
            </a:endParaRPr>
          </a:p>
        </p:txBody>
      </p:sp>
    </p:spTree>
    <p:extLst>
      <p:ext uri="{BB962C8B-B14F-4D97-AF65-F5344CB8AC3E}">
        <p14:creationId xmlns:p14="http://schemas.microsoft.com/office/powerpoint/2010/main" val="35573220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65C27"/>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34699065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65C27"/>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35010889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39762902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19967451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103891029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73D37-5E4E-460C-A171-5942684EA317}" type="slidenum">
              <a:rPr lang="en-US" smtClean="0"/>
              <a:t>‹#›</a:t>
            </a:fld>
            <a:endParaRPr lang="en-US"/>
          </a:p>
        </p:txBody>
      </p:sp>
    </p:spTree>
    <p:extLst>
      <p:ext uri="{BB962C8B-B14F-4D97-AF65-F5344CB8AC3E}">
        <p14:creationId xmlns:p14="http://schemas.microsoft.com/office/powerpoint/2010/main" val="34095676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73D37-5E4E-460C-A171-5942684EA317}" type="slidenum">
              <a:rPr lang="en-US" smtClean="0"/>
              <a:t>‹#›</a:t>
            </a:fld>
            <a:endParaRPr lang="en-US"/>
          </a:p>
        </p:txBody>
      </p:sp>
    </p:spTree>
    <p:extLst>
      <p:ext uri="{BB962C8B-B14F-4D97-AF65-F5344CB8AC3E}">
        <p14:creationId xmlns:p14="http://schemas.microsoft.com/office/powerpoint/2010/main" val="369838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ctr" defTabSz="914400" rtl="0" eaLnBrk="1" latinLnBrk="0" hangingPunct="1">
        <a:spcBef>
          <a:spcPct val="0"/>
        </a:spcBef>
        <a:buNone/>
        <a:defRPr sz="4400" b="1" kern="1200">
          <a:solidFill>
            <a:srgbClr val="065C27"/>
          </a:solidFill>
          <a:latin typeface="+mn-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knowyouroptions.com/loanlookup" TargetMode="External"/><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ww3.freddiemac.com/loanlookup/" TargetMode="External"/><Relationship Id="rId2" Type="http://schemas.openxmlformats.org/officeDocument/2006/relationships/notesSlide" Target="../notesSlides/notesSlide116.xml"/><Relationship Id="rId1" Type="http://schemas.openxmlformats.org/officeDocument/2006/relationships/slideLayout" Target="../slideLayouts/slideLayout2.xml"/><Relationship Id="rId4" Type="http://schemas.openxmlformats.org/officeDocument/2006/relationships/hyperlink" Target="http://www.makinghomeaffordable.gov/get-started/contact-mortgage/Pages/default.aspx" TargetMode="Externa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Module 1:</a:t>
            </a:r>
            <a:br>
              <a:rPr lang="en-US" dirty="0" smtClean="0"/>
            </a:br>
            <a:r>
              <a:rPr lang="en-US" dirty="0" smtClean="0"/>
              <a:t>Bankruptcy Overview</a:t>
            </a:r>
            <a:endParaRPr lang="en-US" dirty="0"/>
          </a:p>
        </p:txBody>
      </p:sp>
    </p:spTree>
    <p:extLst>
      <p:ext uri="{BB962C8B-B14F-4D97-AF65-F5344CB8AC3E}">
        <p14:creationId xmlns:p14="http://schemas.microsoft.com/office/powerpoint/2010/main" val="2211499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Overview</a:t>
            </a:r>
            <a:endParaRPr lang="en-US" dirty="0"/>
          </a:p>
        </p:txBody>
      </p:sp>
      <p:sp>
        <p:nvSpPr>
          <p:cNvPr id="3" name="Content Placeholder 2"/>
          <p:cNvSpPr>
            <a:spLocks noGrp="1"/>
          </p:cNvSpPr>
          <p:nvPr>
            <p:ph idx="1"/>
          </p:nvPr>
        </p:nvSpPr>
        <p:spPr/>
        <p:txBody>
          <a:bodyPr>
            <a:normAutofit/>
          </a:bodyPr>
          <a:lstStyle/>
          <a:p>
            <a:r>
              <a:rPr lang="en-US" dirty="0"/>
              <a:t>Creditors are paid generally from chapter 13 plan payments made by the debtor </a:t>
            </a:r>
            <a:r>
              <a:rPr lang="en-US" dirty="0" smtClean="0"/>
              <a:t>and </a:t>
            </a:r>
            <a:r>
              <a:rPr lang="en-US" dirty="0"/>
              <a:t>disbursed by trustee</a:t>
            </a:r>
            <a:r>
              <a:rPr lang="en-US" dirty="0" smtClean="0"/>
              <a:t>;</a:t>
            </a:r>
          </a:p>
          <a:p>
            <a:r>
              <a:rPr lang="en-US" dirty="0" smtClean="0"/>
              <a:t>Debtor has opportunity to cure arrearages on secured debts – to save a home or car;</a:t>
            </a:r>
          </a:p>
          <a:p>
            <a:r>
              <a:rPr lang="en-US" dirty="0" smtClean="0"/>
              <a:t>Discharge order is entered when the plan is completed.</a:t>
            </a:r>
            <a:endParaRPr lang="en-US" dirty="0"/>
          </a:p>
        </p:txBody>
      </p:sp>
      <p:sp>
        <p:nvSpPr>
          <p:cNvPr id="7" name="Slide Number Placeholder 6"/>
          <p:cNvSpPr>
            <a:spLocks noGrp="1"/>
          </p:cNvSpPr>
          <p:nvPr>
            <p:ph type="sldNum" sz="quarter" idx="12"/>
          </p:nvPr>
        </p:nvSpPr>
        <p:spPr/>
        <p:txBody>
          <a:bodyPr/>
          <a:lstStyle/>
          <a:p>
            <a:fld id="{E6773D37-5E4E-460C-A171-5942684EA317}" type="slidenum">
              <a:rPr lang="en-US" smtClean="0"/>
              <a:t>10</a:t>
            </a:fld>
            <a:endParaRPr lang="en-US"/>
          </a:p>
        </p:txBody>
      </p:sp>
    </p:spTree>
    <p:extLst>
      <p:ext uri="{BB962C8B-B14F-4D97-AF65-F5344CB8AC3E}">
        <p14:creationId xmlns:p14="http://schemas.microsoft.com/office/powerpoint/2010/main" val="172568369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Discharge</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pPr marL="0" indent="0">
              <a:spcBef>
                <a:spcPts val="1200"/>
              </a:spcBef>
              <a:buNone/>
            </a:pPr>
            <a:r>
              <a:rPr lang="en-US" dirty="0" smtClean="0"/>
              <a:t>Debts discharged in chapter 13 but not </a:t>
            </a:r>
            <a:br>
              <a:rPr lang="en-US" dirty="0" smtClean="0"/>
            </a:br>
            <a:r>
              <a:rPr lang="en-US" dirty="0" smtClean="0"/>
              <a:t>chapter 7: </a:t>
            </a:r>
          </a:p>
          <a:p>
            <a:pPr>
              <a:spcBef>
                <a:spcPts val="1200"/>
              </a:spcBef>
            </a:pPr>
            <a:r>
              <a:rPr lang="en-US" dirty="0" smtClean="0"/>
              <a:t>Debts for willful and malicious injury to property (and in some cases to individuals)</a:t>
            </a:r>
          </a:p>
          <a:p>
            <a:pPr>
              <a:spcBef>
                <a:spcPts val="1200"/>
              </a:spcBef>
            </a:pPr>
            <a:r>
              <a:rPr lang="en-US" dirty="0" smtClean="0"/>
              <a:t>Certain civil fines and penalties, including some tax penalties</a:t>
            </a:r>
          </a:p>
          <a:p>
            <a:pPr>
              <a:spcBef>
                <a:spcPts val="1200"/>
              </a:spcBef>
            </a:pPr>
            <a:r>
              <a:rPr lang="en-US" dirty="0" smtClean="0"/>
              <a:t>Certain debts for which discharge was denied in a previous case</a:t>
            </a:r>
          </a:p>
        </p:txBody>
      </p:sp>
    </p:spTree>
    <p:extLst>
      <p:ext uri="{BB962C8B-B14F-4D97-AF65-F5344CB8AC3E}">
        <p14:creationId xmlns:p14="http://schemas.microsoft.com/office/powerpoint/2010/main" val="182789745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Discharge</a:t>
            </a:r>
            <a:endParaRPr lang="en-US" dirty="0"/>
          </a:p>
        </p:txBody>
      </p:sp>
      <p:sp>
        <p:nvSpPr>
          <p:cNvPr id="3" name="Content Placeholder 2"/>
          <p:cNvSpPr>
            <a:spLocks noGrp="1"/>
          </p:cNvSpPr>
          <p:nvPr>
            <p:ph idx="1"/>
          </p:nvPr>
        </p:nvSpPr>
        <p:spPr>
          <a:xfrm>
            <a:off x="381000" y="1600200"/>
            <a:ext cx="8305800" cy="4953000"/>
          </a:xfrm>
        </p:spPr>
        <p:txBody>
          <a:bodyPr>
            <a:normAutofit fontScale="85000" lnSpcReduction="10000"/>
          </a:bodyPr>
          <a:lstStyle/>
          <a:p>
            <a:pPr>
              <a:spcBef>
                <a:spcPts val="1200"/>
              </a:spcBef>
            </a:pPr>
            <a:r>
              <a:rPr lang="en-US" sz="3500" dirty="0" smtClean="0"/>
              <a:t>Debts incurred to pay </a:t>
            </a:r>
            <a:r>
              <a:rPr lang="en-US" sz="3500" dirty="0" err="1" smtClean="0"/>
              <a:t>nondischargeable</a:t>
            </a:r>
            <a:r>
              <a:rPr lang="en-US" sz="3500" dirty="0" smtClean="0"/>
              <a:t> tax debts</a:t>
            </a:r>
          </a:p>
          <a:p>
            <a:pPr>
              <a:spcBef>
                <a:spcPts val="1200"/>
              </a:spcBef>
            </a:pPr>
            <a:r>
              <a:rPr lang="en-US" sz="3500" dirty="0" smtClean="0"/>
              <a:t>Non-support debts arising from property settlements in divorce</a:t>
            </a:r>
          </a:p>
          <a:p>
            <a:pPr>
              <a:spcBef>
                <a:spcPts val="1200"/>
              </a:spcBef>
            </a:pPr>
            <a:r>
              <a:rPr lang="en-US" sz="3500" dirty="0" smtClean="0"/>
              <a:t>HOA debts incurred </a:t>
            </a:r>
            <a:r>
              <a:rPr lang="en-US" sz="3500" dirty="0" err="1" smtClean="0"/>
              <a:t>postpetition</a:t>
            </a:r>
            <a:r>
              <a:rPr lang="en-US" sz="3500" dirty="0" smtClean="0"/>
              <a:t> if the debtor has vacated the property</a:t>
            </a:r>
          </a:p>
          <a:p>
            <a:pPr marL="0" indent="0">
              <a:spcBef>
                <a:spcPts val="1200"/>
              </a:spcBef>
              <a:buNone/>
            </a:pPr>
            <a:r>
              <a:rPr lang="en-US" sz="3500" dirty="0" smtClean="0"/>
              <a:t/>
            </a:r>
            <a:br>
              <a:rPr lang="en-US" sz="3500" dirty="0" smtClean="0"/>
            </a:br>
            <a:r>
              <a:rPr lang="en-US" sz="3500" dirty="0" smtClean="0"/>
              <a:t>Debts not discharged in chapter 13:</a:t>
            </a:r>
          </a:p>
          <a:p>
            <a:pPr>
              <a:spcBef>
                <a:spcPts val="1200"/>
              </a:spcBef>
            </a:pPr>
            <a:r>
              <a:rPr lang="en-US" sz="3500" dirty="0" smtClean="0"/>
              <a:t>long-term debts, like home mortgages, that the debtor elects to cure and maintain through plan </a:t>
            </a:r>
            <a:endParaRPr lang="en-US" sz="2200" b="1" dirty="0" smtClean="0">
              <a:solidFill>
                <a:srgbClr val="77933C"/>
              </a:solidFill>
            </a:endParaRPr>
          </a:p>
          <a:p>
            <a:pPr marL="0" indent="0">
              <a:spcBef>
                <a:spcPts val="1200"/>
              </a:spcBef>
              <a:buNone/>
            </a:pPr>
            <a:r>
              <a:rPr lang="en-US" sz="2600" b="1" dirty="0" smtClean="0">
                <a:solidFill>
                  <a:srgbClr val="77933C"/>
                </a:solidFill>
              </a:rPr>
              <a:t>11 USC § 1328(a)</a:t>
            </a:r>
          </a:p>
        </p:txBody>
      </p:sp>
    </p:spTree>
    <p:extLst>
      <p:ext uri="{BB962C8B-B14F-4D97-AF65-F5344CB8AC3E}">
        <p14:creationId xmlns:p14="http://schemas.microsoft.com/office/powerpoint/2010/main" val="148540185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smtClean="0"/>
              <a:t>Counseling the Consumer Debtor</a:t>
            </a:r>
            <a:br>
              <a:rPr lang="en-US" altLang="en-US" dirty="0" smtClean="0"/>
            </a:br>
            <a:r>
              <a:rPr lang="en-US" dirty="0" smtClean="0"/>
              <a:t>Why Bankruptcy?</a:t>
            </a:r>
            <a:endParaRPr lang="en-US" dirty="0"/>
          </a:p>
        </p:txBody>
      </p:sp>
    </p:spTree>
    <p:extLst>
      <p:ext uri="{BB962C8B-B14F-4D97-AF65-F5344CB8AC3E}">
        <p14:creationId xmlns:p14="http://schemas.microsoft.com/office/powerpoint/2010/main" val="152053896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Bankruptcy Can Do</a:t>
            </a:r>
            <a:endParaRPr lang="en-US" dirty="0"/>
          </a:p>
        </p:txBody>
      </p:sp>
      <p:sp>
        <p:nvSpPr>
          <p:cNvPr id="3" name="Content Placeholder 2"/>
          <p:cNvSpPr>
            <a:spLocks noGrp="1"/>
          </p:cNvSpPr>
          <p:nvPr>
            <p:ph idx="1"/>
          </p:nvPr>
        </p:nvSpPr>
        <p:spPr>
          <a:xfrm>
            <a:off x="457200" y="1600200"/>
            <a:ext cx="8229600" cy="4724400"/>
          </a:xfrm>
        </p:spPr>
        <p:txBody>
          <a:bodyPr>
            <a:normAutofit lnSpcReduction="10000"/>
          </a:bodyPr>
          <a:lstStyle/>
          <a:p>
            <a:pPr lvl="0">
              <a:spcBef>
                <a:spcPts val="1200"/>
              </a:spcBef>
            </a:pPr>
            <a:r>
              <a:rPr lang="en-US" dirty="0" smtClean="0"/>
              <a:t>Eliminate the legal obligation to pay most debts</a:t>
            </a:r>
          </a:p>
          <a:p>
            <a:pPr lvl="0">
              <a:spcBef>
                <a:spcPts val="1200"/>
              </a:spcBef>
            </a:pPr>
            <a:r>
              <a:rPr lang="en-US" dirty="0" smtClean="0"/>
              <a:t>Stop foreclosure on a home and allow the debtor an opportunity to cure a default</a:t>
            </a:r>
          </a:p>
          <a:p>
            <a:pPr lvl="0">
              <a:spcBef>
                <a:spcPts val="1200"/>
              </a:spcBef>
            </a:pPr>
            <a:r>
              <a:rPr lang="en-US" dirty="0" smtClean="0"/>
              <a:t>Prevent repossession of an automobile or other personal property (and force creditor to return property even after repossession)</a:t>
            </a:r>
          </a:p>
          <a:p>
            <a:pPr lvl="0">
              <a:spcBef>
                <a:spcPts val="1200"/>
              </a:spcBef>
            </a:pPr>
            <a:r>
              <a:rPr lang="en-US" dirty="0"/>
              <a:t>Prevent termination of utility service or restore service after a </a:t>
            </a:r>
            <a:r>
              <a:rPr lang="en-US" dirty="0" smtClean="0"/>
              <a:t>shutoff</a:t>
            </a:r>
          </a:p>
          <a:p>
            <a:pPr marL="0" lvl="0" indent="0">
              <a:spcBef>
                <a:spcPts val="1200"/>
              </a:spcBef>
              <a:buNone/>
            </a:pPr>
            <a:endParaRPr lang="en-US" dirty="0" smtClean="0"/>
          </a:p>
        </p:txBody>
      </p:sp>
    </p:spTree>
    <p:extLst>
      <p:ext uri="{BB962C8B-B14F-4D97-AF65-F5344CB8AC3E}">
        <p14:creationId xmlns:p14="http://schemas.microsoft.com/office/powerpoint/2010/main" val="280554211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Bankruptcy Can Do</a:t>
            </a:r>
            <a:endParaRPr lang="en-US" dirty="0"/>
          </a:p>
        </p:txBody>
      </p:sp>
      <p:sp>
        <p:nvSpPr>
          <p:cNvPr id="3" name="Content Placeholder 2"/>
          <p:cNvSpPr>
            <a:spLocks noGrp="1"/>
          </p:cNvSpPr>
          <p:nvPr>
            <p:ph idx="1"/>
          </p:nvPr>
        </p:nvSpPr>
        <p:spPr>
          <a:xfrm>
            <a:off x="533400" y="1600200"/>
            <a:ext cx="8153400" cy="4800600"/>
          </a:xfrm>
        </p:spPr>
        <p:txBody>
          <a:bodyPr>
            <a:noAutofit/>
          </a:bodyPr>
          <a:lstStyle/>
          <a:p>
            <a:pPr>
              <a:spcBef>
                <a:spcPts val="1200"/>
              </a:spcBef>
            </a:pPr>
            <a:r>
              <a:rPr lang="en-US" dirty="0"/>
              <a:t>Stop garnishment of wages or a bank account (and get back money taken in the 90 days before filing) </a:t>
            </a:r>
            <a:endParaRPr lang="en-US" dirty="0" smtClean="0"/>
          </a:p>
          <a:p>
            <a:pPr lvl="0">
              <a:spcBef>
                <a:spcPts val="1200"/>
              </a:spcBef>
            </a:pPr>
            <a:r>
              <a:rPr lang="en-US" dirty="0" smtClean="0"/>
              <a:t>Prevent government agencies from collecting overpayments (such as Social Security), unless the overpayment was obtained by fraud</a:t>
            </a:r>
          </a:p>
          <a:p>
            <a:pPr lvl="0">
              <a:spcBef>
                <a:spcPts val="1200"/>
              </a:spcBef>
            </a:pPr>
            <a:r>
              <a:rPr lang="en-US" dirty="0"/>
              <a:t>Lower the monthly payments on some secured debts such as car loans</a:t>
            </a:r>
          </a:p>
          <a:p>
            <a:pPr lvl="0">
              <a:spcBef>
                <a:spcPts val="1200"/>
              </a:spcBef>
            </a:pPr>
            <a:endParaRPr lang="en-US" dirty="0" smtClean="0"/>
          </a:p>
        </p:txBody>
      </p:sp>
    </p:spTree>
    <p:extLst>
      <p:ext uri="{BB962C8B-B14F-4D97-AF65-F5344CB8AC3E}">
        <p14:creationId xmlns:p14="http://schemas.microsoft.com/office/powerpoint/2010/main" val="429339144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Bankruptcy Cannot Do</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lvl="0"/>
            <a:r>
              <a:rPr lang="en-US" sz="3800" dirty="0" smtClean="0"/>
              <a:t>Force a modification of a mortgage secured by the debtor’s principal residence, except that a chapter 13 debtor can: </a:t>
            </a:r>
          </a:p>
          <a:p>
            <a:pPr lvl="1"/>
            <a:r>
              <a:rPr lang="en-US" sz="3300" dirty="0" smtClean="0"/>
              <a:t>cure a default, but will have to make the regular </a:t>
            </a:r>
            <a:r>
              <a:rPr lang="en-US" sz="3300" dirty="0" err="1" smtClean="0"/>
              <a:t>postpetition</a:t>
            </a:r>
            <a:r>
              <a:rPr lang="en-US" sz="3300" dirty="0" smtClean="0"/>
              <a:t> payments on time</a:t>
            </a:r>
          </a:p>
          <a:p>
            <a:pPr lvl="1"/>
            <a:r>
              <a:rPr lang="en-US" sz="3400" dirty="0" smtClean="0"/>
              <a:t>modify a mortgage that is wholly unsecured, secured by additional property, or has the final payment due before the end of the chapter 13 plan </a:t>
            </a:r>
          </a:p>
        </p:txBody>
      </p:sp>
    </p:spTree>
    <p:extLst>
      <p:ext uri="{BB962C8B-B14F-4D97-AF65-F5344CB8AC3E}">
        <p14:creationId xmlns:p14="http://schemas.microsoft.com/office/powerpoint/2010/main" val="187203471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Bankruptcy Cannot Do</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pPr lvl="0"/>
            <a:r>
              <a:rPr lang="en-US" sz="3800" dirty="0"/>
              <a:t>Discharge certain debts, such as:</a:t>
            </a:r>
          </a:p>
          <a:p>
            <a:pPr lvl="1">
              <a:spcBef>
                <a:spcPts val="1200"/>
              </a:spcBef>
            </a:pPr>
            <a:r>
              <a:rPr lang="en-US" sz="3300" dirty="0"/>
              <a:t>child support and alimony</a:t>
            </a:r>
          </a:p>
          <a:p>
            <a:pPr lvl="1">
              <a:spcBef>
                <a:spcPts val="1200"/>
              </a:spcBef>
            </a:pPr>
            <a:r>
              <a:rPr lang="en-US" sz="3300" dirty="0"/>
              <a:t>most student loans</a:t>
            </a:r>
          </a:p>
          <a:p>
            <a:pPr lvl="1">
              <a:spcBef>
                <a:spcPts val="1200"/>
              </a:spcBef>
            </a:pPr>
            <a:r>
              <a:rPr lang="en-US" sz="3300" dirty="0"/>
              <a:t>court restitution orders and criminal fines</a:t>
            </a:r>
          </a:p>
          <a:p>
            <a:pPr lvl="1">
              <a:spcBef>
                <a:spcPts val="1200"/>
              </a:spcBef>
            </a:pPr>
            <a:r>
              <a:rPr lang="en-US" sz="3300" dirty="0"/>
              <a:t>most </a:t>
            </a:r>
            <a:r>
              <a:rPr lang="en-US" sz="3300" dirty="0" smtClean="0"/>
              <a:t>taxes</a:t>
            </a:r>
            <a:endParaRPr lang="en-US" dirty="0" smtClean="0"/>
          </a:p>
          <a:p>
            <a:pPr lvl="0"/>
            <a:r>
              <a:rPr lang="en-US" dirty="0" smtClean="0"/>
              <a:t>Discharge the liability of a cosigner who doesn’t file bankruptcy </a:t>
            </a:r>
          </a:p>
          <a:p>
            <a:pPr lvl="0"/>
            <a:r>
              <a:rPr lang="en-US" dirty="0" smtClean="0"/>
              <a:t>Discharge debts that are incurred after bankruptcy has been filed</a:t>
            </a:r>
            <a:endParaRPr lang="en-US" dirty="0"/>
          </a:p>
        </p:txBody>
      </p:sp>
    </p:spTree>
    <p:extLst>
      <p:ext uri="{BB962C8B-B14F-4D97-AF65-F5344CB8AC3E}">
        <p14:creationId xmlns:p14="http://schemas.microsoft.com/office/powerpoint/2010/main" val="42799877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Counseling the Judgment-Proof Debtor</a:t>
            </a:r>
            <a:endParaRPr lang="en-US" dirty="0"/>
          </a:p>
        </p:txBody>
      </p:sp>
      <p:sp>
        <p:nvSpPr>
          <p:cNvPr id="3" name="Content Placeholder 2"/>
          <p:cNvSpPr>
            <a:spLocks noGrp="1"/>
          </p:cNvSpPr>
          <p:nvPr>
            <p:ph idx="1"/>
          </p:nvPr>
        </p:nvSpPr>
        <p:spPr>
          <a:xfrm>
            <a:off x="381000" y="1600200"/>
            <a:ext cx="8305800" cy="4800600"/>
          </a:xfrm>
        </p:spPr>
        <p:txBody>
          <a:bodyPr>
            <a:normAutofit lnSpcReduction="10000"/>
          </a:bodyPr>
          <a:lstStyle/>
          <a:p>
            <a:r>
              <a:rPr lang="en-US" dirty="0"/>
              <a:t>If client’s income and assets are exempt under state or federal law, the property cannot be attached even if creditor gets a judgment </a:t>
            </a:r>
          </a:p>
          <a:p>
            <a:pPr lvl="1"/>
            <a:r>
              <a:rPr lang="en-US" dirty="0" smtClean="0"/>
              <a:t>Social Security benefits are exempt from attachment (other than for child support, alimony, tax debts, student loans, and public benefits overpayments) </a:t>
            </a:r>
          </a:p>
          <a:p>
            <a:r>
              <a:rPr lang="en-US" dirty="0" smtClean="0"/>
              <a:t>But being judgment-proof does not protect debtor from being sued or receiving collection calls</a:t>
            </a:r>
          </a:p>
        </p:txBody>
      </p:sp>
    </p:spTree>
    <p:extLst>
      <p:ext uri="{BB962C8B-B14F-4D97-AF65-F5344CB8AC3E}">
        <p14:creationId xmlns:p14="http://schemas.microsoft.com/office/powerpoint/2010/main" val="253701370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Counseling the Judgment-Proof Debtor</a:t>
            </a:r>
            <a:endParaRPr lang="en-US" dirty="0"/>
          </a:p>
        </p:txBody>
      </p:sp>
      <p:sp>
        <p:nvSpPr>
          <p:cNvPr id="3" name="Content Placeholder 2"/>
          <p:cNvSpPr>
            <a:spLocks noGrp="1"/>
          </p:cNvSpPr>
          <p:nvPr>
            <p:ph idx="1"/>
          </p:nvPr>
        </p:nvSpPr>
        <p:spPr>
          <a:xfrm>
            <a:off x="381000" y="1600200"/>
            <a:ext cx="8305800" cy="4724400"/>
          </a:xfrm>
        </p:spPr>
        <p:txBody>
          <a:bodyPr>
            <a:normAutofit fontScale="92500" lnSpcReduction="10000"/>
          </a:bodyPr>
          <a:lstStyle/>
          <a:p>
            <a:r>
              <a:rPr lang="en-US" sz="3500" dirty="0" smtClean="0"/>
              <a:t>Bankruptcy may provide peace of mind </a:t>
            </a:r>
          </a:p>
          <a:p>
            <a:pPr lvl="1"/>
            <a:r>
              <a:rPr lang="en-US" sz="3100" dirty="0" smtClean="0"/>
              <a:t>or you could recommend sending the creditor a “stop contact” letter under the FDCPA, 15 U.S.C. § 1692c(c)</a:t>
            </a:r>
          </a:p>
          <a:p>
            <a:r>
              <a:rPr lang="en-US" sz="3500" dirty="0" smtClean="0"/>
              <a:t>If client is likely to have other (</a:t>
            </a:r>
            <a:r>
              <a:rPr lang="en-US" sz="3500" dirty="0" err="1" smtClean="0"/>
              <a:t>garnishable</a:t>
            </a:r>
            <a:r>
              <a:rPr lang="en-US" sz="3500" dirty="0" smtClean="0"/>
              <a:t>) income in the future, bankruptcy may be worthwhile</a:t>
            </a:r>
          </a:p>
          <a:p>
            <a:pPr lvl="1"/>
            <a:r>
              <a:rPr lang="en-US" dirty="0" smtClean="0"/>
              <a:t>If the debtor may incur more debt, waiting to file may be the better choice</a:t>
            </a:r>
          </a:p>
        </p:txBody>
      </p:sp>
    </p:spTree>
    <p:extLst>
      <p:ext uri="{BB962C8B-B14F-4D97-AF65-F5344CB8AC3E}">
        <p14:creationId xmlns:p14="http://schemas.microsoft.com/office/powerpoint/2010/main" val="227886541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 and Cons of Bankruptcy</a:t>
            </a:r>
          </a:p>
        </p:txBody>
      </p:sp>
      <p:sp>
        <p:nvSpPr>
          <p:cNvPr id="3" name="Content Placeholder 2"/>
          <p:cNvSpPr>
            <a:spLocks noGrp="1"/>
          </p:cNvSpPr>
          <p:nvPr>
            <p:ph sz="half" idx="1"/>
          </p:nvPr>
        </p:nvSpPr>
        <p:spPr/>
        <p:txBody>
          <a:bodyPr>
            <a:normAutofit/>
          </a:bodyPr>
          <a:lstStyle/>
          <a:p>
            <a:r>
              <a:rPr lang="en-US" sz="3200" b="1" dirty="0" smtClean="0"/>
              <a:t>Advantages </a:t>
            </a:r>
            <a:r>
              <a:rPr lang="en-US" sz="3200" b="1" dirty="0"/>
              <a:t>of Bankruptcy</a:t>
            </a:r>
          </a:p>
          <a:p>
            <a:pPr lvl="1"/>
            <a:r>
              <a:rPr lang="en-US" dirty="0" smtClean="0"/>
              <a:t>Fresh </a:t>
            </a:r>
            <a:r>
              <a:rPr lang="en-US" dirty="0"/>
              <a:t>start </a:t>
            </a:r>
          </a:p>
          <a:p>
            <a:pPr lvl="1"/>
            <a:r>
              <a:rPr lang="en-US" dirty="0" smtClean="0"/>
              <a:t>Automatic </a:t>
            </a:r>
            <a:r>
              <a:rPr lang="en-US" dirty="0"/>
              <a:t>stay </a:t>
            </a:r>
          </a:p>
          <a:p>
            <a:pPr lvl="1"/>
            <a:r>
              <a:rPr lang="en-US" dirty="0" smtClean="0"/>
              <a:t>Deal </a:t>
            </a:r>
            <a:r>
              <a:rPr lang="en-US" dirty="0"/>
              <a:t>with secured debts </a:t>
            </a:r>
          </a:p>
          <a:p>
            <a:pPr lvl="1"/>
            <a:r>
              <a:rPr lang="en-US" dirty="0" smtClean="0"/>
              <a:t>Affordable </a:t>
            </a:r>
            <a:r>
              <a:rPr lang="en-US" dirty="0"/>
              <a:t>repayment plan </a:t>
            </a:r>
          </a:p>
          <a:p>
            <a:pPr lvl="1"/>
            <a:r>
              <a:rPr lang="en-US" dirty="0" smtClean="0"/>
              <a:t>Raise </a:t>
            </a:r>
            <a:r>
              <a:rPr lang="en-US" dirty="0"/>
              <a:t>claims and defenses against creditors</a:t>
            </a:r>
          </a:p>
        </p:txBody>
      </p:sp>
      <p:sp>
        <p:nvSpPr>
          <p:cNvPr id="4" name="Content Placeholder 3"/>
          <p:cNvSpPr>
            <a:spLocks noGrp="1"/>
          </p:cNvSpPr>
          <p:nvPr>
            <p:ph sz="half" idx="2"/>
          </p:nvPr>
        </p:nvSpPr>
        <p:spPr/>
        <p:txBody>
          <a:bodyPr>
            <a:normAutofit/>
          </a:bodyPr>
          <a:lstStyle/>
          <a:p>
            <a:r>
              <a:rPr lang="en-US" sz="3200" b="1" dirty="0" smtClean="0"/>
              <a:t>Disadvantages </a:t>
            </a:r>
            <a:r>
              <a:rPr lang="en-US" sz="3200" b="1" dirty="0"/>
              <a:t>of Bankruptcy </a:t>
            </a:r>
          </a:p>
          <a:p>
            <a:pPr lvl="1"/>
            <a:r>
              <a:rPr lang="en-US" dirty="0" smtClean="0"/>
              <a:t>Loss </a:t>
            </a:r>
            <a:r>
              <a:rPr lang="en-US" dirty="0"/>
              <a:t>of certain property </a:t>
            </a:r>
          </a:p>
          <a:p>
            <a:pPr lvl="1"/>
            <a:r>
              <a:rPr lang="en-US" dirty="0" smtClean="0"/>
              <a:t>Impact </a:t>
            </a:r>
            <a:r>
              <a:rPr lang="en-US" dirty="0"/>
              <a:t>on credit rating </a:t>
            </a:r>
          </a:p>
          <a:p>
            <a:pPr lvl="1"/>
            <a:r>
              <a:rPr lang="en-US" dirty="0" smtClean="0"/>
              <a:t>Moral </a:t>
            </a:r>
            <a:r>
              <a:rPr lang="en-US" dirty="0"/>
              <a:t>obligation </a:t>
            </a:r>
          </a:p>
          <a:p>
            <a:pPr lvl="1"/>
            <a:r>
              <a:rPr lang="en-US" dirty="0" smtClean="0"/>
              <a:t>Discrimination</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E6773D37-5E4E-460C-A171-5942684EA317}" type="slidenum">
              <a:rPr lang="en-US" smtClean="0"/>
              <a:t>109</a:t>
            </a:fld>
            <a:endParaRPr lang="en-US"/>
          </a:p>
        </p:txBody>
      </p:sp>
    </p:spTree>
    <p:extLst>
      <p:ext uri="{BB962C8B-B14F-4D97-AF65-F5344CB8AC3E}">
        <p14:creationId xmlns:p14="http://schemas.microsoft.com/office/powerpoint/2010/main" val="2294324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a:r>
            <a:br>
              <a:rPr lang="en-US" sz="3200" dirty="0" smtClean="0"/>
            </a:br>
            <a:r>
              <a:rPr lang="en-US" sz="3200" dirty="0" smtClean="0"/>
              <a:t>Property of the Estate and Exemptions</a:t>
            </a:r>
            <a:endParaRPr lang="en-US" sz="3200" dirty="0"/>
          </a:p>
        </p:txBody>
      </p:sp>
      <p:sp>
        <p:nvSpPr>
          <p:cNvPr id="6" name="Slide Number Placeholder 5"/>
          <p:cNvSpPr>
            <a:spLocks noGrp="1"/>
          </p:cNvSpPr>
          <p:nvPr>
            <p:ph type="sldNum" sz="quarter" idx="12"/>
          </p:nvPr>
        </p:nvSpPr>
        <p:spPr/>
        <p:txBody>
          <a:bodyPr/>
          <a:lstStyle/>
          <a:p>
            <a:fld id="{E6773D37-5E4E-460C-A171-5942684EA317}" type="slidenum">
              <a:rPr lang="en-US" smtClean="0">
                <a:solidFill>
                  <a:schemeClr val="bg1"/>
                </a:solidFill>
              </a:rPr>
              <a:t>11</a:t>
            </a:fld>
            <a:endParaRPr lang="en-US" dirty="0">
              <a:solidFill>
                <a:schemeClr val="bg1"/>
              </a:solidFill>
            </a:endParaRPr>
          </a:p>
        </p:txBody>
      </p:sp>
    </p:spTree>
    <p:extLst>
      <p:ext uri="{BB962C8B-B14F-4D97-AF65-F5344CB8AC3E}">
        <p14:creationId xmlns:p14="http://schemas.microsoft.com/office/powerpoint/2010/main" val="282064857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chor="b"/>
          <a:lstStyle/>
          <a:p>
            <a:pPr eaLnBrk="1" hangingPunct="1">
              <a:buClr>
                <a:schemeClr val="folHlink"/>
              </a:buClr>
            </a:pPr>
            <a:r>
              <a:rPr lang="en-US" altLang="en-US" dirty="0" smtClean="0"/>
              <a:t>Alternatives to Bankruptcy</a:t>
            </a:r>
          </a:p>
        </p:txBody>
      </p:sp>
      <p:sp>
        <p:nvSpPr>
          <p:cNvPr id="2" name="Content Placeholder 1"/>
          <p:cNvSpPr>
            <a:spLocks noGrp="1"/>
          </p:cNvSpPr>
          <p:nvPr>
            <p:ph idx="1"/>
          </p:nvPr>
        </p:nvSpPr>
        <p:spPr/>
        <p:txBody>
          <a:bodyPr>
            <a:normAutofit fontScale="92500" lnSpcReduction="10000"/>
          </a:bodyPr>
          <a:lstStyle/>
          <a:p>
            <a:r>
              <a:rPr lang="en-US" sz="3500" b="1" dirty="0" smtClean="0"/>
              <a:t>Credit Counseling</a:t>
            </a:r>
            <a:endParaRPr lang="en-US" sz="3500" b="1" dirty="0"/>
          </a:p>
          <a:p>
            <a:r>
              <a:rPr lang="en-US" sz="3500" b="1" dirty="0" smtClean="0"/>
              <a:t>Debt </a:t>
            </a:r>
            <a:r>
              <a:rPr lang="en-US" sz="3500" b="1" dirty="0"/>
              <a:t>Management Plan </a:t>
            </a:r>
          </a:p>
          <a:p>
            <a:pPr lvl="1"/>
            <a:r>
              <a:rPr lang="en-US" dirty="0"/>
              <a:t>Debtor sends monthly payment, distributed each month among creditors</a:t>
            </a:r>
          </a:p>
          <a:p>
            <a:pPr lvl="1"/>
            <a:r>
              <a:rPr lang="en-US" dirty="0"/>
              <a:t>Usually no cancellation of principal</a:t>
            </a:r>
          </a:p>
          <a:p>
            <a:pPr lvl="1"/>
            <a:r>
              <a:rPr lang="en-US" dirty="0"/>
              <a:t>Creditors may waive some fees</a:t>
            </a:r>
          </a:p>
          <a:p>
            <a:pPr lvl="1"/>
            <a:r>
              <a:rPr lang="en-US" dirty="0"/>
              <a:t>If plan is not affordable and debtor fails to complete it, all debts revert to original contract terms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4376627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chor="b"/>
          <a:lstStyle/>
          <a:p>
            <a:pPr eaLnBrk="1" hangingPunct="1">
              <a:buClr>
                <a:schemeClr val="folHlink"/>
              </a:buClr>
            </a:pPr>
            <a:r>
              <a:rPr lang="en-US" altLang="en-US" dirty="0" smtClean="0"/>
              <a:t>Alternatives to Bankruptcy</a:t>
            </a:r>
          </a:p>
        </p:txBody>
      </p:sp>
      <p:sp>
        <p:nvSpPr>
          <p:cNvPr id="2" name="Content Placeholder 1"/>
          <p:cNvSpPr>
            <a:spLocks noGrp="1"/>
          </p:cNvSpPr>
          <p:nvPr>
            <p:ph idx="1"/>
          </p:nvPr>
        </p:nvSpPr>
        <p:spPr>
          <a:xfrm>
            <a:off x="457200" y="1600200"/>
            <a:ext cx="8229600" cy="4800600"/>
          </a:xfrm>
        </p:spPr>
        <p:txBody>
          <a:bodyPr>
            <a:normAutofit fontScale="92500" lnSpcReduction="10000"/>
          </a:bodyPr>
          <a:lstStyle/>
          <a:p>
            <a:r>
              <a:rPr lang="en-US" sz="3500" b="1" dirty="0" smtClean="0"/>
              <a:t>Debt </a:t>
            </a:r>
            <a:r>
              <a:rPr lang="en-US" sz="3500" b="1" dirty="0"/>
              <a:t>Settlement </a:t>
            </a:r>
            <a:r>
              <a:rPr lang="en-US" sz="3500" dirty="0"/>
              <a:t>(*beware!)</a:t>
            </a:r>
          </a:p>
          <a:p>
            <a:pPr lvl="1"/>
            <a:r>
              <a:rPr lang="en-US" dirty="0"/>
              <a:t>For-profit businesses</a:t>
            </a:r>
          </a:p>
          <a:p>
            <a:pPr lvl="1"/>
            <a:r>
              <a:rPr lang="en-US" dirty="0"/>
              <a:t>Collect money from the consumer, but do not send regular payments to the creditors; hold money until a debt can be settled</a:t>
            </a:r>
          </a:p>
          <a:p>
            <a:pPr lvl="1"/>
            <a:r>
              <a:rPr lang="en-US" dirty="0"/>
              <a:t>Often make false or unrealistic claims about their ability to settle debts </a:t>
            </a:r>
          </a:p>
          <a:p>
            <a:pPr lvl="1"/>
            <a:r>
              <a:rPr lang="en-US" dirty="0"/>
              <a:t>If debts are settled for less than the amount owed, consumer may owe taxes based on cancellation of debt income (not so if discharged in bankruptcy)</a:t>
            </a:r>
          </a:p>
        </p:txBody>
      </p:sp>
    </p:spTree>
    <p:extLst>
      <p:ext uri="{BB962C8B-B14F-4D97-AF65-F5344CB8AC3E}">
        <p14:creationId xmlns:p14="http://schemas.microsoft.com/office/powerpoint/2010/main" val="1283536074"/>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274638"/>
            <a:ext cx="8382000" cy="1020762"/>
          </a:xfrm>
        </p:spPr>
        <p:txBody>
          <a:bodyPr anchor="b"/>
          <a:lstStyle/>
          <a:p>
            <a:pPr eaLnBrk="1" hangingPunct="1">
              <a:buClr>
                <a:schemeClr val="folHlink"/>
              </a:buClr>
            </a:pPr>
            <a:r>
              <a:rPr lang="en-US" altLang="en-US" dirty="0" smtClean="0"/>
              <a:t>Alternatives to Bankruptcy</a:t>
            </a:r>
          </a:p>
        </p:txBody>
      </p:sp>
      <p:sp>
        <p:nvSpPr>
          <p:cNvPr id="2" name="Content Placeholder 1"/>
          <p:cNvSpPr>
            <a:spLocks noGrp="1"/>
          </p:cNvSpPr>
          <p:nvPr>
            <p:ph idx="1"/>
          </p:nvPr>
        </p:nvSpPr>
        <p:spPr>
          <a:xfrm>
            <a:off x="457200" y="1600200"/>
            <a:ext cx="8229600" cy="5105400"/>
          </a:xfrm>
        </p:spPr>
        <p:txBody>
          <a:bodyPr>
            <a:normAutofit fontScale="77500" lnSpcReduction="20000"/>
          </a:bodyPr>
          <a:lstStyle/>
          <a:p>
            <a:pPr marL="0" indent="0">
              <a:buNone/>
            </a:pPr>
            <a:r>
              <a:rPr lang="en-US" b="1" dirty="0"/>
              <a:t>Reverse Mortgage </a:t>
            </a:r>
          </a:p>
          <a:p>
            <a:pPr>
              <a:spcBef>
                <a:spcPts val="1200"/>
              </a:spcBef>
            </a:pPr>
            <a:r>
              <a:rPr lang="en-US" dirty="0"/>
              <a:t>Borrower must be at least 62 years old </a:t>
            </a:r>
          </a:p>
          <a:p>
            <a:pPr>
              <a:spcBef>
                <a:spcPts val="1200"/>
              </a:spcBef>
            </a:pPr>
            <a:r>
              <a:rPr lang="en-US" dirty="0"/>
              <a:t>Loan proceeds taken as a lump sum, annuity, or line of credit</a:t>
            </a:r>
          </a:p>
          <a:p>
            <a:pPr>
              <a:spcBef>
                <a:spcPts val="1200"/>
              </a:spcBef>
            </a:pPr>
            <a:r>
              <a:rPr lang="en-US" dirty="0"/>
              <a:t>No required monthly payment of principal or interest; loan balance increases over time</a:t>
            </a:r>
          </a:p>
          <a:p>
            <a:pPr>
              <a:spcBef>
                <a:spcPts val="1200"/>
              </a:spcBef>
            </a:pPr>
            <a:r>
              <a:rPr lang="en-US" dirty="0"/>
              <a:t>High closing costs</a:t>
            </a:r>
          </a:p>
          <a:p>
            <a:pPr>
              <a:spcBef>
                <a:spcPts val="1200"/>
              </a:spcBef>
            </a:pPr>
            <a:r>
              <a:rPr lang="en-US" dirty="0"/>
              <a:t>May help some homeowners with low income and substantial home </a:t>
            </a:r>
            <a:r>
              <a:rPr lang="en-US" dirty="0" smtClean="0"/>
              <a:t>equity</a:t>
            </a:r>
            <a:endParaRPr lang="en-US" b="1" dirty="0" smtClean="0"/>
          </a:p>
          <a:p>
            <a:pPr marL="0" indent="0">
              <a:buNone/>
            </a:pPr>
            <a:r>
              <a:rPr lang="en-US" b="1" dirty="0" smtClean="0"/>
              <a:t>Debt </a:t>
            </a:r>
            <a:r>
              <a:rPr lang="en-US" b="1" dirty="0"/>
              <a:t>Consolidation Loan </a:t>
            </a:r>
          </a:p>
          <a:p>
            <a:r>
              <a:rPr lang="en-US" dirty="0" smtClean="0"/>
              <a:t>Usually </a:t>
            </a:r>
            <a:r>
              <a:rPr lang="en-US" dirty="0"/>
              <a:t>not a good idea to use a mortgage to pay off credit card and other unsecured </a:t>
            </a:r>
            <a:r>
              <a:rPr lang="en-US" dirty="0" smtClean="0"/>
              <a:t>debt</a:t>
            </a:r>
            <a:endParaRPr lang="en-US" dirty="0"/>
          </a:p>
        </p:txBody>
      </p:sp>
    </p:spTree>
    <p:extLst>
      <p:ext uri="{BB962C8B-B14F-4D97-AF65-F5344CB8AC3E}">
        <p14:creationId xmlns:p14="http://schemas.microsoft.com/office/powerpoint/2010/main" val="224856789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Alternatives – Saving a Home</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0" indent="0">
              <a:buNone/>
            </a:pPr>
            <a:r>
              <a:rPr lang="en-US" altLang="en-US" dirty="0"/>
              <a:t>Does client qualify for</a:t>
            </a:r>
            <a:r>
              <a:rPr lang="en-US" altLang="en-US" dirty="0" smtClean="0"/>
              <a:t>:</a:t>
            </a:r>
          </a:p>
          <a:p>
            <a:r>
              <a:rPr lang="en-US" altLang="en-US" b="1" dirty="0" smtClean="0"/>
              <a:t>Repayment </a:t>
            </a:r>
            <a:r>
              <a:rPr lang="en-US" altLang="en-US" b="1" dirty="0"/>
              <a:t>plan</a:t>
            </a:r>
            <a:r>
              <a:rPr lang="en-US" altLang="en-US" dirty="0"/>
              <a:t>: client can afford regular payment plus extra to catch </a:t>
            </a:r>
            <a:r>
              <a:rPr lang="en-US" altLang="en-US" dirty="0" smtClean="0"/>
              <a:t>up</a:t>
            </a:r>
          </a:p>
          <a:p>
            <a:r>
              <a:rPr lang="en-US" altLang="en-US" b="1" dirty="0"/>
              <a:t>Forbearance agreement</a:t>
            </a:r>
            <a:r>
              <a:rPr lang="en-US" altLang="en-US" dirty="0"/>
              <a:t>: client has no permanent income (unemployed, medical hardship)</a:t>
            </a:r>
          </a:p>
          <a:p>
            <a:pPr lvl="1"/>
            <a:r>
              <a:rPr lang="en-US" altLang="en-US" dirty="0"/>
              <a:t>Homeowner makes a low payment or no payment for limited time (3-12 months) while looking for work</a:t>
            </a:r>
          </a:p>
          <a:p>
            <a:pPr lvl="1"/>
            <a:r>
              <a:rPr lang="en-US" altLang="en-US" dirty="0"/>
              <a:t>Full arrearage is due at the end (try for a mod)</a:t>
            </a:r>
          </a:p>
          <a:p>
            <a:r>
              <a:rPr lang="en-US" altLang="en-US" b="1" dirty="0"/>
              <a:t>Loan modification</a:t>
            </a:r>
            <a:r>
              <a:rPr lang="en-US" altLang="en-US" dirty="0"/>
              <a:t>: client has permanent income at a reduced level – needs permanent reduction in payment</a:t>
            </a:r>
          </a:p>
          <a:p>
            <a:endParaRPr lang="en-US" altLang="en-US" dirty="0" smtClean="0"/>
          </a:p>
          <a:p>
            <a:pPr marL="0" indent="0">
              <a:buNone/>
            </a:pPr>
            <a:endParaRPr lang="en-US" dirty="0"/>
          </a:p>
        </p:txBody>
      </p:sp>
    </p:spTree>
    <p:extLst>
      <p:ext uri="{BB962C8B-B14F-4D97-AF65-F5344CB8AC3E}">
        <p14:creationId xmlns:p14="http://schemas.microsoft.com/office/powerpoint/2010/main" val="208011531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miter lim="800000"/>
            <a:headEnd/>
            <a:tailEnd/>
          </a:ln>
          <a:extLst/>
        </p:spPr>
        <p:txBody>
          <a:bodyPr rtlCol="0">
            <a:normAutofit/>
            <a:scene3d>
              <a:camera prst="orthographicFront"/>
              <a:lightRig rig="soft" dir="t">
                <a:rot lat="0" lon="0" rev="16800000"/>
              </a:lightRig>
            </a:scene3d>
            <a:sp3d prstMaterial="softEdge">
              <a:bevelT w="38100" h="38100"/>
            </a:sp3d>
          </a:bodyPr>
          <a:lstStyle/>
          <a:p>
            <a:pPr eaLnBrk="1" fontAlgn="auto" hangingPunct="1">
              <a:spcAft>
                <a:spcPts val="0"/>
              </a:spcAft>
              <a:defRPr/>
            </a:pPr>
            <a:r>
              <a:rPr lang="en-US" dirty="0" smtClean="0"/>
              <a:t>Making Home Affordable Program</a:t>
            </a:r>
            <a:endParaRPr lang="en-US" dirty="0"/>
          </a:p>
        </p:txBody>
      </p:sp>
      <p:sp>
        <p:nvSpPr>
          <p:cNvPr id="20483" name="Content Placeholder 2"/>
          <p:cNvSpPr>
            <a:spLocks noGrp="1"/>
          </p:cNvSpPr>
          <p:nvPr>
            <p:ph idx="1"/>
          </p:nvPr>
        </p:nvSpPr>
        <p:spPr>
          <a:xfrm>
            <a:off x="533400" y="1600200"/>
            <a:ext cx="8153400" cy="4724400"/>
          </a:xfrm>
        </p:spPr>
        <p:txBody>
          <a:bodyPr>
            <a:normAutofit fontScale="85000" lnSpcReduction="20000"/>
          </a:bodyPr>
          <a:lstStyle/>
          <a:p>
            <a:pPr marL="136525" indent="0" eaLnBrk="1" hangingPunct="1">
              <a:buNone/>
            </a:pPr>
            <a:r>
              <a:rPr lang="en-US" altLang="en-US" sz="3800" dirty="0" smtClean="0">
                <a:latin typeface="Arial" pitchFamily="34" charset="0"/>
                <a:ea typeface="ＭＳ Ｐゴシック" charset="-128"/>
                <a:cs typeface="Arial" pitchFamily="34" charset="0"/>
              </a:rPr>
              <a:t>Available through Dec. 31, 2016 from participating servicers:</a:t>
            </a:r>
          </a:p>
          <a:p>
            <a:pPr marL="593725" indent="-457200" eaLnBrk="1" hangingPunct="1"/>
            <a:r>
              <a:rPr lang="en-US" altLang="en-US" dirty="0" smtClean="0">
                <a:latin typeface="Arial" pitchFamily="34" charset="0"/>
                <a:ea typeface="ＭＳ Ｐゴシック" charset="-128"/>
                <a:cs typeface="Arial" pitchFamily="34" charset="0"/>
              </a:rPr>
              <a:t>HAMP (Home Affordable Modification Program) Tier 1 and Tier 2</a:t>
            </a:r>
          </a:p>
          <a:p>
            <a:pPr marL="593725" indent="-457200" eaLnBrk="1" hangingPunct="1"/>
            <a:r>
              <a:rPr lang="en-US" altLang="en-US" dirty="0" smtClean="0">
                <a:latin typeface="Arial" pitchFamily="34" charset="0"/>
                <a:ea typeface="ＭＳ Ｐゴシック" charset="-128"/>
                <a:cs typeface="Arial" pitchFamily="34" charset="0"/>
              </a:rPr>
              <a:t>2MP (Second Mortgage Program)</a:t>
            </a:r>
          </a:p>
          <a:p>
            <a:pPr marL="593725" indent="-457200" eaLnBrk="1" hangingPunct="1"/>
            <a:r>
              <a:rPr lang="en-US" altLang="en-US" dirty="0" smtClean="0">
                <a:latin typeface="Arial" pitchFamily="34" charset="0"/>
                <a:ea typeface="ＭＳ Ｐゴシック" charset="-128"/>
                <a:cs typeface="Arial" pitchFamily="34" charset="0"/>
              </a:rPr>
              <a:t>UP (Unemployment Program)</a:t>
            </a:r>
          </a:p>
          <a:p>
            <a:pPr marL="593725" indent="-457200" eaLnBrk="1" hangingPunct="1"/>
            <a:r>
              <a:rPr lang="en-US" altLang="en-US" dirty="0" smtClean="0">
                <a:latin typeface="Arial" pitchFamily="34" charset="0"/>
                <a:ea typeface="ＭＳ Ｐゴシック" charset="-128"/>
                <a:cs typeface="Arial" pitchFamily="34" charset="0"/>
              </a:rPr>
              <a:t>HAFA (Home Affordable Foreclosure Alternatives)</a:t>
            </a:r>
          </a:p>
          <a:p>
            <a:pPr marL="593725" indent="-457200" eaLnBrk="1" hangingPunct="1"/>
            <a:r>
              <a:rPr lang="en-US" altLang="en-US" dirty="0" smtClean="0">
                <a:latin typeface="Arial" pitchFamily="34" charset="0"/>
                <a:ea typeface="ＭＳ Ｐゴシック" charset="-128"/>
                <a:cs typeface="Arial" pitchFamily="34" charset="0"/>
              </a:rPr>
              <a:t>HARP (Home Affordable Refinance Program)</a:t>
            </a:r>
          </a:p>
        </p:txBody>
      </p:sp>
      <p:sp>
        <p:nvSpPr>
          <p:cNvPr id="4" name="Slide Number Placeholder 3"/>
          <p:cNvSpPr>
            <a:spLocks noGrp="1"/>
          </p:cNvSpPr>
          <p:nvPr>
            <p:ph type="sldNum" sz="quarter" idx="12"/>
          </p:nvPr>
        </p:nvSpPr>
        <p:spPr/>
        <p:txBody>
          <a:bodyPr/>
          <a:lstStyle/>
          <a:p>
            <a:fld id="{B21FA972-A821-44C4-9581-4C56ED9F2E25}" type="slidenum">
              <a:rPr lang="en-US" smtClean="0"/>
              <a:pPr/>
              <a:t>114</a:t>
            </a:fld>
            <a:endParaRPr lang="en-US" dirty="0"/>
          </a:p>
        </p:txBody>
      </p:sp>
    </p:spTree>
    <p:extLst>
      <p:ext uri="{BB962C8B-B14F-4D97-AF65-F5344CB8AC3E}">
        <p14:creationId xmlns:p14="http://schemas.microsoft.com/office/powerpoint/2010/main" val="104157191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Loss Mitigation Options</a:t>
            </a:r>
            <a:endParaRPr lang="en-US" altLang="en-US" dirty="0" smtClean="0"/>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Rules depend on whether the mortgage is:</a:t>
            </a:r>
          </a:p>
          <a:p>
            <a:pPr lvl="1"/>
            <a:r>
              <a:rPr lang="en-US" dirty="0" smtClean="0"/>
              <a:t>FHA insured (HUD mortgagee letters), VA or USDA insured</a:t>
            </a:r>
          </a:p>
          <a:p>
            <a:pPr lvl="2"/>
            <a:r>
              <a:rPr lang="en-US" dirty="0" smtClean="0"/>
              <a:t>FHA loan # on monthly statements and on the mortgage</a:t>
            </a:r>
          </a:p>
          <a:p>
            <a:pPr lvl="1"/>
            <a:r>
              <a:rPr lang="en-US" dirty="0" smtClean="0"/>
              <a:t>Fannie Mae owned (Fannie Servicing Guide)</a:t>
            </a:r>
          </a:p>
          <a:p>
            <a:pPr lvl="2"/>
            <a:r>
              <a:rPr lang="en-US" dirty="0" smtClean="0">
                <a:hlinkClick r:id="rId3"/>
              </a:rPr>
              <a:t>https://knowyouroptions.com/loanlookup</a:t>
            </a:r>
            <a:endParaRPr lang="en-US" dirty="0" smtClean="0"/>
          </a:p>
        </p:txBody>
      </p:sp>
      <p:sp>
        <p:nvSpPr>
          <p:cNvPr id="2" name="Slide Number Placeholder 1"/>
          <p:cNvSpPr>
            <a:spLocks noGrp="1"/>
          </p:cNvSpPr>
          <p:nvPr>
            <p:ph type="sldNum" sz="quarter" idx="12"/>
          </p:nvPr>
        </p:nvSpPr>
        <p:spPr/>
        <p:txBody>
          <a:bodyPr/>
          <a:lstStyle/>
          <a:p>
            <a:fld id="{431D939E-D989-4640-9006-BD487B8D48C1}" type="slidenum">
              <a:rPr lang="en-US" smtClean="0"/>
              <a:pPr/>
              <a:t>115</a:t>
            </a:fld>
            <a:endParaRPr lang="en-US" dirty="0"/>
          </a:p>
        </p:txBody>
      </p:sp>
    </p:spTree>
    <p:extLst>
      <p:ext uri="{BB962C8B-B14F-4D97-AF65-F5344CB8AC3E}">
        <p14:creationId xmlns:p14="http://schemas.microsoft.com/office/powerpoint/2010/main" val="421067574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Loss Mitigation Options</a:t>
            </a:r>
            <a:endParaRPr lang="en-US" altLang="en-US" dirty="0" smtClean="0"/>
          </a:p>
        </p:txBody>
      </p:sp>
      <p:sp>
        <p:nvSpPr>
          <p:cNvPr id="3" name="Content Placeholder 2"/>
          <p:cNvSpPr>
            <a:spLocks noGrp="1"/>
          </p:cNvSpPr>
          <p:nvPr>
            <p:ph idx="1"/>
          </p:nvPr>
        </p:nvSpPr>
        <p:spPr/>
        <p:txBody>
          <a:bodyPr>
            <a:normAutofit/>
          </a:bodyPr>
          <a:lstStyle/>
          <a:p>
            <a:pPr lvl="1"/>
            <a:r>
              <a:rPr lang="en-US" dirty="0" smtClean="0"/>
              <a:t>Freddie Mac owned (Freddie Servicing Guide)</a:t>
            </a:r>
          </a:p>
          <a:p>
            <a:pPr lvl="2"/>
            <a:r>
              <a:rPr lang="en-US" dirty="0" smtClean="0">
                <a:hlinkClick r:id="rId3"/>
              </a:rPr>
              <a:t>https://ww3.freddiemac.com/loanlookup/</a:t>
            </a:r>
            <a:r>
              <a:rPr lang="en-US" dirty="0" smtClean="0"/>
              <a:t> </a:t>
            </a:r>
          </a:p>
          <a:p>
            <a:pPr lvl="1"/>
            <a:r>
              <a:rPr lang="en-US" dirty="0" smtClean="0"/>
              <a:t>Serviced by a HAMP participating servicer (Treasury’s MHA Handbook)</a:t>
            </a:r>
          </a:p>
          <a:p>
            <a:pPr lvl="2"/>
            <a:r>
              <a:rPr lang="en-US" dirty="0" smtClean="0">
                <a:hlinkClick r:id="rId4"/>
              </a:rPr>
              <a:t>http://www.makinghomeaffordable.gov/get-started/contact-mortgage/Pages/default.aspx</a:t>
            </a:r>
            <a:r>
              <a:rPr lang="en-US" dirty="0" smtClean="0"/>
              <a:t> </a:t>
            </a:r>
          </a:p>
        </p:txBody>
      </p:sp>
      <p:sp>
        <p:nvSpPr>
          <p:cNvPr id="2" name="Slide Number Placeholder 1"/>
          <p:cNvSpPr>
            <a:spLocks noGrp="1"/>
          </p:cNvSpPr>
          <p:nvPr>
            <p:ph type="sldNum" sz="quarter" idx="12"/>
          </p:nvPr>
        </p:nvSpPr>
        <p:spPr/>
        <p:txBody>
          <a:bodyPr/>
          <a:lstStyle/>
          <a:p>
            <a:fld id="{431D939E-D989-4640-9006-BD487B8D48C1}" type="slidenum">
              <a:rPr lang="en-US" smtClean="0"/>
              <a:pPr/>
              <a:t>116</a:t>
            </a:fld>
            <a:endParaRPr lang="en-US" dirty="0"/>
          </a:p>
        </p:txBody>
      </p:sp>
    </p:spTree>
    <p:extLst>
      <p:ext uri="{BB962C8B-B14F-4D97-AF65-F5344CB8AC3E}">
        <p14:creationId xmlns:p14="http://schemas.microsoft.com/office/powerpoint/2010/main" val="385455578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Advice for Homeowners</a:t>
            </a:r>
            <a:endParaRPr lang="en-US" dirty="0"/>
          </a:p>
        </p:txBody>
      </p:sp>
      <p:sp>
        <p:nvSpPr>
          <p:cNvPr id="3" name="Content Placeholder 2"/>
          <p:cNvSpPr>
            <a:spLocks noGrp="1"/>
          </p:cNvSpPr>
          <p:nvPr>
            <p:ph idx="1"/>
          </p:nvPr>
        </p:nvSpPr>
        <p:spPr/>
        <p:txBody>
          <a:bodyPr>
            <a:normAutofit/>
          </a:bodyPr>
          <a:lstStyle/>
          <a:p>
            <a:r>
              <a:rPr lang="en-US" dirty="0" smtClean="0"/>
              <a:t>Work with a HUD-certified housing counselor</a:t>
            </a:r>
          </a:p>
          <a:p>
            <a:pPr lvl="1"/>
            <a:r>
              <a:rPr lang="en-US" dirty="0" smtClean="0"/>
              <a:t>Their services are free</a:t>
            </a:r>
          </a:p>
          <a:p>
            <a:pPr lvl="1"/>
            <a:r>
              <a:rPr lang="en-US" dirty="0" smtClean="0"/>
              <a:t>Knowledgeable about existing loan mod programs</a:t>
            </a:r>
          </a:p>
          <a:p>
            <a:pPr lvl="1"/>
            <a:r>
              <a:rPr lang="en-US" dirty="0" smtClean="0"/>
              <a:t>Help the client gather docs and create an accurate budget</a:t>
            </a:r>
          </a:p>
          <a:p>
            <a:pPr lvl="1"/>
            <a:endParaRPr lang="en-US" dirty="0" smtClean="0"/>
          </a:p>
        </p:txBody>
      </p:sp>
    </p:spTree>
    <p:extLst>
      <p:ext uri="{BB962C8B-B14F-4D97-AF65-F5344CB8AC3E}">
        <p14:creationId xmlns:p14="http://schemas.microsoft.com/office/powerpoint/2010/main" val="44437102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Advice for Homeowners</a:t>
            </a:r>
            <a:endParaRPr lang="en-US" dirty="0"/>
          </a:p>
        </p:txBody>
      </p:sp>
      <p:sp>
        <p:nvSpPr>
          <p:cNvPr id="3" name="Content Placeholder 2"/>
          <p:cNvSpPr>
            <a:spLocks noGrp="1"/>
          </p:cNvSpPr>
          <p:nvPr>
            <p:ph idx="1"/>
          </p:nvPr>
        </p:nvSpPr>
        <p:spPr>
          <a:xfrm>
            <a:off x="381000" y="1600200"/>
            <a:ext cx="8305800" cy="4724400"/>
          </a:xfrm>
        </p:spPr>
        <p:txBody>
          <a:bodyPr>
            <a:normAutofit/>
          </a:bodyPr>
          <a:lstStyle/>
          <a:p>
            <a:r>
              <a:rPr lang="en-US" dirty="0" smtClean="0"/>
              <a:t>Never pay a company to help you apply for a loan modification</a:t>
            </a:r>
          </a:p>
          <a:p>
            <a:pPr lvl="2"/>
            <a:r>
              <a:rPr lang="en-US" dirty="0" smtClean="0"/>
              <a:t>Usually a scam; free help is available!</a:t>
            </a:r>
          </a:p>
          <a:p>
            <a:r>
              <a:rPr lang="en-US" dirty="0" smtClean="0"/>
              <a:t>New regulations govern the process, see 12 C.F.R. § 1024.41</a:t>
            </a:r>
          </a:p>
          <a:p>
            <a:r>
              <a:rPr lang="en-US" dirty="0" smtClean="0"/>
              <a:t>If foreclosure is scheduled, have a back up plan </a:t>
            </a:r>
          </a:p>
          <a:p>
            <a:pPr lvl="1"/>
            <a:r>
              <a:rPr lang="en-US" dirty="0" smtClean="0"/>
              <a:t>Chapter 13 bankruptcy (file before the sale date)</a:t>
            </a:r>
          </a:p>
          <a:p>
            <a:pPr lvl="1"/>
            <a:endParaRPr lang="en-US" dirty="0" smtClean="0"/>
          </a:p>
        </p:txBody>
      </p:sp>
    </p:spTree>
    <p:extLst>
      <p:ext uri="{BB962C8B-B14F-4D97-AF65-F5344CB8AC3E}">
        <p14:creationId xmlns:p14="http://schemas.microsoft.com/office/powerpoint/2010/main" val="2626711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The Bankruptcy Estate</a:t>
            </a:r>
            <a:endParaRPr lang="en-US" dirty="0"/>
          </a:p>
        </p:txBody>
      </p:sp>
      <p:sp>
        <p:nvSpPr>
          <p:cNvPr id="3" name="Content Placeholder 2"/>
          <p:cNvSpPr>
            <a:spLocks noGrp="1"/>
          </p:cNvSpPr>
          <p:nvPr>
            <p:ph idx="1"/>
          </p:nvPr>
        </p:nvSpPr>
        <p:spPr>
          <a:xfrm>
            <a:off x="381000" y="1447800"/>
            <a:ext cx="8305800" cy="5105400"/>
          </a:xfrm>
        </p:spPr>
        <p:txBody>
          <a:bodyPr>
            <a:normAutofit fontScale="85000" lnSpcReduction="10000"/>
          </a:bodyPr>
          <a:lstStyle/>
          <a:p>
            <a:r>
              <a:rPr lang="en-US" sz="3800" dirty="0" smtClean="0"/>
              <a:t>Virtually </a:t>
            </a:r>
            <a:r>
              <a:rPr lang="en-US" sz="3800" dirty="0"/>
              <a:t>all property debtor has interest in at time of filing goes into bankruptcy </a:t>
            </a:r>
            <a:r>
              <a:rPr lang="en-US" sz="3800" dirty="0" smtClean="0"/>
              <a:t>estate</a:t>
            </a:r>
          </a:p>
          <a:p>
            <a:pPr lvl="1"/>
            <a:r>
              <a:rPr lang="en-US" dirty="0" smtClean="0"/>
              <a:t>includes </a:t>
            </a:r>
            <a:r>
              <a:rPr lang="en-US" dirty="0"/>
              <a:t>intangible, contingent, and future property interests</a:t>
            </a:r>
          </a:p>
          <a:p>
            <a:pPr lvl="2"/>
            <a:r>
              <a:rPr lang="en-US" sz="2800" dirty="0"/>
              <a:t>examples include potential cause of action or anticipated tax refund </a:t>
            </a:r>
          </a:p>
          <a:p>
            <a:r>
              <a:rPr lang="en-US" sz="3800" dirty="0" smtClean="0"/>
              <a:t>Exempt </a:t>
            </a:r>
            <a:r>
              <a:rPr lang="en-US" sz="3800" dirty="0"/>
              <a:t>property comes back out of estate</a:t>
            </a:r>
          </a:p>
          <a:p>
            <a:pPr lvl="1"/>
            <a:r>
              <a:rPr lang="en-US" dirty="0"/>
              <a:t>property the debtor gets to keep as part of the fresh start</a:t>
            </a:r>
          </a:p>
          <a:p>
            <a:pPr marL="0" indent="0">
              <a:buNone/>
            </a:pPr>
            <a:r>
              <a:rPr lang="en-US" sz="2600" b="1" dirty="0">
                <a:solidFill>
                  <a:schemeClr val="accent3">
                    <a:lumMod val="75000"/>
                  </a:schemeClr>
                </a:solidFill>
              </a:rPr>
              <a:t>11 U.S.C. § </a:t>
            </a:r>
            <a:r>
              <a:rPr lang="en-US" sz="2600" b="1" dirty="0" smtClean="0">
                <a:solidFill>
                  <a:schemeClr val="accent3">
                    <a:lumMod val="75000"/>
                  </a:schemeClr>
                </a:solidFill>
              </a:rPr>
              <a:t>541</a:t>
            </a:r>
            <a:endParaRPr lang="en-US" sz="26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pPr/>
              <a:t>12</a:t>
            </a:fld>
            <a:endParaRPr lang="en-US"/>
          </a:p>
        </p:txBody>
      </p:sp>
    </p:spTree>
    <p:extLst>
      <p:ext uri="{BB962C8B-B14F-4D97-AF65-F5344CB8AC3E}">
        <p14:creationId xmlns:p14="http://schemas.microsoft.com/office/powerpoint/2010/main" val="4193173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descr="C:\Users\bsopiep\Downloads\noun_83371_cc.png"/>
          <p:cNvPicPr>
            <a:picLocks noChangeAspect="1" noChangeArrowheads="1"/>
          </p:cNvPicPr>
          <p:nvPr/>
        </p:nvPicPr>
        <p:blipFill rotWithShape="1">
          <a:blip r:embed="rId3">
            <a:extLst>
              <a:ext uri="{28A0092B-C50C-407E-A947-70E740481C1C}">
                <a14:useLocalDpi xmlns:a14="http://schemas.microsoft.com/office/drawing/2010/main" val="0"/>
              </a:ext>
            </a:extLst>
          </a:blip>
          <a:srcRect b="17904"/>
          <a:stretch/>
        </p:blipFill>
        <p:spPr bwMode="auto">
          <a:xfrm>
            <a:off x="5563721" y="3270495"/>
            <a:ext cx="3188715" cy="30541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bsopiep\Downloads\noun_83371_c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895600"/>
            <a:ext cx="3188715" cy="37201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bsopiep\Downloads\noun_359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0" y="2705100"/>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The Bankruptcy Estate</a:t>
            </a: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13</a:t>
            </a:fld>
            <a:endParaRPr lang="en-US" dirty="0"/>
          </a:p>
        </p:txBody>
      </p:sp>
      <p:sp>
        <p:nvSpPr>
          <p:cNvPr id="6" name="TextBox 5"/>
          <p:cNvSpPr txBox="1"/>
          <p:nvPr/>
        </p:nvSpPr>
        <p:spPr>
          <a:xfrm rot="986495">
            <a:off x="3559709" y="4228124"/>
            <a:ext cx="1277883" cy="461665"/>
          </a:xfrm>
          <a:prstGeom prst="rect">
            <a:avLst/>
          </a:prstGeom>
          <a:noFill/>
        </p:spPr>
        <p:txBody>
          <a:bodyPr wrap="square" rtlCol="0">
            <a:spAutoFit/>
          </a:bodyPr>
          <a:lstStyle/>
          <a:p>
            <a:r>
              <a:rPr lang="en-US" sz="2400" b="1" dirty="0" smtClean="0">
                <a:latin typeface="Cambria" panose="02040503050406030204" pitchFamily="18" charset="0"/>
                <a:cs typeface="Arial" pitchFamily="34" charset="0"/>
              </a:rPr>
              <a:t>ESTATE</a:t>
            </a:r>
            <a:endParaRPr lang="en-US" sz="2400" b="1" dirty="0">
              <a:latin typeface="Cambria" panose="02040503050406030204" pitchFamily="18" charset="0"/>
              <a:cs typeface="Arial" pitchFamily="34" charset="0"/>
            </a:endParaRPr>
          </a:p>
        </p:txBody>
      </p:sp>
      <p:sp>
        <p:nvSpPr>
          <p:cNvPr id="7" name="Circular Arrow 6"/>
          <p:cNvSpPr/>
          <p:nvPr/>
        </p:nvSpPr>
        <p:spPr>
          <a:xfrm rot="164714">
            <a:off x="1836296" y="2300180"/>
            <a:ext cx="2807594" cy="2316223"/>
          </a:xfrm>
          <a:prstGeom prst="circularArrow">
            <a:avLst>
              <a:gd name="adj1" fmla="val 12500"/>
              <a:gd name="adj2" fmla="val 1142319"/>
              <a:gd name="adj3" fmla="val 20457681"/>
              <a:gd name="adj4" fmla="val 11717431"/>
              <a:gd name="adj5" fmla="val 12500"/>
            </a:avLst>
          </a:prstGeom>
          <a:solidFill>
            <a:srgbClr val="065C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651611" y="1504291"/>
            <a:ext cx="2143356" cy="1015663"/>
          </a:xfrm>
          <a:prstGeom prst="rect">
            <a:avLst/>
          </a:prstGeom>
          <a:noFill/>
        </p:spPr>
        <p:txBody>
          <a:bodyPr wrap="square" rtlCol="0">
            <a:spAutoFit/>
          </a:bodyPr>
          <a:lstStyle/>
          <a:p>
            <a:r>
              <a:rPr lang="en-US" sz="2000" dirty="0" smtClean="0">
                <a:cs typeface="Arial" pitchFamily="34" charset="0"/>
              </a:rPr>
              <a:t>1. Debtor’s assets go into the estate upon filing</a:t>
            </a:r>
            <a:endParaRPr lang="en-US" sz="2000" dirty="0">
              <a:cs typeface="Arial" pitchFamily="34" charset="0"/>
            </a:endParaRPr>
          </a:p>
        </p:txBody>
      </p:sp>
      <p:sp>
        <p:nvSpPr>
          <p:cNvPr id="11" name="TextBox 10"/>
          <p:cNvSpPr txBox="1"/>
          <p:nvPr/>
        </p:nvSpPr>
        <p:spPr>
          <a:xfrm>
            <a:off x="6329596" y="1635188"/>
            <a:ext cx="2357204" cy="1015663"/>
          </a:xfrm>
          <a:prstGeom prst="rect">
            <a:avLst/>
          </a:prstGeom>
          <a:noFill/>
        </p:spPr>
        <p:txBody>
          <a:bodyPr wrap="square" rtlCol="0">
            <a:spAutoFit/>
          </a:bodyPr>
          <a:lstStyle/>
          <a:p>
            <a:r>
              <a:rPr lang="en-US" sz="2000" dirty="0" smtClean="0">
                <a:cs typeface="Arial" pitchFamily="34" charset="0"/>
              </a:rPr>
              <a:t>2. Property claimed as exempt comes out of the estate</a:t>
            </a:r>
            <a:endParaRPr lang="en-US" sz="2000" dirty="0">
              <a:cs typeface="Arial" pitchFamily="34" charset="0"/>
            </a:endParaRPr>
          </a:p>
        </p:txBody>
      </p:sp>
      <p:sp>
        <p:nvSpPr>
          <p:cNvPr id="13" name="TextBox 12"/>
          <p:cNvSpPr txBox="1"/>
          <p:nvPr/>
        </p:nvSpPr>
        <p:spPr>
          <a:xfrm>
            <a:off x="2121794" y="5105400"/>
            <a:ext cx="1764406" cy="1015663"/>
          </a:xfrm>
          <a:prstGeom prst="rect">
            <a:avLst/>
          </a:prstGeom>
          <a:noFill/>
        </p:spPr>
        <p:txBody>
          <a:bodyPr wrap="square" rtlCol="0">
            <a:spAutoFit/>
          </a:bodyPr>
          <a:lstStyle/>
          <a:p>
            <a:r>
              <a:rPr lang="en-US" sz="2000" dirty="0" smtClean="0">
                <a:cs typeface="Arial" pitchFamily="34" charset="0"/>
              </a:rPr>
              <a:t>Debtor’s prepetition assets</a:t>
            </a:r>
            <a:endParaRPr lang="en-US" sz="2000" dirty="0">
              <a:cs typeface="Arial" pitchFamily="34" charset="0"/>
            </a:endParaRPr>
          </a:p>
        </p:txBody>
      </p:sp>
      <p:sp>
        <p:nvSpPr>
          <p:cNvPr id="14" name="TextBox 13"/>
          <p:cNvSpPr txBox="1"/>
          <p:nvPr/>
        </p:nvSpPr>
        <p:spPr>
          <a:xfrm>
            <a:off x="4267200" y="5477470"/>
            <a:ext cx="2409446" cy="1015663"/>
          </a:xfrm>
          <a:prstGeom prst="rect">
            <a:avLst/>
          </a:prstGeom>
          <a:noFill/>
        </p:spPr>
        <p:txBody>
          <a:bodyPr wrap="square" rtlCol="0">
            <a:spAutoFit/>
          </a:bodyPr>
          <a:lstStyle/>
          <a:p>
            <a:r>
              <a:rPr lang="en-US" sz="2000" dirty="0" smtClean="0">
                <a:cs typeface="Arial" pitchFamily="34" charset="0"/>
              </a:rPr>
              <a:t>Debtor’s exempt property, part of the fresh start</a:t>
            </a:r>
            <a:endParaRPr lang="en-US" sz="2000" dirty="0">
              <a:cs typeface="Arial" pitchFamily="34" charset="0"/>
            </a:endParaRPr>
          </a:p>
        </p:txBody>
      </p:sp>
      <p:sp>
        <p:nvSpPr>
          <p:cNvPr id="15" name="Circular Arrow 14"/>
          <p:cNvSpPr/>
          <p:nvPr/>
        </p:nvSpPr>
        <p:spPr>
          <a:xfrm rot="164714">
            <a:off x="4296628" y="2624424"/>
            <a:ext cx="2807594" cy="2316223"/>
          </a:xfrm>
          <a:prstGeom prst="circularArrow">
            <a:avLst>
              <a:gd name="adj1" fmla="val 12500"/>
              <a:gd name="adj2" fmla="val 1142319"/>
              <a:gd name="adj3" fmla="val 20457681"/>
              <a:gd name="adj4" fmla="val 11717431"/>
              <a:gd name="adj5" fmla="val 12500"/>
            </a:avLst>
          </a:prstGeom>
          <a:solidFill>
            <a:srgbClr val="065C2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347708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r>
              <a:rPr lang="en-US" dirty="0" smtClean="0"/>
              <a:t>The Bankruptcy Estate</a:t>
            </a:r>
            <a:endParaRPr lang="en-US" dirty="0"/>
          </a:p>
        </p:txBody>
      </p:sp>
      <p:sp>
        <p:nvSpPr>
          <p:cNvPr id="3" name="Content Placeholder 2"/>
          <p:cNvSpPr>
            <a:spLocks noGrp="1"/>
          </p:cNvSpPr>
          <p:nvPr>
            <p:ph idx="1"/>
          </p:nvPr>
        </p:nvSpPr>
        <p:spPr>
          <a:xfrm>
            <a:off x="304800" y="1371600"/>
            <a:ext cx="8382000" cy="5334000"/>
          </a:xfrm>
        </p:spPr>
        <p:txBody>
          <a:bodyPr>
            <a:normAutofit fontScale="77500" lnSpcReduction="20000"/>
          </a:bodyPr>
          <a:lstStyle/>
          <a:p>
            <a:r>
              <a:rPr lang="en-US" sz="4100" dirty="0" smtClean="0"/>
              <a:t>In chapter 7 cases, estate does not include property acquired post-petition, except -</a:t>
            </a:r>
          </a:p>
          <a:p>
            <a:pPr lvl="1"/>
            <a:r>
              <a:rPr lang="en-US" dirty="0" smtClean="0"/>
              <a:t> </a:t>
            </a:r>
            <a:r>
              <a:rPr lang="en-US" sz="3100" dirty="0" smtClean="0"/>
              <a:t>certain types of property acquired within 180 days after filing:</a:t>
            </a:r>
          </a:p>
          <a:p>
            <a:pPr lvl="2">
              <a:spcBef>
                <a:spcPts val="1200"/>
              </a:spcBef>
            </a:pPr>
            <a:r>
              <a:rPr lang="en-US" sz="3100" dirty="0" smtClean="0"/>
              <a:t>by bequest or inheritance;</a:t>
            </a:r>
          </a:p>
          <a:p>
            <a:pPr lvl="2">
              <a:spcBef>
                <a:spcPts val="1200"/>
              </a:spcBef>
            </a:pPr>
            <a:r>
              <a:rPr lang="en-US" sz="3100" dirty="0" smtClean="0"/>
              <a:t>through a spousal property settlement or divorce decree; or </a:t>
            </a:r>
          </a:p>
          <a:p>
            <a:pPr lvl="2">
              <a:spcBef>
                <a:spcPts val="1200"/>
              </a:spcBef>
            </a:pPr>
            <a:r>
              <a:rPr lang="en-US" sz="3100" dirty="0" smtClean="0"/>
              <a:t>as a life insurance beneficiary</a:t>
            </a:r>
            <a:r>
              <a:rPr lang="en-US" dirty="0" smtClean="0"/>
              <a:t/>
            </a:r>
            <a:br>
              <a:rPr lang="en-US" dirty="0" smtClean="0"/>
            </a:br>
            <a:r>
              <a:rPr lang="en-US" sz="2800" b="1" dirty="0" smtClean="0">
                <a:solidFill>
                  <a:schemeClr val="accent3">
                    <a:lumMod val="75000"/>
                  </a:schemeClr>
                </a:solidFill>
              </a:rPr>
              <a:t>11 U.S.C. § 541(a)(5) </a:t>
            </a:r>
          </a:p>
          <a:p>
            <a:r>
              <a:rPr lang="en-US" sz="4100" dirty="0" smtClean="0"/>
              <a:t>In chapter 13 cases, includes property and earnings acquired while the case is pending</a:t>
            </a:r>
            <a:r>
              <a:rPr lang="en-US" dirty="0" smtClean="0"/>
              <a:t/>
            </a:r>
            <a:br>
              <a:rPr lang="en-US" dirty="0" smtClean="0"/>
            </a:br>
            <a:r>
              <a:rPr lang="en-US" dirty="0" smtClean="0"/>
              <a:t/>
            </a:r>
            <a:br>
              <a:rPr lang="en-US" dirty="0" smtClean="0"/>
            </a:br>
            <a:r>
              <a:rPr lang="en-US" sz="2800" b="1" dirty="0" smtClean="0">
                <a:solidFill>
                  <a:schemeClr val="accent3">
                    <a:lumMod val="75000"/>
                  </a:schemeClr>
                </a:solidFill>
              </a:rPr>
              <a:t>11 U.S.C. §§ 348(f), 1306</a:t>
            </a:r>
          </a:p>
        </p:txBody>
      </p:sp>
      <p:sp>
        <p:nvSpPr>
          <p:cNvPr id="4" name="Slide Number Placeholder 3"/>
          <p:cNvSpPr>
            <a:spLocks noGrp="1"/>
          </p:cNvSpPr>
          <p:nvPr>
            <p:ph type="sldNum" sz="quarter" idx="12"/>
          </p:nvPr>
        </p:nvSpPr>
        <p:spPr/>
        <p:txBody>
          <a:bodyPr/>
          <a:lstStyle/>
          <a:p>
            <a:fld id="{E6773D37-5E4E-460C-A171-5942684EA317}" type="slidenum">
              <a:rPr lang="en-US" smtClean="0"/>
              <a:pPr/>
              <a:t>14</a:t>
            </a:fld>
            <a:endParaRPr lang="en-US"/>
          </a:p>
        </p:txBody>
      </p:sp>
    </p:spTree>
    <p:extLst>
      <p:ext uri="{BB962C8B-B14F-4D97-AF65-F5344CB8AC3E}">
        <p14:creationId xmlns:p14="http://schemas.microsoft.com/office/powerpoint/2010/main" val="818087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Bankruptcy Estate</a:t>
            </a:r>
          </a:p>
        </p:txBody>
      </p:sp>
      <p:sp>
        <p:nvSpPr>
          <p:cNvPr id="4" name="Slide Number Placeholder 3"/>
          <p:cNvSpPr>
            <a:spLocks noGrp="1"/>
          </p:cNvSpPr>
          <p:nvPr>
            <p:ph type="sldNum" sz="quarter" idx="12"/>
          </p:nvPr>
        </p:nvSpPr>
        <p:spPr/>
        <p:txBody>
          <a:bodyPr/>
          <a:lstStyle/>
          <a:p>
            <a:fld id="{E6773D37-5E4E-460C-A171-5942684EA317}" type="slidenum">
              <a:rPr lang="en-US" smtClean="0"/>
              <a:t>15</a:t>
            </a:fld>
            <a:endParaRPr lang="en-US" dirty="0"/>
          </a:p>
        </p:txBody>
      </p:sp>
      <p:cxnSp>
        <p:nvCxnSpPr>
          <p:cNvPr id="5" name="Straight Arrow Connector 4"/>
          <p:cNvCxnSpPr/>
          <p:nvPr/>
        </p:nvCxnSpPr>
        <p:spPr>
          <a:xfrm>
            <a:off x="4497591" y="3935934"/>
            <a:ext cx="3082173" cy="0"/>
          </a:xfrm>
          <a:prstGeom prst="straightConnector1">
            <a:avLst/>
          </a:prstGeom>
          <a:ln w="57150" cmpd="sng">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flipH="1">
            <a:off x="1388962" y="3935934"/>
            <a:ext cx="3108629" cy="0"/>
          </a:xfrm>
          <a:prstGeom prst="straightConnector1">
            <a:avLst/>
          </a:prstGeom>
          <a:ln w="57150" cmpd="sng">
            <a:solidFill>
              <a:srgbClr val="065C2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4497591" y="2336800"/>
            <a:ext cx="0" cy="3320680"/>
          </a:xfrm>
          <a:prstGeom prst="straightConnector1">
            <a:avLst/>
          </a:prstGeom>
          <a:ln w="57150" cmpd="sng">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8" name="Rectangle 7"/>
          <p:cNvSpPr/>
          <p:nvPr/>
        </p:nvSpPr>
        <p:spPr>
          <a:xfrm>
            <a:off x="1693212" y="2695710"/>
            <a:ext cx="2650188" cy="1015663"/>
          </a:xfrm>
          <a:prstGeom prst="rect">
            <a:avLst/>
          </a:prstGeom>
        </p:spPr>
        <p:txBody>
          <a:bodyPr wrap="square">
            <a:spAutoFit/>
          </a:bodyPr>
          <a:lstStyle/>
          <a:p>
            <a:r>
              <a:rPr lang="en-US" sz="3000" dirty="0" smtClean="0">
                <a:solidFill>
                  <a:srgbClr val="065C27"/>
                </a:solidFill>
                <a:cs typeface="Arial" pitchFamily="34" charset="0"/>
              </a:rPr>
              <a:t>Pre-petition Assets</a:t>
            </a:r>
            <a:endParaRPr lang="en-US" sz="3000" dirty="0">
              <a:solidFill>
                <a:srgbClr val="065C27"/>
              </a:solidFill>
              <a:cs typeface="Arial" pitchFamily="34" charset="0"/>
            </a:endParaRPr>
          </a:p>
        </p:txBody>
      </p:sp>
      <p:sp>
        <p:nvSpPr>
          <p:cNvPr id="9" name="Rectangle 8"/>
          <p:cNvSpPr/>
          <p:nvPr/>
        </p:nvSpPr>
        <p:spPr>
          <a:xfrm>
            <a:off x="4845933" y="2695710"/>
            <a:ext cx="2442811" cy="1015663"/>
          </a:xfrm>
          <a:prstGeom prst="rect">
            <a:avLst/>
          </a:prstGeom>
        </p:spPr>
        <p:txBody>
          <a:bodyPr wrap="square">
            <a:spAutoFit/>
          </a:bodyPr>
          <a:lstStyle/>
          <a:p>
            <a:r>
              <a:rPr lang="en-US" sz="3000" dirty="0" smtClean="0">
                <a:solidFill>
                  <a:srgbClr val="C00000"/>
                </a:solidFill>
                <a:cs typeface="Arial" pitchFamily="34" charset="0"/>
              </a:rPr>
              <a:t>Post-petition Assets</a:t>
            </a:r>
            <a:endParaRPr lang="en-US" sz="3000" dirty="0">
              <a:solidFill>
                <a:srgbClr val="C00000"/>
              </a:solidFill>
              <a:cs typeface="Arial" pitchFamily="34" charset="0"/>
            </a:endParaRPr>
          </a:p>
        </p:txBody>
      </p:sp>
      <p:sp>
        <p:nvSpPr>
          <p:cNvPr id="10" name="Rectangle 9"/>
          <p:cNvSpPr/>
          <p:nvPr/>
        </p:nvSpPr>
        <p:spPr>
          <a:xfrm>
            <a:off x="1693212" y="4209108"/>
            <a:ext cx="2546704" cy="1015663"/>
          </a:xfrm>
          <a:prstGeom prst="rect">
            <a:avLst/>
          </a:prstGeom>
        </p:spPr>
        <p:txBody>
          <a:bodyPr wrap="square">
            <a:spAutoFit/>
          </a:bodyPr>
          <a:lstStyle/>
          <a:p>
            <a:r>
              <a:rPr lang="en-US" sz="3000" dirty="0" smtClean="0">
                <a:solidFill>
                  <a:srgbClr val="065C27"/>
                </a:solidFill>
                <a:cs typeface="Arial" pitchFamily="34" charset="0"/>
              </a:rPr>
              <a:t>Property of the Estate</a:t>
            </a:r>
            <a:endParaRPr lang="en-US" sz="3000" dirty="0">
              <a:solidFill>
                <a:srgbClr val="065C27"/>
              </a:solidFill>
              <a:cs typeface="Arial" pitchFamily="34" charset="0"/>
            </a:endParaRPr>
          </a:p>
        </p:txBody>
      </p:sp>
      <p:sp>
        <p:nvSpPr>
          <p:cNvPr id="11" name="Rectangle 10"/>
          <p:cNvSpPr/>
          <p:nvPr/>
        </p:nvSpPr>
        <p:spPr>
          <a:xfrm>
            <a:off x="4648200" y="4093964"/>
            <a:ext cx="4191000" cy="2154436"/>
          </a:xfrm>
          <a:prstGeom prst="rect">
            <a:avLst/>
          </a:prstGeom>
        </p:spPr>
        <p:txBody>
          <a:bodyPr wrap="square">
            <a:spAutoFit/>
          </a:bodyPr>
          <a:lstStyle/>
          <a:p>
            <a:r>
              <a:rPr lang="en-US" sz="2000" dirty="0" smtClean="0">
                <a:solidFill>
                  <a:srgbClr val="C00000"/>
                </a:solidFill>
                <a:cs typeface="Arial" pitchFamily="34" charset="0"/>
              </a:rPr>
              <a:t>Generally NOT property of the estate, EXCEPT:</a:t>
            </a:r>
          </a:p>
          <a:p>
            <a:pPr marL="800100" lvl="1" indent="-342900">
              <a:buFont typeface="Arial" panose="020B0604020202020204" pitchFamily="34" charset="0"/>
              <a:buChar char="•"/>
            </a:pPr>
            <a:r>
              <a:rPr lang="en-US" dirty="0" smtClean="0">
                <a:solidFill>
                  <a:srgbClr val="C00000"/>
                </a:solidFill>
                <a:cs typeface="Arial" pitchFamily="34" charset="0"/>
              </a:rPr>
              <a:t>inheritance, etc. within 180 days (</a:t>
            </a:r>
            <a:r>
              <a:rPr lang="en-US" dirty="0">
                <a:solidFill>
                  <a:srgbClr val="C00000"/>
                </a:solidFill>
                <a:cs typeface="Arial" pitchFamily="34" charset="0"/>
              </a:rPr>
              <a:t>§ 541(a)(5</a:t>
            </a:r>
            <a:r>
              <a:rPr lang="en-US" dirty="0" smtClean="0">
                <a:solidFill>
                  <a:srgbClr val="C00000"/>
                </a:solidFill>
                <a:cs typeface="Arial" pitchFamily="34" charset="0"/>
              </a:rPr>
              <a:t>)) </a:t>
            </a:r>
          </a:p>
          <a:p>
            <a:pPr marL="800100" lvl="1" indent="-342900">
              <a:buFont typeface="Arial" panose="020B0604020202020204" pitchFamily="34" charset="0"/>
              <a:buChar char="•"/>
            </a:pPr>
            <a:r>
              <a:rPr lang="en-US" dirty="0" smtClean="0">
                <a:solidFill>
                  <a:srgbClr val="C00000"/>
                </a:solidFill>
                <a:cs typeface="Arial" pitchFamily="34" charset="0"/>
              </a:rPr>
              <a:t>Chapter 13 estate includes post-petition income and property while case pending</a:t>
            </a:r>
            <a:endParaRPr lang="en-US" dirty="0">
              <a:solidFill>
                <a:srgbClr val="C00000"/>
              </a:solidFill>
              <a:cs typeface="Arial" pitchFamily="34" charset="0"/>
            </a:endParaRPr>
          </a:p>
        </p:txBody>
      </p:sp>
      <p:sp>
        <p:nvSpPr>
          <p:cNvPr id="12" name="TextBox 11"/>
          <p:cNvSpPr txBox="1"/>
          <p:nvPr/>
        </p:nvSpPr>
        <p:spPr>
          <a:xfrm>
            <a:off x="3923310" y="1524000"/>
            <a:ext cx="1182090" cy="646331"/>
          </a:xfrm>
          <a:prstGeom prst="rect">
            <a:avLst/>
          </a:prstGeom>
          <a:noFill/>
        </p:spPr>
        <p:txBody>
          <a:bodyPr wrap="square" rtlCol="0">
            <a:spAutoFit/>
          </a:bodyPr>
          <a:lstStyle/>
          <a:p>
            <a:pPr algn="ctr"/>
            <a:r>
              <a:rPr lang="en-US" dirty="0" smtClean="0">
                <a:cs typeface="Arial" pitchFamily="34" charset="0"/>
              </a:rPr>
              <a:t>Petition Date</a:t>
            </a:r>
            <a:endParaRPr lang="en-US" dirty="0">
              <a:cs typeface="Arial" pitchFamily="34" charset="0"/>
            </a:endParaRPr>
          </a:p>
        </p:txBody>
      </p:sp>
    </p:spTree>
    <p:extLst>
      <p:ext uri="{BB962C8B-B14F-4D97-AF65-F5344CB8AC3E}">
        <p14:creationId xmlns:p14="http://schemas.microsoft.com/office/powerpoint/2010/main" val="1343962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r>
              <a:rPr lang="en-US" dirty="0" smtClean="0"/>
              <a:t>The Bankruptcy Estate</a:t>
            </a:r>
            <a:endParaRPr lang="en-US" dirty="0"/>
          </a:p>
        </p:txBody>
      </p:sp>
      <p:sp>
        <p:nvSpPr>
          <p:cNvPr id="3" name="Content Placeholder 2"/>
          <p:cNvSpPr>
            <a:spLocks noGrp="1"/>
          </p:cNvSpPr>
          <p:nvPr>
            <p:ph idx="1"/>
          </p:nvPr>
        </p:nvSpPr>
        <p:spPr>
          <a:xfrm>
            <a:off x="381000" y="1371600"/>
            <a:ext cx="8305800" cy="5181600"/>
          </a:xfrm>
        </p:spPr>
        <p:txBody>
          <a:bodyPr>
            <a:normAutofit fontScale="92500" lnSpcReduction="10000"/>
          </a:bodyPr>
          <a:lstStyle/>
          <a:p>
            <a:r>
              <a:rPr lang="en-US" sz="3500" dirty="0" smtClean="0"/>
              <a:t>Certain triggering events make property no longer property of the estate</a:t>
            </a:r>
            <a:r>
              <a:rPr lang="en-US" sz="3500" dirty="0"/>
              <a:t>:</a:t>
            </a:r>
            <a:endParaRPr lang="en-US" sz="3500" dirty="0" smtClean="0"/>
          </a:p>
          <a:p>
            <a:pPr lvl="1"/>
            <a:r>
              <a:rPr lang="en-US" dirty="0" smtClean="0"/>
              <a:t>If the debtor fails to timely redeem, surrender, reaffirm or take other action regarding personal property as indicated by the debtor on Statement of Intention</a:t>
            </a:r>
            <a:r>
              <a:rPr lang="en-US" b="1" dirty="0" smtClean="0">
                <a:solidFill>
                  <a:schemeClr val="accent3">
                    <a:lumMod val="75000"/>
                  </a:schemeClr>
                </a:solidFill>
              </a:rPr>
              <a:t> </a:t>
            </a:r>
            <a:br>
              <a:rPr lang="en-US" b="1" dirty="0" smtClean="0">
                <a:solidFill>
                  <a:schemeClr val="accent3">
                    <a:lumMod val="75000"/>
                  </a:schemeClr>
                </a:solidFill>
              </a:rPr>
            </a:br>
            <a:r>
              <a:rPr lang="en-US" sz="2400" b="1" dirty="0" smtClean="0">
                <a:solidFill>
                  <a:schemeClr val="accent3">
                    <a:lumMod val="75000"/>
                  </a:schemeClr>
                </a:solidFill>
              </a:rPr>
              <a:t>11 </a:t>
            </a:r>
            <a:r>
              <a:rPr lang="en-US" sz="2400" b="1" dirty="0">
                <a:solidFill>
                  <a:schemeClr val="accent3">
                    <a:lumMod val="75000"/>
                  </a:schemeClr>
                </a:solidFill>
              </a:rPr>
              <a:t>U.S.C. §§ 362(h) and 521(a)(6)</a:t>
            </a:r>
            <a:r>
              <a:rPr lang="en-US" b="1" dirty="0">
                <a:solidFill>
                  <a:schemeClr val="accent3">
                    <a:lumMod val="75000"/>
                  </a:schemeClr>
                </a:solidFill>
              </a:rPr>
              <a:t>  </a:t>
            </a:r>
            <a:r>
              <a:rPr lang="en-US" dirty="0" smtClean="0"/>
              <a:t>  </a:t>
            </a:r>
          </a:p>
          <a:p>
            <a:pPr lvl="1"/>
            <a:r>
              <a:rPr lang="en-US" dirty="0"/>
              <a:t>Pawned personal property if </a:t>
            </a:r>
            <a:r>
              <a:rPr lang="en-US" dirty="0" smtClean="0"/>
              <a:t>property </a:t>
            </a:r>
            <a:r>
              <a:rPr lang="en-US" dirty="0"/>
              <a:t>is held </a:t>
            </a:r>
            <a:r>
              <a:rPr lang="en-US" dirty="0" smtClean="0"/>
              <a:t>by </a:t>
            </a:r>
            <a:r>
              <a:rPr lang="en-US" dirty="0"/>
              <a:t>lender (pawnshop) and </a:t>
            </a:r>
            <a:r>
              <a:rPr lang="en-US" dirty="0" smtClean="0"/>
              <a:t>debtor </a:t>
            </a:r>
            <a:r>
              <a:rPr lang="en-US" dirty="0"/>
              <a:t>or </a:t>
            </a:r>
            <a:r>
              <a:rPr lang="en-US" dirty="0" smtClean="0"/>
              <a:t>trustee </a:t>
            </a:r>
            <a:r>
              <a:rPr lang="en-US" dirty="0"/>
              <a:t>has not redeemed the property within the time period set under state law (as extended under § 108(b) for an additional 60 days after the petition is filed</a:t>
            </a:r>
            <a:r>
              <a:rPr lang="en-US" dirty="0" smtClean="0"/>
              <a:t>)  </a:t>
            </a:r>
            <a:br>
              <a:rPr lang="en-US" dirty="0" smtClean="0"/>
            </a:br>
            <a:r>
              <a:rPr lang="en-US" sz="2400" b="1" dirty="0" smtClean="0">
                <a:solidFill>
                  <a:schemeClr val="accent3">
                    <a:lumMod val="75000"/>
                  </a:schemeClr>
                </a:solidFill>
              </a:rPr>
              <a:t>11 </a:t>
            </a:r>
            <a:r>
              <a:rPr lang="en-US" sz="2400" b="1" dirty="0">
                <a:solidFill>
                  <a:schemeClr val="accent3">
                    <a:lumMod val="75000"/>
                  </a:schemeClr>
                </a:solidFill>
              </a:rPr>
              <a:t>U.S.C. § 541(b)(8</a:t>
            </a:r>
            <a:r>
              <a:rPr lang="en-US" sz="2400" b="1" dirty="0" smtClean="0">
                <a:solidFill>
                  <a:schemeClr val="accent3">
                    <a:lumMod val="75000"/>
                  </a:schemeClr>
                </a:solidFill>
              </a:rPr>
              <a:t>)</a:t>
            </a:r>
            <a:endParaRPr lang="en-US" sz="2400" dirty="0" smtClean="0"/>
          </a:p>
        </p:txBody>
      </p:sp>
      <p:sp>
        <p:nvSpPr>
          <p:cNvPr id="4" name="Slide Number Placeholder 3"/>
          <p:cNvSpPr>
            <a:spLocks noGrp="1"/>
          </p:cNvSpPr>
          <p:nvPr>
            <p:ph type="sldNum" sz="quarter" idx="12"/>
          </p:nvPr>
        </p:nvSpPr>
        <p:spPr/>
        <p:txBody>
          <a:bodyPr/>
          <a:lstStyle/>
          <a:p>
            <a:fld id="{E6773D37-5E4E-460C-A171-5942684EA317}" type="slidenum">
              <a:rPr lang="en-US" smtClean="0"/>
              <a:pPr/>
              <a:t>16</a:t>
            </a:fld>
            <a:endParaRPr lang="en-US" dirty="0"/>
          </a:p>
        </p:txBody>
      </p:sp>
    </p:spTree>
    <p:extLst>
      <p:ext uri="{BB962C8B-B14F-4D97-AF65-F5344CB8AC3E}">
        <p14:creationId xmlns:p14="http://schemas.microsoft.com/office/powerpoint/2010/main" val="230617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Commonly missed assets</a:t>
            </a:r>
          </a:p>
        </p:txBody>
      </p:sp>
      <p:sp>
        <p:nvSpPr>
          <p:cNvPr id="3" name="Content Placeholder 2"/>
          <p:cNvSpPr>
            <a:spLocks noGrp="1"/>
          </p:cNvSpPr>
          <p:nvPr>
            <p:ph sz="half" idx="1"/>
          </p:nvPr>
        </p:nvSpPr>
        <p:spPr/>
        <p:txBody>
          <a:bodyPr>
            <a:normAutofit lnSpcReduction="10000"/>
          </a:bodyPr>
          <a:lstStyle/>
          <a:p>
            <a:r>
              <a:rPr lang="en-US" sz="3200" dirty="0"/>
              <a:t>Tax refunds (when?)</a:t>
            </a:r>
          </a:p>
          <a:p>
            <a:r>
              <a:rPr lang="en-US" sz="3200" dirty="0"/>
              <a:t>Alimony or support arrearages</a:t>
            </a:r>
          </a:p>
          <a:p>
            <a:r>
              <a:rPr lang="en-US" sz="3200" dirty="0"/>
              <a:t>Security deposits</a:t>
            </a:r>
          </a:p>
          <a:p>
            <a:r>
              <a:rPr lang="en-US" sz="3200" dirty="0"/>
              <a:t>Deposits in dormant savings accounts</a:t>
            </a:r>
          </a:p>
          <a:p>
            <a:pPr marL="0" indent="0">
              <a:buNone/>
            </a:pPr>
            <a:endParaRPr lang="en-US" dirty="0"/>
          </a:p>
        </p:txBody>
      </p:sp>
      <p:sp>
        <p:nvSpPr>
          <p:cNvPr id="4" name="Content Placeholder 3"/>
          <p:cNvSpPr>
            <a:spLocks noGrp="1"/>
          </p:cNvSpPr>
          <p:nvPr>
            <p:ph sz="half" idx="2"/>
          </p:nvPr>
        </p:nvSpPr>
        <p:spPr/>
        <p:txBody>
          <a:bodyPr>
            <a:normAutofit lnSpcReduction="10000"/>
          </a:bodyPr>
          <a:lstStyle/>
          <a:p>
            <a:r>
              <a:rPr lang="en-US" sz="3200" dirty="0" smtClean="0"/>
              <a:t>Personal </a:t>
            </a:r>
            <a:r>
              <a:rPr lang="en-US" sz="3200" dirty="0"/>
              <a:t>injury or other legal </a:t>
            </a:r>
            <a:r>
              <a:rPr lang="en-US" sz="3200" dirty="0" smtClean="0"/>
              <a:t>claims</a:t>
            </a:r>
            <a:r>
              <a:rPr lang="en-US" sz="3200" dirty="0"/>
              <a:t> </a:t>
            </a:r>
            <a:r>
              <a:rPr lang="en-US" sz="3200" dirty="0" smtClean="0"/>
              <a:t>--any </a:t>
            </a:r>
            <a:r>
              <a:rPr lang="en-US" sz="3200" dirty="0"/>
              <a:t>possible </a:t>
            </a:r>
            <a:r>
              <a:rPr lang="en-US" sz="3200" dirty="0" smtClean="0"/>
              <a:t>claims, even </a:t>
            </a:r>
            <a:r>
              <a:rPr lang="en-US" sz="3200" dirty="0"/>
              <a:t>though law suit not </a:t>
            </a:r>
            <a:r>
              <a:rPr lang="en-US" sz="3200" dirty="0" smtClean="0"/>
              <a:t>filed (risk of judicial </a:t>
            </a:r>
            <a:r>
              <a:rPr lang="en-US" sz="3200" dirty="0"/>
              <a:t>estoppel)</a:t>
            </a:r>
          </a:p>
          <a:p>
            <a:r>
              <a:rPr lang="en-US" sz="3200" dirty="0"/>
              <a:t>Cash value in whole life insurance policies</a:t>
            </a:r>
          </a:p>
          <a:p>
            <a:pPr marL="0" indent="0">
              <a:buNone/>
            </a:pPr>
            <a:endParaRPr lang="en-US" dirty="0"/>
          </a:p>
        </p:txBody>
      </p:sp>
      <p:sp>
        <p:nvSpPr>
          <p:cNvPr id="5" name="Slide Number Placeholder 4"/>
          <p:cNvSpPr>
            <a:spLocks noGrp="1"/>
          </p:cNvSpPr>
          <p:nvPr>
            <p:ph type="sldNum" sz="quarter" idx="12"/>
          </p:nvPr>
        </p:nvSpPr>
        <p:spPr/>
        <p:txBody>
          <a:bodyPr/>
          <a:lstStyle/>
          <a:p>
            <a:fld id="{E6773D37-5E4E-460C-A171-5942684EA317}" type="slidenum">
              <a:rPr lang="en-US" smtClean="0"/>
              <a:t>17</a:t>
            </a:fld>
            <a:endParaRPr lang="en-US"/>
          </a:p>
        </p:txBody>
      </p:sp>
    </p:spTree>
    <p:extLst>
      <p:ext uri="{BB962C8B-B14F-4D97-AF65-F5344CB8AC3E}">
        <p14:creationId xmlns:p14="http://schemas.microsoft.com/office/powerpoint/2010/main" val="3720724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Commonly missed assets</a:t>
            </a:r>
            <a:endParaRPr lang="en-US" dirty="0"/>
          </a:p>
        </p:txBody>
      </p:sp>
      <p:sp>
        <p:nvSpPr>
          <p:cNvPr id="3" name="Content Placeholder 2"/>
          <p:cNvSpPr>
            <a:spLocks noGrp="1"/>
          </p:cNvSpPr>
          <p:nvPr>
            <p:ph sz="half" idx="1"/>
          </p:nvPr>
        </p:nvSpPr>
        <p:spPr/>
        <p:txBody>
          <a:bodyPr numCol="1">
            <a:noAutofit/>
          </a:bodyPr>
          <a:lstStyle/>
          <a:p>
            <a:pPr>
              <a:lnSpc>
                <a:spcPct val="120000"/>
              </a:lnSpc>
              <a:spcBef>
                <a:spcPts val="1200"/>
              </a:spcBef>
            </a:pPr>
            <a:r>
              <a:rPr lang="en-US" sz="3200" dirty="0" smtClean="0"/>
              <a:t>Inherited real estate/heir property</a:t>
            </a:r>
          </a:p>
          <a:p>
            <a:pPr>
              <a:lnSpc>
                <a:spcPct val="120000"/>
              </a:lnSpc>
              <a:spcBef>
                <a:spcPts val="1200"/>
              </a:spcBef>
            </a:pPr>
            <a:r>
              <a:rPr lang="en-US" sz="3200" dirty="0" smtClean="0"/>
              <a:t>Cars being driven by someone else</a:t>
            </a:r>
          </a:p>
          <a:p>
            <a:pPr>
              <a:lnSpc>
                <a:spcPct val="120000"/>
              </a:lnSpc>
              <a:spcBef>
                <a:spcPts val="1200"/>
              </a:spcBef>
            </a:pPr>
            <a:r>
              <a:rPr lang="en-US" sz="3200" dirty="0"/>
              <a:t>Pledged goods at pawnbrokers</a:t>
            </a:r>
          </a:p>
          <a:p>
            <a:pPr marL="0" indent="0">
              <a:lnSpc>
                <a:spcPct val="120000"/>
              </a:lnSpc>
              <a:spcBef>
                <a:spcPts val="1200"/>
              </a:spcBef>
              <a:buNone/>
            </a:pPr>
            <a:endParaRPr lang="en-US" sz="3200" dirty="0" smtClean="0"/>
          </a:p>
        </p:txBody>
      </p:sp>
      <p:sp>
        <p:nvSpPr>
          <p:cNvPr id="5" name="Content Placeholder 4"/>
          <p:cNvSpPr>
            <a:spLocks noGrp="1"/>
          </p:cNvSpPr>
          <p:nvPr>
            <p:ph sz="half" idx="2"/>
          </p:nvPr>
        </p:nvSpPr>
        <p:spPr/>
        <p:txBody>
          <a:bodyPr>
            <a:normAutofit/>
          </a:bodyPr>
          <a:lstStyle/>
          <a:p>
            <a:r>
              <a:rPr lang="en-US" sz="3200" dirty="0" smtClean="0"/>
              <a:t>Voidable preferences (payments to creditors in past 90 days)</a:t>
            </a:r>
          </a:p>
          <a:p>
            <a:r>
              <a:rPr lang="en-US" sz="3200" dirty="0"/>
              <a:t>Pension plans </a:t>
            </a:r>
          </a:p>
          <a:p>
            <a:r>
              <a:rPr lang="en-US" sz="3200" dirty="0"/>
              <a:t>Burial plots</a:t>
            </a:r>
          </a:p>
          <a:p>
            <a:pPr marL="0" indent="0">
              <a:buNone/>
            </a:pPr>
            <a:endParaRPr lang="en-US" sz="3200" dirty="0" smtClean="0"/>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18</a:t>
            </a:fld>
            <a:endParaRPr lang="en-US"/>
          </a:p>
        </p:txBody>
      </p:sp>
    </p:spTree>
    <p:extLst>
      <p:ext uri="{BB962C8B-B14F-4D97-AF65-F5344CB8AC3E}">
        <p14:creationId xmlns:p14="http://schemas.microsoft.com/office/powerpoint/2010/main" val="2559267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Exemption Choice</a:t>
            </a:r>
            <a:endParaRPr lang="en-US" dirty="0"/>
          </a:p>
        </p:txBody>
      </p:sp>
      <p:sp>
        <p:nvSpPr>
          <p:cNvPr id="3" name="Content Placeholder 2"/>
          <p:cNvSpPr>
            <a:spLocks noGrp="1"/>
          </p:cNvSpPr>
          <p:nvPr>
            <p:ph idx="1"/>
          </p:nvPr>
        </p:nvSpPr>
        <p:spPr/>
        <p:txBody>
          <a:bodyPr>
            <a:normAutofit/>
          </a:bodyPr>
          <a:lstStyle/>
          <a:p>
            <a:pPr marL="0" indent="0">
              <a:buNone/>
            </a:pPr>
            <a:r>
              <a:rPr lang="en-US" altLang="en-US" b="1" dirty="0" smtClean="0"/>
              <a:t>Generally, one of two schemes will apply:</a:t>
            </a:r>
            <a:br>
              <a:rPr lang="en-US" altLang="en-US" b="1" dirty="0" smtClean="0"/>
            </a:br>
            <a:endParaRPr lang="en-US" altLang="en-US" b="1" dirty="0" smtClean="0"/>
          </a:p>
          <a:p>
            <a:r>
              <a:rPr lang="en-US" altLang="en-US" dirty="0" smtClean="0"/>
              <a:t>Exemptions available under § 522(d)</a:t>
            </a:r>
          </a:p>
          <a:p>
            <a:pPr marL="0" indent="0" algn="ctr">
              <a:buNone/>
            </a:pPr>
            <a:r>
              <a:rPr lang="en-US" altLang="en-US" dirty="0" smtClean="0"/>
              <a:t>OR</a:t>
            </a:r>
          </a:p>
          <a:p>
            <a:r>
              <a:rPr lang="en-US" altLang="en-US" dirty="0" smtClean="0"/>
              <a:t>Exemptions available under state law</a:t>
            </a:r>
          </a:p>
        </p:txBody>
      </p:sp>
      <p:sp>
        <p:nvSpPr>
          <p:cNvPr id="4" name="Slide Number Placeholder 3"/>
          <p:cNvSpPr>
            <a:spLocks noGrp="1"/>
          </p:cNvSpPr>
          <p:nvPr>
            <p:ph type="sldNum" sz="quarter" idx="12"/>
          </p:nvPr>
        </p:nvSpPr>
        <p:spPr/>
        <p:txBody>
          <a:bodyPr/>
          <a:lstStyle/>
          <a:p>
            <a:fld id="{E6773D37-5E4E-460C-A171-5942684EA317}" type="slidenum">
              <a:rPr lang="en-US" smtClean="0"/>
              <a:pPr/>
              <a:t>19</a:t>
            </a:fld>
            <a:endParaRPr lang="en-US"/>
          </a:p>
        </p:txBody>
      </p:sp>
    </p:spTree>
    <p:extLst>
      <p:ext uri="{BB962C8B-B14F-4D97-AF65-F5344CB8AC3E}">
        <p14:creationId xmlns:p14="http://schemas.microsoft.com/office/powerpoint/2010/main" val="1350855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 Bono Bankruptcy Training Program Material</a:t>
            </a:r>
          </a:p>
        </p:txBody>
      </p:sp>
      <p:sp>
        <p:nvSpPr>
          <p:cNvPr id="3" name="Content Placeholder 2"/>
          <p:cNvSpPr>
            <a:spLocks noGrp="1"/>
          </p:cNvSpPr>
          <p:nvPr>
            <p:ph idx="1"/>
          </p:nvPr>
        </p:nvSpPr>
        <p:spPr>
          <a:xfrm>
            <a:off x="457200" y="1752600"/>
            <a:ext cx="8229600" cy="4373563"/>
          </a:xfrm>
        </p:spPr>
        <p:txBody>
          <a:bodyPr>
            <a:normAutofit/>
          </a:bodyPr>
          <a:lstStyle/>
          <a:p>
            <a:pPr marL="0" indent="0">
              <a:buNone/>
            </a:pPr>
            <a:r>
              <a:rPr lang="en-US" sz="2600" dirty="0"/>
              <a:t>This </a:t>
            </a:r>
            <a:r>
              <a:rPr lang="en-US" sz="2600" dirty="0" smtClean="0"/>
              <a:t>presentation </a:t>
            </a:r>
            <a:r>
              <a:rPr lang="en-US" sz="2600" dirty="0"/>
              <a:t>has been prepared by the National Consumer Law Center, Inc. (NCLC).  For more information about NCLC, go to www.consumerlaw.org.</a:t>
            </a:r>
          </a:p>
          <a:p>
            <a:pPr marL="0" indent="0">
              <a:buNone/>
            </a:pPr>
            <a:endParaRPr lang="en-US" sz="2600" dirty="0" smtClean="0"/>
          </a:p>
          <a:p>
            <a:pPr marL="0" indent="0">
              <a:buNone/>
            </a:pPr>
            <a:r>
              <a:rPr lang="en-US" sz="2600" dirty="0" smtClean="0"/>
              <a:t>Copyright </a:t>
            </a:r>
            <a:r>
              <a:rPr lang="en-US" sz="2600" dirty="0"/>
              <a:t>© 2015 by National Consumer Law Center, Inc.  National Consumer Law Center and NCLC are registered trademarks of National Consumer Law Center, Inc. All Rights Reserved</a:t>
            </a:r>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2</a:t>
            </a:fld>
            <a:endParaRPr lang="en-US"/>
          </a:p>
        </p:txBody>
      </p:sp>
    </p:spTree>
    <p:extLst>
      <p:ext uri="{BB962C8B-B14F-4D97-AF65-F5344CB8AC3E}">
        <p14:creationId xmlns:p14="http://schemas.microsoft.com/office/powerpoint/2010/main" val="2651359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Exemption Choice</a:t>
            </a:r>
            <a:endParaRPr lang="en-US" dirty="0"/>
          </a:p>
        </p:txBody>
      </p:sp>
      <p:sp>
        <p:nvSpPr>
          <p:cNvPr id="3" name="Content Placeholder 2"/>
          <p:cNvSpPr>
            <a:spLocks noGrp="1"/>
          </p:cNvSpPr>
          <p:nvPr>
            <p:ph idx="1"/>
          </p:nvPr>
        </p:nvSpPr>
        <p:spPr/>
        <p:txBody>
          <a:bodyPr>
            <a:normAutofit/>
          </a:bodyPr>
          <a:lstStyle/>
          <a:p>
            <a:r>
              <a:rPr lang="en-US" altLang="en-US" dirty="0"/>
              <a:t>If the state has “opted out,”  then debtor must use state law </a:t>
            </a:r>
            <a:r>
              <a:rPr lang="en-US" altLang="en-US" dirty="0" smtClean="0"/>
              <a:t>exemptions</a:t>
            </a:r>
          </a:p>
          <a:p>
            <a:r>
              <a:rPr lang="en-US" altLang="en-US" dirty="0" smtClean="0"/>
              <a:t>If the state has not “opted out,” then debtor may choose exemptions under either § 522(d) or state law</a:t>
            </a:r>
          </a:p>
          <a:p>
            <a:pPr lvl="2"/>
            <a:r>
              <a:rPr lang="en-US" altLang="en-US" sz="3200" dirty="0" smtClean="0"/>
              <a:t>In a joint case, both spouses must choose same exemption scheme</a:t>
            </a:r>
            <a:endParaRPr lang="en-US" altLang="en-US" sz="3200"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20</a:t>
            </a:fld>
            <a:endParaRPr lang="en-US"/>
          </a:p>
        </p:txBody>
      </p:sp>
    </p:spTree>
    <p:extLst>
      <p:ext uri="{BB962C8B-B14F-4D97-AF65-F5344CB8AC3E}">
        <p14:creationId xmlns:p14="http://schemas.microsoft.com/office/powerpoint/2010/main" val="2872723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r>
              <a:rPr lang="en-US" dirty="0" smtClean="0"/>
              <a:t>Exemption Choice</a:t>
            </a:r>
            <a:endParaRPr lang="en-US" dirty="0"/>
          </a:p>
        </p:txBody>
      </p:sp>
      <p:sp>
        <p:nvSpPr>
          <p:cNvPr id="3" name="Content Placeholder 2"/>
          <p:cNvSpPr>
            <a:spLocks noGrp="1"/>
          </p:cNvSpPr>
          <p:nvPr>
            <p:ph idx="1"/>
          </p:nvPr>
        </p:nvSpPr>
        <p:spPr>
          <a:xfrm>
            <a:off x="304800" y="1371600"/>
            <a:ext cx="8382000" cy="5105400"/>
          </a:xfrm>
        </p:spPr>
        <p:txBody>
          <a:bodyPr>
            <a:normAutofit fontScale="92500" lnSpcReduction="20000"/>
          </a:bodyPr>
          <a:lstStyle/>
          <a:p>
            <a:pPr marL="0" indent="0">
              <a:buNone/>
            </a:pPr>
            <a:r>
              <a:rPr lang="en-US" altLang="en-US" sz="3500" b="1" dirty="0"/>
              <a:t>If state law exemption scheme is elected or required (as in an opt-out state), debtor may also exempt:</a:t>
            </a:r>
          </a:p>
          <a:p>
            <a:r>
              <a:rPr lang="en-US" altLang="en-US" sz="3500" dirty="0"/>
              <a:t>Tenancy by entirety or joint tenancy property interest, if exempt from process under state law</a:t>
            </a:r>
          </a:p>
          <a:p>
            <a:r>
              <a:rPr lang="en-US" altLang="en-US" sz="3500" dirty="0" smtClean="0"/>
              <a:t>Property </a:t>
            </a:r>
            <a:r>
              <a:rPr lang="en-US" altLang="en-US" sz="3500" dirty="0"/>
              <a:t>exempt under Federal </a:t>
            </a:r>
            <a:r>
              <a:rPr lang="en-US" altLang="en-US" sz="3500" dirty="0" err="1"/>
              <a:t>nonbankruptcy</a:t>
            </a:r>
            <a:r>
              <a:rPr lang="en-US" altLang="en-US" sz="3500" dirty="0"/>
              <a:t> </a:t>
            </a:r>
            <a:r>
              <a:rPr lang="en-US" altLang="en-US" sz="3500" dirty="0" smtClean="0"/>
              <a:t>law </a:t>
            </a:r>
            <a:r>
              <a:rPr lang="en-US" altLang="en-US" sz="3500" dirty="0"/>
              <a:t>(e.g. Social Security benefits</a:t>
            </a:r>
            <a:r>
              <a:rPr lang="en-US" altLang="en-US" sz="3500" dirty="0" smtClean="0"/>
              <a:t>)</a:t>
            </a:r>
          </a:p>
          <a:p>
            <a:r>
              <a:rPr lang="en-US" altLang="en-US" sz="3600" dirty="0"/>
              <a:t>Retirement funds, if exempt from taxation </a:t>
            </a:r>
            <a:endParaRPr lang="en-US" altLang="en-US" sz="3600" b="1" dirty="0">
              <a:solidFill>
                <a:srgbClr val="065C27"/>
              </a:solidFill>
            </a:endParaRPr>
          </a:p>
          <a:p>
            <a:pPr marL="0" indent="0">
              <a:buNone/>
            </a:pPr>
            <a:r>
              <a:rPr lang="en-US" altLang="en-US" sz="2400" b="1" dirty="0">
                <a:solidFill>
                  <a:schemeClr val="accent3">
                    <a:lumMod val="75000"/>
                  </a:schemeClr>
                </a:solidFill>
              </a:rPr>
              <a:t>11 U.S.C. §§ 522(b)(3)(B) and (b)(3)(C</a:t>
            </a:r>
            <a:r>
              <a:rPr lang="en-US" altLang="en-US" sz="2400" b="1" dirty="0" smtClean="0">
                <a:solidFill>
                  <a:schemeClr val="accent3">
                    <a:lumMod val="75000"/>
                  </a:schemeClr>
                </a:solidFill>
              </a:rPr>
              <a:t>)</a:t>
            </a:r>
            <a:endParaRPr lang="en-US" altLang="en-US" sz="2400" dirty="0"/>
          </a:p>
          <a:p>
            <a:pPr marL="0" indent="0">
              <a:buNone/>
            </a:pPr>
            <a:endParaRPr lang="en-US" altLang="en-US" b="1" dirty="0">
              <a:solidFill>
                <a:srgbClr val="065C27"/>
              </a:solidFill>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pPr/>
              <a:t>21</a:t>
            </a:fld>
            <a:endParaRPr lang="en-US"/>
          </a:p>
        </p:txBody>
      </p:sp>
    </p:spTree>
    <p:extLst>
      <p:ext uri="{BB962C8B-B14F-4D97-AF65-F5344CB8AC3E}">
        <p14:creationId xmlns:p14="http://schemas.microsoft.com/office/powerpoint/2010/main" val="15251370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020762"/>
          </a:xfrm>
        </p:spPr>
        <p:txBody>
          <a:bodyPr/>
          <a:lstStyle/>
          <a:p>
            <a:r>
              <a:rPr lang="en-US" dirty="0" smtClean="0"/>
              <a:t>Which Exemptions Apply?</a:t>
            </a:r>
            <a:endParaRPr lang="en-US" dirty="0"/>
          </a:p>
        </p:txBody>
      </p:sp>
      <p:sp>
        <p:nvSpPr>
          <p:cNvPr id="3" name="Content Placeholder 2"/>
          <p:cNvSpPr>
            <a:spLocks noGrp="1"/>
          </p:cNvSpPr>
          <p:nvPr>
            <p:ph idx="1"/>
          </p:nvPr>
        </p:nvSpPr>
        <p:spPr>
          <a:xfrm>
            <a:off x="381000" y="1447800"/>
            <a:ext cx="8305800" cy="5105400"/>
          </a:xfrm>
        </p:spPr>
        <p:txBody>
          <a:bodyPr>
            <a:normAutofit fontScale="85000" lnSpcReduction="20000"/>
          </a:bodyPr>
          <a:lstStyle/>
          <a:p>
            <a:pPr marL="0" indent="0">
              <a:buNone/>
            </a:pPr>
            <a:r>
              <a:rPr lang="en-US" sz="3500" b="1" dirty="0" smtClean="0"/>
              <a:t>State law as to opt-out applies as follows:</a:t>
            </a:r>
          </a:p>
          <a:p>
            <a:r>
              <a:rPr lang="en-US" sz="3500" dirty="0" smtClean="0"/>
              <a:t>In most cases, controlling state law will be where debtor was domiciled for 730 days before filing</a:t>
            </a:r>
          </a:p>
          <a:p>
            <a:r>
              <a:rPr lang="en-US" sz="3500" dirty="0" smtClean="0"/>
              <a:t>If the debtor moved to a different state any time during the 730 days, look </a:t>
            </a:r>
            <a:r>
              <a:rPr lang="en-US" sz="3500" b="1" dirty="0" smtClean="0"/>
              <a:t>instead</a:t>
            </a:r>
            <a:r>
              <a:rPr lang="en-US" sz="3500" dirty="0" smtClean="0"/>
              <a:t> at where the debtor was domiciled for longest portion of the 180 days preceding the 730-day period</a:t>
            </a:r>
          </a:p>
          <a:p>
            <a:r>
              <a:rPr lang="en-US" sz="3600" dirty="0"/>
              <a:t>Federal exemptions </a:t>
            </a:r>
            <a:r>
              <a:rPr lang="en-US" sz="3600" dirty="0" smtClean="0"/>
              <a:t>under § 522(d</a:t>
            </a:r>
            <a:r>
              <a:rPr lang="en-US" sz="3600" dirty="0"/>
              <a:t>) apply if debtor ineligible for any state’s exemptions</a:t>
            </a:r>
          </a:p>
          <a:p>
            <a:pPr marL="0" indent="0">
              <a:buNone/>
            </a:pPr>
            <a:r>
              <a:rPr lang="en-US" sz="2600" b="1" dirty="0" smtClean="0">
                <a:solidFill>
                  <a:schemeClr val="accent3">
                    <a:lumMod val="75000"/>
                  </a:schemeClr>
                </a:solidFill>
              </a:rPr>
              <a:t>11 </a:t>
            </a:r>
            <a:r>
              <a:rPr lang="en-US" sz="2600" b="1" dirty="0">
                <a:solidFill>
                  <a:schemeClr val="accent3">
                    <a:lumMod val="75000"/>
                  </a:schemeClr>
                </a:solidFill>
              </a:rPr>
              <a:t>U.S.C.§522(b)(3)(A) </a:t>
            </a:r>
          </a:p>
          <a:p>
            <a:endParaRPr lang="en-US" sz="3500" dirty="0" smtClean="0"/>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22</a:t>
            </a:fld>
            <a:endParaRPr lang="en-US"/>
          </a:p>
        </p:txBody>
      </p:sp>
    </p:spTree>
    <p:extLst>
      <p:ext uri="{BB962C8B-B14F-4D97-AF65-F5344CB8AC3E}">
        <p14:creationId xmlns:p14="http://schemas.microsoft.com/office/powerpoint/2010/main" val="692640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Exemptions Apply?</a:t>
            </a:r>
          </a:p>
        </p:txBody>
      </p:sp>
      <p:sp>
        <p:nvSpPr>
          <p:cNvPr id="4" name="Slide Number Placeholder 3"/>
          <p:cNvSpPr>
            <a:spLocks noGrp="1"/>
          </p:cNvSpPr>
          <p:nvPr>
            <p:ph type="sldNum" sz="quarter" idx="12"/>
          </p:nvPr>
        </p:nvSpPr>
        <p:spPr/>
        <p:txBody>
          <a:bodyPr/>
          <a:lstStyle/>
          <a:p>
            <a:fld id="{E6773D37-5E4E-460C-A171-5942684EA317}" type="slidenum">
              <a:rPr lang="en-US" smtClean="0"/>
              <a:t>23</a:t>
            </a:fld>
            <a:endParaRPr lang="en-US"/>
          </a:p>
        </p:txBody>
      </p:sp>
      <p:sp>
        <p:nvSpPr>
          <p:cNvPr id="5" name="Rectangle 10"/>
          <p:cNvSpPr>
            <a:spLocks noChangeArrowheads="1"/>
          </p:cNvSpPr>
          <p:nvPr/>
        </p:nvSpPr>
        <p:spPr bwMode="auto">
          <a:xfrm>
            <a:off x="2971800" y="3886200"/>
            <a:ext cx="4572000" cy="914400"/>
          </a:xfrm>
          <a:prstGeom prst="rect">
            <a:avLst/>
          </a:prstGeom>
          <a:solidFill>
            <a:srgbClr val="065C27"/>
          </a:solidFill>
          <a:ln w="9525">
            <a:noFill/>
            <a:miter lim="800000"/>
            <a:headEnd/>
            <a:tailEnd/>
          </a:ln>
        </p:spPr>
        <p:txBody>
          <a:bodyPr wrap="none" anchor="ct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endParaRPr lang="en-US" altLang="en-US"/>
          </a:p>
        </p:txBody>
      </p:sp>
      <p:sp>
        <p:nvSpPr>
          <p:cNvPr id="6" name="Text Box 12"/>
          <p:cNvSpPr txBox="1">
            <a:spLocks noChangeArrowheads="1"/>
          </p:cNvSpPr>
          <p:nvPr/>
        </p:nvSpPr>
        <p:spPr bwMode="auto">
          <a:xfrm>
            <a:off x="6781800" y="1860550"/>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a:spcBef>
                <a:spcPct val="50000"/>
              </a:spcBef>
            </a:pPr>
            <a:r>
              <a:rPr lang="en-US" altLang="en-US" dirty="0">
                <a:latin typeface="+mn-lt"/>
              </a:rPr>
              <a:t>Date petition filed</a:t>
            </a:r>
          </a:p>
        </p:txBody>
      </p:sp>
      <p:sp>
        <p:nvSpPr>
          <p:cNvPr id="7" name="Line 13"/>
          <p:cNvSpPr>
            <a:spLocks noChangeShapeType="1"/>
          </p:cNvSpPr>
          <p:nvPr/>
        </p:nvSpPr>
        <p:spPr bwMode="auto">
          <a:xfrm flipV="1">
            <a:off x="7543800" y="3048000"/>
            <a:ext cx="0" cy="838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Line 14"/>
          <p:cNvSpPr>
            <a:spLocks noChangeShapeType="1"/>
          </p:cNvSpPr>
          <p:nvPr/>
        </p:nvSpPr>
        <p:spPr bwMode="auto">
          <a:xfrm>
            <a:off x="2971800" y="3657600"/>
            <a:ext cx="4572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 name="Text Box 19"/>
          <p:cNvSpPr txBox="1">
            <a:spLocks noChangeArrowheads="1"/>
          </p:cNvSpPr>
          <p:nvPr/>
        </p:nvSpPr>
        <p:spPr bwMode="auto">
          <a:xfrm>
            <a:off x="4495800" y="30480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a:spcBef>
                <a:spcPct val="50000"/>
              </a:spcBef>
            </a:pPr>
            <a:r>
              <a:rPr lang="en-US" altLang="en-US" dirty="0">
                <a:latin typeface="+mn-lt"/>
              </a:rPr>
              <a:t>730 days</a:t>
            </a:r>
          </a:p>
        </p:txBody>
      </p:sp>
      <p:sp>
        <p:nvSpPr>
          <p:cNvPr id="10" name="TextBox 9"/>
          <p:cNvSpPr txBox="1"/>
          <p:nvPr/>
        </p:nvSpPr>
        <p:spPr>
          <a:xfrm>
            <a:off x="4642296" y="5306096"/>
            <a:ext cx="3663504" cy="830997"/>
          </a:xfrm>
          <a:prstGeom prst="rect">
            <a:avLst/>
          </a:prstGeom>
          <a:noFill/>
        </p:spPr>
        <p:txBody>
          <a:bodyPr wrap="square" rtlCol="0">
            <a:spAutoFit/>
          </a:bodyPr>
          <a:lstStyle/>
          <a:p>
            <a:r>
              <a:rPr lang="en-US" sz="2400" dirty="0" smtClean="0">
                <a:cs typeface="Arial" pitchFamily="34" charset="0"/>
              </a:rPr>
              <a:t>Lived in State X for past two years</a:t>
            </a:r>
            <a:endParaRPr lang="en-US" sz="2400" dirty="0">
              <a:cs typeface="Arial" pitchFamily="34" charset="0"/>
            </a:endParaRPr>
          </a:p>
        </p:txBody>
      </p:sp>
      <p:sp>
        <p:nvSpPr>
          <p:cNvPr id="11" name="TextBox 10"/>
          <p:cNvSpPr txBox="1"/>
          <p:nvPr/>
        </p:nvSpPr>
        <p:spPr>
          <a:xfrm>
            <a:off x="657546" y="5306096"/>
            <a:ext cx="3482939" cy="830997"/>
          </a:xfrm>
          <a:prstGeom prst="rect">
            <a:avLst/>
          </a:prstGeom>
          <a:noFill/>
        </p:spPr>
        <p:txBody>
          <a:bodyPr wrap="square" rtlCol="0">
            <a:spAutoFit/>
          </a:bodyPr>
          <a:lstStyle/>
          <a:p>
            <a:r>
              <a:rPr lang="en-US" sz="2400" dirty="0">
                <a:cs typeface="Arial" panose="020B0604020202020204" pitchFamily="34" charset="0"/>
              </a:rPr>
              <a:t>Apply State X </a:t>
            </a:r>
            <a:r>
              <a:rPr lang="en-US" sz="2400" dirty="0" smtClean="0">
                <a:cs typeface="Arial" panose="020B0604020202020204" pitchFamily="34" charset="0"/>
              </a:rPr>
              <a:t> </a:t>
            </a:r>
          </a:p>
          <a:p>
            <a:r>
              <a:rPr lang="en-US" sz="2400" dirty="0" smtClean="0">
                <a:cs typeface="Arial" panose="020B0604020202020204" pitchFamily="34" charset="0"/>
              </a:rPr>
              <a:t>exemption law</a:t>
            </a:r>
          </a:p>
        </p:txBody>
      </p:sp>
      <p:sp>
        <p:nvSpPr>
          <p:cNvPr id="12" name="Left Arrow 11"/>
          <p:cNvSpPr/>
          <p:nvPr/>
        </p:nvSpPr>
        <p:spPr>
          <a:xfrm>
            <a:off x="3513762" y="5558319"/>
            <a:ext cx="750013" cy="452063"/>
          </a:xfrm>
          <a:prstGeom prst="leftArrow">
            <a:avLst/>
          </a:prstGeom>
          <a:solidFill>
            <a:srgbClr val="065C2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83109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Exemptions Apply?</a:t>
            </a:r>
          </a:p>
        </p:txBody>
      </p:sp>
      <p:sp>
        <p:nvSpPr>
          <p:cNvPr id="4" name="Slide Number Placeholder 3"/>
          <p:cNvSpPr>
            <a:spLocks noGrp="1"/>
          </p:cNvSpPr>
          <p:nvPr>
            <p:ph type="sldNum" sz="quarter" idx="12"/>
          </p:nvPr>
        </p:nvSpPr>
        <p:spPr/>
        <p:txBody>
          <a:bodyPr/>
          <a:lstStyle/>
          <a:p>
            <a:fld id="{E6773D37-5E4E-460C-A171-5942684EA317}" type="slidenum">
              <a:rPr lang="en-US" smtClean="0"/>
              <a:t>24</a:t>
            </a:fld>
            <a:endParaRPr lang="en-US"/>
          </a:p>
        </p:txBody>
      </p:sp>
      <p:sp>
        <p:nvSpPr>
          <p:cNvPr id="5" name="Rectangle 10"/>
          <p:cNvSpPr>
            <a:spLocks noChangeArrowheads="1"/>
          </p:cNvSpPr>
          <p:nvPr/>
        </p:nvSpPr>
        <p:spPr bwMode="auto">
          <a:xfrm>
            <a:off x="2971800" y="3886200"/>
            <a:ext cx="4572000" cy="914400"/>
          </a:xfrm>
          <a:prstGeom prst="rect">
            <a:avLst/>
          </a:prstGeom>
          <a:solidFill>
            <a:srgbClr val="065C27"/>
          </a:solidFill>
          <a:ln w="9525">
            <a:noFill/>
            <a:miter lim="800000"/>
            <a:headEnd/>
            <a:tailEnd/>
          </a:ln>
        </p:spPr>
        <p:txBody>
          <a:bodyPr wrap="none" anchor="ct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endParaRPr lang="en-US" altLang="en-US"/>
          </a:p>
        </p:txBody>
      </p:sp>
      <p:sp>
        <p:nvSpPr>
          <p:cNvPr id="6" name="Rectangle 11"/>
          <p:cNvSpPr>
            <a:spLocks noChangeArrowheads="1"/>
          </p:cNvSpPr>
          <p:nvPr/>
        </p:nvSpPr>
        <p:spPr bwMode="auto">
          <a:xfrm>
            <a:off x="1600200" y="3886200"/>
            <a:ext cx="1371600" cy="914400"/>
          </a:xfrm>
          <a:prstGeom prst="rect">
            <a:avLst/>
          </a:prstGeom>
          <a:solidFill>
            <a:schemeClr val="bg1">
              <a:lumMod val="75000"/>
            </a:schemeClr>
          </a:solidFill>
          <a:ln w="28575">
            <a:noFill/>
            <a:miter lim="800000"/>
            <a:headEnd/>
            <a:tailEnd/>
          </a:ln>
        </p:spPr>
        <p:txBody>
          <a:bodyPr wrap="none" anchor="ct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endParaRPr lang="en-US" altLang="en-US"/>
          </a:p>
        </p:txBody>
      </p:sp>
      <p:sp>
        <p:nvSpPr>
          <p:cNvPr id="7" name="Text Box 12"/>
          <p:cNvSpPr txBox="1">
            <a:spLocks noChangeArrowheads="1"/>
          </p:cNvSpPr>
          <p:nvPr/>
        </p:nvSpPr>
        <p:spPr bwMode="auto">
          <a:xfrm>
            <a:off x="6781800" y="1828800"/>
            <a:ext cx="152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a:spcBef>
                <a:spcPct val="50000"/>
              </a:spcBef>
            </a:pPr>
            <a:r>
              <a:rPr lang="en-US" altLang="en-US" dirty="0">
                <a:latin typeface="+mn-lt"/>
              </a:rPr>
              <a:t>Date petition filed</a:t>
            </a:r>
          </a:p>
        </p:txBody>
      </p:sp>
      <p:sp>
        <p:nvSpPr>
          <p:cNvPr id="8" name="Line 13"/>
          <p:cNvSpPr>
            <a:spLocks noChangeShapeType="1"/>
          </p:cNvSpPr>
          <p:nvPr/>
        </p:nvSpPr>
        <p:spPr bwMode="auto">
          <a:xfrm flipV="1">
            <a:off x="7543800" y="3048000"/>
            <a:ext cx="0" cy="838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14"/>
          <p:cNvSpPr>
            <a:spLocks noChangeShapeType="1"/>
          </p:cNvSpPr>
          <p:nvPr/>
        </p:nvSpPr>
        <p:spPr bwMode="auto">
          <a:xfrm>
            <a:off x="2971800" y="3657600"/>
            <a:ext cx="45720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17"/>
          <p:cNvSpPr>
            <a:spLocks noChangeShapeType="1"/>
          </p:cNvSpPr>
          <p:nvPr/>
        </p:nvSpPr>
        <p:spPr bwMode="auto">
          <a:xfrm>
            <a:off x="1600200" y="3657600"/>
            <a:ext cx="13716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 name="Text Box 19"/>
          <p:cNvSpPr txBox="1">
            <a:spLocks noChangeArrowheads="1"/>
          </p:cNvSpPr>
          <p:nvPr/>
        </p:nvSpPr>
        <p:spPr bwMode="auto">
          <a:xfrm>
            <a:off x="4495800" y="30480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a:spcBef>
                <a:spcPct val="50000"/>
              </a:spcBef>
            </a:pPr>
            <a:r>
              <a:rPr lang="en-US" altLang="en-US" dirty="0">
                <a:latin typeface="+mn-lt"/>
              </a:rPr>
              <a:t>730 days</a:t>
            </a:r>
          </a:p>
        </p:txBody>
      </p:sp>
      <p:sp>
        <p:nvSpPr>
          <p:cNvPr id="12" name="Text Box 20"/>
          <p:cNvSpPr txBox="1">
            <a:spLocks noChangeArrowheads="1"/>
          </p:cNvSpPr>
          <p:nvPr/>
        </p:nvSpPr>
        <p:spPr bwMode="auto">
          <a:xfrm>
            <a:off x="1371600" y="3048000"/>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a:spcBef>
                <a:spcPct val="50000"/>
              </a:spcBef>
            </a:pPr>
            <a:r>
              <a:rPr lang="en-US" altLang="en-US" dirty="0">
                <a:latin typeface="+mn-lt"/>
              </a:rPr>
              <a:t>180 days</a:t>
            </a:r>
          </a:p>
        </p:txBody>
      </p:sp>
      <p:sp>
        <p:nvSpPr>
          <p:cNvPr id="13" name="Line 21"/>
          <p:cNvSpPr>
            <a:spLocks noChangeShapeType="1"/>
          </p:cNvSpPr>
          <p:nvPr/>
        </p:nvSpPr>
        <p:spPr bwMode="auto">
          <a:xfrm flipH="1" flipV="1">
            <a:off x="5638800" y="4800600"/>
            <a:ext cx="0" cy="49261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4" name="Text Box 22"/>
          <p:cNvSpPr txBox="1">
            <a:spLocks noChangeArrowheads="1"/>
          </p:cNvSpPr>
          <p:nvPr/>
        </p:nvSpPr>
        <p:spPr bwMode="auto">
          <a:xfrm>
            <a:off x="4495800" y="5293217"/>
            <a:ext cx="248615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pitchFamily="1" charset="-128"/>
              </a:defRPr>
            </a:lvl1pPr>
            <a:lvl2pPr marL="37931725" indent="-37474525">
              <a:defRPr sz="2400">
                <a:solidFill>
                  <a:schemeClr val="tx1"/>
                </a:solidFill>
                <a:latin typeface="Arial" charset="0"/>
                <a:ea typeface="ＭＳ Ｐゴシック" pitchFamily="1" charset="-128"/>
              </a:defRPr>
            </a:lvl2pPr>
            <a:lvl3pPr>
              <a:defRPr sz="2400">
                <a:solidFill>
                  <a:schemeClr val="tx1"/>
                </a:solidFill>
                <a:latin typeface="Arial" charset="0"/>
                <a:ea typeface="ＭＳ Ｐゴシック" pitchFamily="1" charset="-128"/>
              </a:defRPr>
            </a:lvl3pPr>
            <a:lvl4pPr>
              <a:defRPr sz="2400">
                <a:solidFill>
                  <a:schemeClr val="tx1"/>
                </a:solidFill>
                <a:latin typeface="Arial" charset="0"/>
                <a:ea typeface="ＭＳ Ｐゴシック" pitchFamily="1" charset="-128"/>
              </a:defRPr>
            </a:lvl4pPr>
            <a:lvl5pPr>
              <a:defRPr sz="2400">
                <a:solidFill>
                  <a:schemeClr val="tx1"/>
                </a:solidFill>
                <a:latin typeface="Arial" charset="0"/>
                <a:ea typeface="ＭＳ Ｐゴシック" pitchFamily="1" charset="-128"/>
              </a:defRPr>
            </a:lvl5pPr>
            <a:lvl6pPr marL="457200" eaLnBrk="0" fontAlgn="base" hangingPunct="0">
              <a:spcBef>
                <a:spcPct val="0"/>
              </a:spcBef>
              <a:spcAft>
                <a:spcPct val="0"/>
              </a:spcAft>
              <a:defRPr sz="2400">
                <a:solidFill>
                  <a:schemeClr val="tx1"/>
                </a:solidFill>
                <a:latin typeface="Arial" charset="0"/>
                <a:ea typeface="ＭＳ Ｐゴシック" pitchFamily="1" charset="-128"/>
              </a:defRPr>
            </a:lvl6pPr>
            <a:lvl7pPr marL="914400" eaLnBrk="0" fontAlgn="base" hangingPunct="0">
              <a:spcBef>
                <a:spcPct val="0"/>
              </a:spcBef>
              <a:spcAft>
                <a:spcPct val="0"/>
              </a:spcAft>
              <a:defRPr sz="2400">
                <a:solidFill>
                  <a:schemeClr val="tx1"/>
                </a:solidFill>
                <a:latin typeface="Arial" charset="0"/>
                <a:ea typeface="ＭＳ Ｐゴシック" pitchFamily="1" charset="-128"/>
              </a:defRPr>
            </a:lvl7pPr>
            <a:lvl8pPr marL="1371600" eaLnBrk="0" fontAlgn="base" hangingPunct="0">
              <a:spcBef>
                <a:spcPct val="0"/>
              </a:spcBef>
              <a:spcAft>
                <a:spcPct val="0"/>
              </a:spcAft>
              <a:defRPr sz="2400">
                <a:solidFill>
                  <a:schemeClr val="tx1"/>
                </a:solidFill>
                <a:latin typeface="Arial" charset="0"/>
                <a:ea typeface="ＭＳ Ｐゴシック" pitchFamily="1" charset="-128"/>
              </a:defRPr>
            </a:lvl8pPr>
            <a:lvl9pPr marL="1828800" eaLnBrk="0" fontAlgn="base" hangingPunct="0">
              <a:spcBef>
                <a:spcPct val="0"/>
              </a:spcBef>
              <a:spcAft>
                <a:spcPct val="0"/>
              </a:spcAft>
              <a:defRPr sz="2400">
                <a:solidFill>
                  <a:schemeClr val="tx1"/>
                </a:solidFill>
                <a:latin typeface="Arial" charset="0"/>
                <a:ea typeface="ＭＳ Ｐゴシック" pitchFamily="1" charset="-128"/>
              </a:defRPr>
            </a:lvl9pPr>
          </a:lstStyle>
          <a:p>
            <a:pPr algn="ctr">
              <a:spcBef>
                <a:spcPct val="50000"/>
              </a:spcBef>
            </a:pPr>
            <a:r>
              <a:rPr lang="en-US" altLang="en-US" sz="2000" dirty="0">
                <a:latin typeface="+mn-lt"/>
                <a:cs typeface="Arial" pitchFamily="34" charset="0"/>
              </a:rPr>
              <a:t>Debtor moves </a:t>
            </a:r>
            <a:r>
              <a:rPr lang="en-US" altLang="en-US" sz="2000" dirty="0" smtClean="0">
                <a:latin typeface="+mn-lt"/>
                <a:cs typeface="Arial" pitchFamily="34" charset="0"/>
              </a:rPr>
              <a:t>to a </a:t>
            </a:r>
            <a:r>
              <a:rPr lang="en-US" altLang="en-US" sz="2000" dirty="0">
                <a:latin typeface="+mn-lt"/>
                <a:cs typeface="Arial" pitchFamily="34" charset="0"/>
              </a:rPr>
              <a:t>new </a:t>
            </a:r>
            <a:r>
              <a:rPr lang="en-US" altLang="en-US" sz="2000" dirty="0" smtClean="0">
                <a:latin typeface="+mn-lt"/>
                <a:cs typeface="Arial" pitchFamily="34" charset="0"/>
              </a:rPr>
              <a:t>state any time during this window</a:t>
            </a:r>
            <a:endParaRPr lang="en-US" altLang="en-US" sz="2000" dirty="0">
              <a:latin typeface="+mn-lt"/>
              <a:cs typeface="Arial" pitchFamily="34" charset="0"/>
            </a:endParaRPr>
          </a:p>
        </p:txBody>
      </p:sp>
      <p:sp>
        <p:nvSpPr>
          <p:cNvPr id="15" name="TextBox 14"/>
          <p:cNvSpPr txBox="1"/>
          <p:nvPr/>
        </p:nvSpPr>
        <p:spPr>
          <a:xfrm>
            <a:off x="1618673" y="5293217"/>
            <a:ext cx="1371600" cy="923330"/>
          </a:xfrm>
          <a:prstGeom prst="rect">
            <a:avLst/>
          </a:prstGeom>
          <a:noFill/>
        </p:spPr>
        <p:txBody>
          <a:bodyPr wrap="square" rtlCol="0">
            <a:spAutoFit/>
          </a:bodyPr>
          <a:lstStyle/>
          <a:p>
            <a:r>
              <a:rPr lang="en-US" dirty="0" smtClean="0">
                <a:cs typeface="Arial" pitchFamily="34" charset="0"/>
              </a:rPr>
              <a:t>Look at this 180-day period</a:t>
            </a:r>
            <a:endParaRPr lang="en-US" dirty="0">
              <a:cs typeface="Arial" pitchFamily="34" charset="0"/>
            </a:endParaRPr>
          </a:p>
        </p:txBody>
      </p:sp>
      <p:sp>
        <p:nvSpPr>
          <p:cNvPr id="16" name="Left Arrow 15"/>
          <p:cNvSpPr/>
          <p:nvPr/>
        </p:nvSpPr>
        <p:spPr>
          <a:xfrm>
            <a:off x="3089856" y="5550794"/>
            <a:ext cx="1329744" cy="437882"/>
          </a:xfrm>
          <a:prstGeom prst="leftArrow">
            <a:avLst/>
          </a:prstGeom>
          <a:solidFill>
            <a:srgbClr val="065C2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410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p:bldP spid="13" grpId="0" animBg="1"/>
      <p:bldP spid="14" grpId="0"/>
      <p:bldP spid="15" grpId="0"/>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Exemptions Apply?</a:t>
            </a:r>
          </a:p>
        </p:txBody>
      </p:sp>
      <p:sp>
        <p:nvSpPr>
          <p:cNvPr id="3" name="Content Placeholder 2"/>
          <p:cNvSpPr>
            <a:spLocks noGrp="1"/>
          </p:cNvSpPr>
          <p:nvPr>
            <p:ph idx="1"/>
          </p:nvPr>
        </p:nvSpPr>
        <p:spPr/>
        <p:txBody>
          <a:bodyPr>
            <a:normAutofit/>
          </a:bodyPr>
          <a:lstStyle/>
          <a:p>
            <a:pPr marL="114300" lvl="1" indent="0">
              <a:spcBef>
                <a:spcPct val="75000"/>
              </a:spcBef>
              <a:buClr>
                <a:schemeClr val="tx2"/>
              </a:buClr>
              <a:buNone/>
            </a:pPr>
            <a:r>
              <a:rPr lang="en-US" altLang="en-US" sz="3200" b="1" dirty="0">
                <a:ea typeface="ＭＳ Ｐゴシック" pitchFamily="1" charset="-128"/>
                <a:cs typeface="Arial" pitchFamily="34" charset="0"/>
              </a:rPr>
              <a:t>What if Debtor cannot claim any state exemptions?</a:t>
            </a:r>
          </a:p>
          <a:p>
            <a:pPr marL="457200" lvl="1" indent="-342900">
              <a:spcBef>
                <a:spcPct val="75000"/>
              </a:spcBef>
              <a:buClr>
                <a:schemeClr val="tx1"/>
              </a:buClr>
              <a:buFont typeface="Arial" panose="020B0604020202020204" pitchFamily="34" charset="0"/>
              <a:buChar char="•"/>
            </a:pPr>
            <a:r>
              <a:rPr lang="en-US" altLang="en-US" sz="3200" dirty="0">
                <a:ea typeface="ＭＳ Ｐゴシック" pitchFamily="1" charset="-128"/>
                <a:cs typeface="Arial" pitchFamily="34" charset="0"/>
              </a:rPr>
              <a:t>Debtor moved from State X to State Y one year ago</a:t>
            </a:r>
          </a:p>
          <a:p>
            <a:pPr marL="457200" lvl="1" indent="-342900">
              <a:spcBef>
                <a:spcPct val="75000"/>
              </a:spcBef>
              <a:buClr>
                <a:schemeClr val="tx1"/>
              </a:buClr>
              <a:buFont typeface="Arial" panose="020B0604020202020204" pitchFamily="34" charset="0"/>
              <a:buChar char="•"/>
            </a:pPr>
            <a:r>
              <a:rPr lang="en-US" altLang="en-US" sz="3200" dirty="0">
                <a:ea typeface="ＭＳ Ｐゴシック" pitchFamily="1" charset="-128"/>
                <a:cs typeface="Arial" pitchFamily="34" charset="0"/>
              </a:rPr>
              <a:t>Debtor lived in State X for the entire 180 days prior to the 730 days before </a:t>
            </a:r>
            <a:r>
              <a:rPr lang="en-US" altLang="en-US" sz="3200" dirty="0" smtClean="0">
                <a:ea typeface="ＭＳ Ｐゴシック" pitchFamily="1" charset="-128"/>
                <a:cs typeface="Arial" pitchFamily="34" charset="0"/>
              </a:rPr>
              <a:t>filing</a:t>
            </a:r>
            <a:endParaRPr lang="en-US" altLang="en-US" sz="3200" dirty="0">
              <a:ea typeface="ＭＳ Ｐゴシック" pitchFamily="1" charset="-128"/>
              <a:cs typeface="Arial" pitchFamily="34" charset="0"/>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t>25</a:t>
            </a:fld>
            <a:endParaRPr lang="en-US"/>
          </a:p>
        </p:txBody>
      </p:sp>
    </p:spTree>
    <p:extLst>
      <p:ext uri="{BB962C8B-B14F-4D97-AF65-F5344CB8AC3E}">
        <p14:creationId xmlns:p14="http://schemas.microsoft.com/office/powerpoint/2010/main" val="896651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Exemptions Apply?</a:t>
            </a:r>
          </a:p>
        </p:txBody>
      </p:sp>
      <p:sp>
        <p:nvSpPr>
          <p:cNvPr id="3" name="Content Placeholder 2"/>
          <p:cNvSpPr>
            <a:spLocks noGrp="1"/>
          </p:cNvSpPr>
          <p:nvPr>
            <p:ph idx="1"/>
          </p:nvPr>
        </p:nvSpPr>
        <p:spPr/>
        <p:txBody>
          <a:bodyPr>
            <a:normAutofit lnSpcReduction="10000"/>
          </a:bodyPr>
          <a:lstStyle/>
          <a:p>
            <a:pPr marL="457200" lvl="1" indent="-342900">
              <a:spcBef>
                <a:spcPct val="75000"/>
              </a:spcBef>
              <a:buClr>
                <a:schemeClr val="tx1"/>
              </a:buClr>
              <a:buFont typeface="Arial" panose="020B0604020202020204" pitchFamily="34" charset="0"/>
              <a:buChar char="•"/>
            </a:pPr>
            <a:r>
              <a:rPr lang="en-US" altLang="en-US" sz="3200" dirty="0" smtClean="0">
                <a:ea typeface="ＭＳ Ｐゴシック" pitchFamily="1" charset="-128"/>
                <a:cs typeface="Arial" pitchFamily="34" charset="0"/>
              </a:rPr>
              <a:t>State </a:t>
            </a:r>
            <a:r>
              <a:rPr lang="en-US" altLang="en-US" sz="3200" dirty="0">
                <a:ea typeface="ＭＳ Ｐゴシック" pitchFamily="1" charset="-128"/>
                <a:cs typeface="Arial" pitchFamily="34" charset="0"/>
              </a:rPr>
              <a:t>X exemption law </a:t>
            </a:r>
            <a:r>
              <a:rPr lang="en-US" altLang="en-US" sz="3200" dirty="0" smtClean="0">
                <a:ea typeface="ＭＳ Ｐゴシック" pitchFamily="1" charset="-128"/>
                <a:cs typeface="Arial" pitchFamily="34" charset="0"/>
              </a:rPr>
              <a:t>applies</a:t>
            </a:r>
          </a:p>
          <a:p>
            <a:pPr marL="857250" lvl="2" indent="-342900">
              <a:spcBef>
                <a:spcPct val="75000"/>
              </a:spcBef>
              <a:buClr>
                <a:schemeClr val="tx1"/>
              </a:buClr>
            </a:pPr>
            <a:r>
              <a:rPr lang="en-US" altLang="en-US" sz="3000" dirty="0" smtClean="0">
                <a:ea typeface="ＭＳ Ｐゴシック" pitchFamily="1" charset="-128"/>
                <a:cs typeface="Arial" pitchFamily="34" charset="0"/>
              </a:rPr>
              <a:t>BUT </a:t>
            </a:r>
            <a:r>
              <a:rPr lang="en-US" altLang="en-US" sz="3000" dirty="0">
                <a:ea typeface="ＭＳ Ｐゴシック" pitchFamily="1" charset="-128"/>
                <a:cs typeface="Arial" pitchFamily="34" charset="0"/>
              </a:rPr>
              <a:t>S</a:t>
            </a:r>
            <a:r>
              <a:rPr lang="en-US" altLang="en-US" sz="3000" dirty="0" smtClean="0">
                <a:ea typeface="ＭＳ Ｐゴシック" pitchFamily="1" charset="-128"/>
                <a:cs typeface="Arial" pitchFamily="34" charset="0"/>
              </a:rPr>
              <a:t>tate </a:t>
            </a:r>
            <a:r>
              <a:rPr lang="en-US" altLang="en-US" sz="3000" dirty="0">
                <a:ea typeface="ＭＳ Ｐゴシック" pitchFamily="1" charset="-128"/>
                <a:cs typeface="Arial" pitchFamily="34" charset="0"/>
              </a:rPr>
              <a:t>X exemption statute says a </a:t>
            </a:r>
            <a:r>
              <a:rPr lang="en-US" altLang="en-US" sz="3000" dirty="0" smtClean="0">
                <a:ea typeface="ＭＳ Ｐゴシック" pitchFamily="1" charset="-128"/>
                <a:cs typeface="Arial" pitchFamily="34" charset="0"/>
              </a:rPr>
              <a:t>debtor </a:t>
            </a:r>
            <a:r>
              <a:rPr lang="en-US" altLang="en-US" sz="3000" dirty="0">
                <a:ea typeface="ＭＳ Ｐゴシック" pitchFamily="1" charset="-128"/>
                <a:cs typeface="Arial" pitchFamily="34" charset="0"/>
              </a:rPr>
              <a:t>may only claim its exemptions if residing in State X (or only for property located in State X)… and </a:t>
            </a:r>
            <a:r>
              <a:rPr lang="en-US" altLang="en-US" sz="3000" dirty="0" smtClean="0">
                <a:ea typeface="ＭＳ Ｐゴシック" pitchFamily="1" charset="-128"/>
                <a:cs typeface="Arial" pitchFamily="34" charset="0"/>
              </a:rPr>
              <a:t>debtor </a:t>
            </a:r>
            <a:r>
              <a:rPr lang="en-US" altLang="en-US" sz="3000" dirty="0">
                <a:ea typeface="ＭＳ Ｐゴシック" pitchFamily="1" charset="-128"/>
                <a:cs typeface="Arial" pitchFamily="34" charset="0"/>
              </a:rPr>
              <a:t>now lives in State </a:t>
            </a:r>
            <a:r>
              <a:rPr lang="en-US" altLang="en-US" sz="3000" dirty="0" smtClean="0">
                <a:ea typeface="ＭＳ Ｐゴシック" pitchFamily="1" charset="-128"/>
                <a:cs typeface="Arial" pitchFamily="34" charset="0"/>
              </a:rPr>
              <a:t>Y</a:t>
            </a:r>
            <a:endParaRPr lang="en-US" altLang="en-US" sz="3000" dirty="0">
              <a:ea typeface="ＭＳ Ｐゴシック" pitchFamily="1" charset="-128"/>
              <a:cs typeface="Arial" pitchFamily="34" charset="0"/>
            </a:endParaRPr>
          </a:p>
          <a:p>
            <a:pPr marL="461963" lvl="1" indent="0">
              <a:spcBef>
                <a:spcPct val="75000"/>
              </a:spcBef>
              <a:buClr>
                <a:schemeClr val="tx2"/>
              </a:buClr>
              <a:buNone/>
            </a:pPr>
            <a:r>
              <a:rPr lang="en-US" altLang="en-US" sz="3200" dirty="0">
                <a:ea typeface="ＭＳ Ｐゴシック" pitchFamily="1" charset="-128"/>
                <a:cs typeface="Arial" pitchFamily="34" charset="0"/>
              </a:rPr>
              <a:t>Federal exemptions apply if debtor ineligible for any state’s exemptions (even if this is an opt-out state!)</a:t>
            </a:r>
          </a:p>
          <a:p>
            <a:pPr marL="0" indent="0">
              <a:buNone/>
            </a:pP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26</a:t>
            </a:fld>
            <a:endParaRPr lang="en-US"/>
          </a:p>
        </p:txBody>
      </p:sp>
      <p:sp>
        <p:nvSpPr>
          <p:cNvPr id="5" name="Right Arrow 4"/>
          <p:cNvSpPr/>
          <p:nvPr/>
        </p:nvSpPr>
        <p:spPr>
          <a:xfrm>
            <a:off x="381000" y="4999652"/>
            <a:ext cx="492490" cy="334348"/>
          </a:xfrm>
          <a:prstGeom prst="rightArrow">
            <a:avLst/>
          </a:prstGeom>
          <a:solidFill>
            <a:srgbClr val="065C27"/>
          </a:solidFill>
          <a:ln>
            <a:solidFill>
              <a:srgbClr val="065C2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77529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Federal Bankruptcy Exemptions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Examples of exemptions under § 522(d</a:t>
            </a:r>
            <a:r>
              <a:rPr lang="en-US" b="1" dirty="0" smtClean="0"/>
              <a:t>):</a:t>
            </a:r>
            <a:endParaRPr lang="en-US" dirty="0"/>
          </a:p>
          <a:p>
            <a:pPr lvl="1"/>
            <a:r>
              <a:rPr lang="en-US" sz="3200" dirty="0"/>
              <a:t>Up to $</a:t>
            </a:r>
            <a:r>
              <a:rPr lang="en-US" sz="3200" dirty="0" smtClean="0"/>
              <a:t>23,675 </a:t>
            </a:r>
            <a:r>
              <a:rPr lang="en-US" sz="3200" dirty="0"/>
              <a:t>in real or personal property the </a:t>
            </a:r>
            <a:r>
              <a:rPr lang="en-US" sz="3200" dirty="0" smtClean="0"/>
              <a:t>debtor </a:t>
            </a:r>
            <a:r>
              <a:rPr lang="en-US" sz="3200" dirty="0"/>
              <a:t>uses as a residence;</a:t>
            </a:r>
          </a:p>
          <a:p>
            <a:pPr lvl="1"/>
            <a:r>
              <a:rPr lang="en-US" sz="3200" dirty="0"/>
              <a:t>Up to $</a:t>
            </a:r>
            <a:r>
              <a:rPr lang="en-US" sz="3200" dirty="0" smtClean="0"/>
              <a:t>3,775 </a:t>
            </a:r>
            <a:r>
              <a:rPr lang="en-US" sz="3200" dirty="0"/>
              <a:t>in value in one motor vehicle;</a:t>
            </a:r>
          </a:p>
          <a:p>
            <a:pPr lvl="1"/>
            <a:r>
              <a:rPr lang="en-US" sz="3200" dirty="0"/>
              <a:t>Up to $</a:t>
            </a:r>
            <a:r>
              <a:rPr lang="en-US" sz="3200" dirty="0" smtClean="0"/>
              <a:t>12,625 </a:t>
            </a:r>
            <a:r>
              <a:rPr lang="en-US" sz="3200" dirty="0"/>
              <a:t>in aggregate value, but no more than </a:t>
            </a:r>
            <a:r>
              <a:rPr lang="en-US" sz="3200" dirty="0" smtClean="0"/>
              <a:t>$</a:t>
            </a:r>
            <a:r>
              <a:rPr lang="en-US" sz="3200" dirty="0" smtClean="0"/>
              <a:t>600</a:t>
            </a:r>
            <a:r>
              <a:rPr lang="en-US" sz="3200" dirty="0" smtClean="0"/>
              <a:t> </a:t>
            </a:r>
            <a:r>
              <a:rPr lang="en-US" sz="3200" dirty="0"/>
              <a:t>in any particular item, of household furnishings, goods, clothing, appliances, </a:t>
            </a:r>
            <a:r>
              <a:rPr lang="en-US" sz="3200" dirty="0" err="1"/>
              <a:t>etc</a:t>
            </a:r>
            <a:r>
              <a:rPr lang="en-US" sz="3200" dirty="0"/>
              <a:t>;</a:t>
            </a:r>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27</a:t>
            </a:fld>
            <a:endParaRPr lang="en-US"/>
          </a:p>
        </p:txBody>
      </p:sp>
    </p:spTree>
    <p:extLst>
      <p:ext uri="{BB962C8B-B14F-4D97-AF65-F5344CB8AC3E}">
        <p14:creationId xmlns:p14="http://schemas.microsoft.com/office/powerpoint/2010/main" val="29033223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Federal Bankruptcy Exemptions</a:t>
            </a:r>
            <a:endParaRPr lang="en-US" dirty="0"/>
          </a:p>
        </p:txBody>
      </p:sp>
      <p:sp>
        <p:nvSpPr>
          <p:cNvPr id="3" name="Content Placeholder 2"/>
          <p:cNvSpPr>
            <a:spLocks noGrp="1"/>
          </p:cNvSpPr>
          <p:nvPr>
            <p:ph idx="1"/>
          </p:nvPr>
        </p:nvSpPr>
        <p:spPr/>
        <p:txBody>
          <a:bodyPr>
            <a:normAutofit/>
          </a:bodyPr>
          <a:lstStyle/>
          <a:p>
            <a:pPr lvl="1"/>
            <a:r>
              <a:rPr lang="en-US" sz="3200" dirty="0" smtClean="0"/>
              <a:t>Up to $</a:t>
            </a:r>
            <a:r>
              <a:rPr lang="en-US" sz="3200" dirty="0" smtClean="0"/>
              <a:t>1,600 </a:t>
            </a:r>
            <a:r>
              <a:rPr lang="en-US" sz="3200" dirty="0" smtClean="0"/>
              <a:t>in jewelry;</a:t>
            </a:r>
          </a:p>
          <a:p>
            <a:pPr lvl="1"/>
            <a:r>
              <a:rPr lang="en-US" sz="3200" dirty="0" smtClean="0"/>
              <a:t>Up to $</a:t>
            </a:r>
            <a:r>
              <a:rPr lang="en-US" sz="3200" dirty="0" smtClean="0"/>
              <a:t>2,375 </a:t>
            </a:r>
            <a:r>
              <a:rPr lang="en-US" sz="3200" dirty="0" smtClean="0"/>
              <a:t>in tools of the debtor’s trade</a:t>
            </a:r>
          </a:p>
          <a:p>
            <a:pPr lvl="1"/>
            <a:r>
              <a:rPr lang="en-US" sz="3200" dirty="0" smtClean="0"/>
              <a:t>Wild </a:t>
            </a:r>
            <a:r>
              <a:rPr lang="en-US" sz="3200" dirty="0"/>
              <a:t>card exemption: $</a:t>
            </a:r>
            <a:r>
              <a:rPr lang="en-US" sz="3200" dirty="0" smtClean="0"/>
              <a:t>1,250 </a:t>
            </a:r>
            <a:r>
              <a:rPr lang="en-US" sz="3200" dirty="0"/>
              <a:t>plus any unused amount of the homestead exemption, up to $</a:t>
            </a:r>
            <a:r>
              <a:rPr lang="en-US" sz="3200" dirty="0" smtClean="0"/>
              <a:t>11,850</a:t>
            </a:r>
            <a:r>
              <a:rPr lang="en-US" sz="3200" dirty="0"/>
              <a:t>.</a:t>
            </a:r>
          </a:p>
          <a:p>
            <a:r>
              <a:rPr lang="en-US" dirty="0" smtClean="0"/>
              <a:t>Amounts </a:t>
            </a:r>
            <a:r>
              <a:rPr lang="en-US" dirty="0"/>
              <a:t>are doubled if married couple filing jointly</a:t>
            </a:r>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28</a:t>
            </a:fld>
            <a:endParaRPr lang="en-US"/>
          </a:p>
        </p:txBody>
      </p:sp>
    </p:spTree>
    <p:extLst>
      <p:ext uri="{BB962C8B-B14F-4D97-AF65-F5344CB8AC3E}">
        <p14:creationId xmlns:p14="http://schemas.microsoft.com/office/powerpoint/2010/main" val="3093398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Users\bsopiep\Downloads\noun_3966.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0012" y="1546261"/>
            <a:ext cx="3254339" cy="325433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Calculating Exemptions</a:t>
            </a:r>
          </a:p>
        </p:txBody>
      </p:sp>
      <p:sp>
        <p:nvSpPr>
          <p:cNvPr id="4" name="Slide Number Placeholder 3"/>
          <p:cNvSpPr>
            <a:spLocks noGrp="1"/>
          </p:cNvSpPr>
          <p:nvPr>
            <p:ph type="sldNum" sz="quarter" idx="12"/>
          </p:nvPr>
        </p:nvSpPr>
        <p:spPr/>
        <p:txBody>
          <a:bodyPr/>
          <a:lstStyle/>
          <a:p>
            <a:fld id="{E6773D37-5E4E-460C-A171-5942684EA317}" type="slidenum">
              <a:rPr lang="en-US" smtClean="0"/>
              <a:t>29</a:t>
            </a:fld>
            <a:endParaRPr lang="en-US"/>
          </a:p>
        </p:txBody>
      </p:sp>
      <p:cxnSp>
        <p:nvCxnSpPr>
          <p:cNvPr id="7" name="Straight Arrow Connector 6"/>
          <p:cNvCxnSpPr>
            <a:cxnSpLocks noChangeShapeType="1"/>
          </p:cNvCxnSpPr>
          <p:nvPr/>
        </p:nvCxnSpPr>
        <p:spPr bwMode="auto">
          <a:xfrm>
            <a:off x="962025" y="2691708"/>
            <a:ext cx="2395538" cy="0"/>
          </a:xfrm>
          <a:prstGeom prst="straightConnector1">
            <a:avLst/>
          </a:prstGeom>
          <a:noFill/>
          <a:ln w="349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8" name="Straight Arrow Connector 5"/>
          <p:cNvCxnSpPr>
            <a:cxnSpLocks noChangeShapeType="1"/>
          </p:cNvCxnSpPr>
          <p:nvPr/>
        </p:nvCxnSpPr>
        <p:spPr bwMode="auto">
          <a:xfrm>
            <a:off x="3357563" y="2691708"/>
            <a:ext cx="1117600" cy="0"/>
          </a:xfrm>
          <a:prstGeom prst="straightConnector1">
            <a:avLst/>
          </a:prstGeom>
          <a:noFill/>
          <a:ln w="349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9" name="Straight Arrow Connector 8"/>
          <p:cNvCxnSpPr>
            <a:cxnSpLocks noChangeShapeType="1"/>
          </p:cNvCxnSpPr>
          <p:nvPr/>
        </p:nvCxnSpPr>
        <p:spPr bwMode="auto">
          <a:xfrm flipV="1">
            <a:off x="7781296" y="2691708"/>
            <a:ext cx="0" cy="1990234"/>
          </a:xfrm>
          <a:prstGeom prst="straightConnector1">
            <a:avLst/>
          </a:prstGeom>
          <a:noFill/>
          <a:ln w="349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10" name="Straight Arrow Connector 5"/>
          <p:cNvCxnSpPr>
            <a:cxnSpLocks noChangeShapeType="1"/>
          </p:cNvCxnSpPr>
          <p:nvPr/>
        </p:nvCxnSpPr>
        <p:spPr bwMode="auto">
          <a:xfrm flipV="1">
            <a:off x="7781296" y="1771242"/>
            <a:ext cx="0" cy="920466"/>
          </a:xfrm>
          <a:prstGeom prst="straightConnector1">
            <a:avLst/>
          </a:prstGeom>
          <a:noFill/>
          <a:ln w="349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1" name="TextBox 10"/>
          <p:cNvSpPr txBox="1"/>
          <p:nvPr/>
        </p:nvSpPr>
        <p:spPr>
          <a:xfrm>
            <a:off x="962023" y="1239548"/>
            <a:ext cx="5654929" cy="400110"/>
          </a:xfrm>
          <a:prstGeom prst="rect">
            <a:avLst/>
          </a:prstGeom>
          <a:noFill/>
        </p:spPr>
        <p:txBody>
          <a:bodyPr wrap="square" rtlCol="0">
            <a:spAutoFit/>
          </a:bodyPr>
          <a:lstStyle/>
          <a:p>
            <a:r>
              <a:rPr lang="en-US" sz="2000" dirty="0" smtClean="0">
                <a:latin typeface="Cambria" panose="02040503050406030204" pitchFamily="18" charset="0"/>
                <a:cs typeface="Arial" pitchFamily="34" charset="0"/>
              </a:rPr>
              <a:t>Exemptions only apply to </a:t>
            </a:r>
            <a:r>
              <a:rPr lang="en-US" sz="2000" b="1" dirty="0" smtClean="0">
                <a:solidFill>
                  <a:srgbClr val="065C27"/>
                </a:solidFill>
                <a:latin typeface="Cambria" panose="02040503050406030204" pitchFamily="18" charset="0"/>
                <a:cs typeface="Arial" pitchFamily="34" charset="0"/>
              </a:rPr>
              <a:t>equity</a:t>
            </a:r>
            <a:r>
              <a:rPr lang="en-US" sz="2000" dirty="0" smtClean="0">
                <a:solidFill>
                  <a:srgbClr val="00B050"/>
                </a:solidFill>
                <a:latin typeface="Cambria" panose="02040503050406030204" pitchFamily="18" charset="0"/>
                <a:cs typeface="Arial" pitchFamily="34" charset="0"/>
              </a:rPr>
              <a:t> </a:t>
            </a:r>
            <a:r>
              <a:rPr lang="en-US" sz="2000" dirty="0" smtClean="0">
                <a:latin typeface="Cambria" panose="02040503050406030204" pitchFamily="18" charset="0"/>
                <a:cs typeface="Arial" pitchFamily="34" charset="0"/>
              </a:rPr>
              <a:t>in the property</a:t>
            </a:r>
            <a:endParaRPr lang="en-US" sz="2000" dirty="0">
              <a:latin typeface="Cambria" panose="02040503050406030204" pitchFamily="18" charset="0"/>
              <a:cs typeface="Arial" pitchFamily="34" charset="0"/>
            </a:endParaRPr>
          </a:p>
        </p:txBody>
      </p:sp>
      <p:sp>
        <p:nvSpPr>
          <p:cNvPr id="12" name="TextBox 11"/>
          <p:cNvSpPr txBox="1"/>
          <p:nvPr/>
        </p:nvSpPr>
        <p:spPr>
          <a:xfrm>
            <a:off x="1171977" y="2069113"/>
            <a:ext cx="2034862" cy="646331"/>
          </a:xfrm>
          <a:prstGeom prst="rect">
            <a:avLst/>
          </a:prstGeom>
          <a:noFill/>
        </p:spPr>
        <p:txBody>
          <a:bodyPr wrap="square" rtlCol="0">
            <a:spAutoFit/>
          </a:bodyPr>
          <a:lstStyle/>
          <a:p>
            <a:r>
              <a:rPr lang="en-US" dirty="0" smtClean="0">
                <a:cs typeface="Arial" pitchFamily="34" charset="0"/>
              </a:rPr>
              <a:t>Car loan balance: $4,000</a:t>
            </a:r>
            <a:endParaRPr lang="en-US" dirty="0">
              <a:cs typeface="Arial" pitchFamily="34" charset="0"/>
            </a:endParaRPr>
          </a:p>
        </p:txBody>
      </p:sp>
      <p:sp>
        <p:nvSpPr>
          <p:cNvPr id="13" name="TextBox 12"/>
          <p:cNvSpPr txBox="1"/>
          <p:nvPr/>
        </p:nvSpPr>
        <p:spPr>
          <a:xfrm>
            <a:off x="3389586" y="2045377"/>
            <a:ext cx="1291710" cy="646331"/>
          </a:xfrm>
          <a:prstGeom prst="rect">
            <a:avLst/>
          </a:prstGeom>
          <a:noFill/>
        </p:spPr>
        <p:txBody>
          <a:bodyPr wrap="square" rtlCol="0">
            <a:spAutoFit/>
          </a:bodyPr>
          <a:lstStyle/>
          <a:p>
            <a:r>
              <a:rPr lang="en-US" dirty="0" smtClean="0">
                <a:cs typeface="Arial" pitchFamily="34" charset="0"/>
              </a:rPr>
              <a:t>Equity: $2,000</a:t>
            </a:r>
            <a:endParaRPr lang="en-US" dirty="0">
              <a:cs typeface="Arial" pitchFamily="34" charset="0"/>
            </a:endParaRPr>
          </a:p>
        </p:txBody>
      </p:sp>
      <p:sp>
        <p:nvSpPr>
          <p:cNvPr id="14" name="TextBox 13"/>
          <p:cNvSpPr txBox="1"/>
          <p:nvPr/>
        </p:nvSpPr>
        <p:spPr>
          <a:xfrm>
            <a:off x="1513093" y="4863852"/>
            <a:ext cx="2522348" cy="369332"/>
          </a:xfrm>
          <a:prstGeom prst="rect">
            <a:avLst/>
          </a:prstGeom>
          <a:noFill/>
        </p:spPr>
        <p:txBody>
          <a:bodyPr wrap="square" rtlCol="0">
            <a:spAutoFit/>
          </a:bodyPr>
          <a:lstStyle/>
          <a:p>
            <a:r>
              <a:rPr lang="en-US" dirty="0" smtClean="0">
                <a:cs typeface="Arial" pitchFamily="34" charset="0"/>
              </a:rPr>
              <a:t>Car worth: $6,000</a:t>
            </a:r>
            <a:endParaRPr lang="en-US" dirty="0">
              <a:cs typeface="Arial" pitchFamily="34" charset="0"/>
            </a:endParaRPr>
          </a:p>
        </p:txBody>
      </p:sp>
      <p:sp>
        <p:nvSpPr>
          <p:cNvPr id="15" name="TextBox 14"/>
          <p:cNvSpPr txBox="1"/>
          <p:nvPr/>
        </p:nvSpPr>
        <p:spPr>
          <a:xfrm>
            <a:off x="5166237" y="4863852"/>
            <a:ext cx="2901430" cy="369332"/>
          </a:xfrm>
          <a:prstGeom prst="rect">
            <a:avLst/>
          </a:prstGeom>
          <a:noFill/>
        </p:spPr>
        <p:txBody>
          <a:bodyPr wrap="square" rtlCol="0">
            <a:spAutoFit/>
          </a:bodyPr>
          <a:lstStyle/>
          <a:p>
            <a:r>
              <a:rPr lang="en-US" dirty="0" smtClean="0">
                <a:cs typeface="Arial" pitchFamily="34" charset="0"/>
              </a:rPr>
              <a:t>House worth: $100,000</a:t>
            </a:r>
            <a:endParaRPr lang="en-US" dirty="0">
              <a:cs typeface="Arial" pitchFamily="34" charset="0"/>
            </a:endParaRPr>
          </a:p>
        </p:txBody>
      </p:sp>
      <p:sp>
        <p:nvSpPr>
          <p:cNvPr id="16" name="TextBox 15"/>
          <p:cNvSpPr txBox="1"/>
          <p:nvPr/>
        </p:nvSpPr>
        <p:spPr>
          <a:xfrm>
            <a:off x="7796631" y="3225160"/>
            <a:ext cx="1259673" cy="923330"/>
          </a:xfrm>
          <a:prstGeom prst="rect">
            <a:avLst/>
          </a:prstGeom>
          <a:noFill/>
        </p:spPr>
        <p:txBody>
          <a:bodyPr wrap="square" rtlCol="0">
            <a:spAutoFit/>
          </a:bodyPr>
          <a:lstStyle/>
          <a:p>
            <a:r>
              <a:rPr lang="en-US" dirty="0" smtClean="0">
                <a:cs typeface="Arial" pitchFamily="34" charset="0"/>
              </a:rPr>
              <a:t>Mortgage balance: $80,000</a:t>
            </a:r>
            <a:endParaRPr lang="en-US" dirty="0">
              <a:cs typeface="Arial" pitchFamily="34" charset="0"/>
            </a:endParaRPr>
          </a:p>
        </p:txBody>
      </p:sp>
      <p:sp>
        <p:nvSpPr>
          <p:cNvPr id="17" name="TextBox 16"/>
          <p:cNvSpPr txBox="1"/>
          <p:nvPr/>
        </p:nvSpPr>
        <p:spPr>
          <a:xfrm>
            <a:off x="7832810" y="1908309"/>
            <a:ext cx="1094704" cy="646331"/>
          </a:xfrm>
          <a:prstGeom prst="rect">
            <a:avLst/>
          </a:prstGeom>
          <a:noFill/>
        </p:spPr>
        <p:txBody>
          <a:bodyPr wrap="square" rtlCol="0">
            <a:spAutoFit/>
          </a:bodyPr>
          <a:lstStyle/>
          <a:p>
            <a:r>
              <a:rPr lang="en-US" dirty="0" smtClean="0">
                <a:cs typeface="Arial" pitchFamily="34" charset="0"/>
              </a:rPr>
              <a:t>Equity: $20,000</a:t>
            </a:r>
            <a:endParaRPr lang="en-US" dirty="0">
              <a:cs typeface="Arial" pitchFamily="34" charset="0"/>
            </a:endParaRPr>
          </a:p>
        </p:txBody>
      </p:sp>
      <p:pic>
        <p:nvPicPr>
          <p:cNvPr id="2050" name="Picture 2" descr="C:\Users\bsopiep\Downloads\noun_996.png"/>
          <p:cNvPicPr>
            <a:picLocks noChangeAspect="1" noChangeArrowheads="1"/>
          </p:cNvPicPr>
          <p:nvPr/>
        </p:nvPicPr>
        <p:blipFill rotWithShape="1">
          <a:blip r:embed="rId4">
            <a:extLst>
              <a:ext uri="{28A0092B-C50C-407E-A947-70E740481C1C}">
                <a14:useLocalDpi xmlns:a14="http://schemas.microsoft.com/office/drawing/2010/main" val="0"/>
              </a:ext>
            </a:extLst>
          </a:blip>
          <a:srcRect t="25518" b="29899"/>
          <a:stretch/>
        </p:blipFill>
        <p:spPr bwMode="auto">
          <a:xfrm>
            <a:off x="914400" y="3074452"/>
            <a:ext cx="3605612" cy="1607489"/>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811368" y="5257800"/>
            <a:ext cx="7723031" cy="1384995"/>
          </a:xfrm>
          <a:prstGeom prst="rect">
            <a:avLst/>
          </a:prstGeom>
          <a:noFill/>
        </p:spPr>
        <p:txBody>
          <a:bodyPr wrap="square" rtlCol="0">
            <a:spAutoFit/>
          </a:bodyPr>
          <a:lstStyle/>
          <a:p>
            <a:r>
              <a:rPr lang="en-US" sz="2800" dirty="0" smtClean="0">
                <a:cs typeface="Arial" pitchFamily="34" charset="0"/>
              </a:rPr>
              <a:t>A $2,000 vehicle exemption and a $20,000 real estate exemption would fully exempt this car and house </a:t>
            </a:r>
            <a:endParaRPr lang="en-US" sz="2800" dirty="0">
              <a:cs typeface="Arial" pitchFamily="34" charset="0"/>
            </a:endParaRPr>
          </a:p>
        </p:txBody>
      </p:sp>
    </p:spTree>
    <p:extLst>
      <p:ext uri="{BB962C8B-B14F-4D97-AF65-F5344CB8AC3E}">
        <p14:creationId xmlns:p14="http://schemas.microsoft.com/office/powerpoint/2010/main" val="4209246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Sources of Bankruptcy Law:</a:t>
            </a:r>
            <a:endParaRPr lang="en-US" dirty="0"/>
          </a:p>
        </p:txBody>
      </p:sp>
      <p:sp>
        <p:nvSpPr>
          <p:cNvPr id="3" name="Content Placeholder 2"/>
          <p:cNvSpPr>
            <a:spLocks noGrp="1"/>
          </p:cNvSpPr>
          <p:nvPr>
            <p:ph idx="1"/>
          </p:nvPr>
        </p:nvSpPr>
        <p:spPr/>
        <p:txBody>
          <a:bodyPr/>
          <a:lstStyle/>
          <a:p>
            <a:pPr marL="0" indent="0" algn="ctr">
              <a:lnSpc>
                <a:spcPct val="150000"/>
              </a:lnSpc>
              <a:buNone/>
            </a:pPr>
            <a:r>
              <a:rPr lang="en-US" b="1" dirty="0" smtClean="0"/>
              <a:t>Bankruptcy Code</a:t>
            </a:r>
          </a:p>
          <a:p>
            <a:pPr marL="0" indent="0" algn="ctr">
              <a:lnSpc>
                <a:spcPct val="150000"/>
              </a:lnSpc>
              <a:buNone/>
            </a:pPr>
            <a:r>
              <a:rPr lang="en-US" b="1" dirty="0" smtClean="0"/>
              <a:t>Federal Rules of Bankruptcy Procedure</a:t>
            </a:r>
          </a:p>
          <a:p>
            <a:pPr marL="0" indent="0" algn="ctr">
              <a:lnSpc>
                <a:spcPct val="150000"/>
              </a:lnSpc>
              <a:buNone/>
            </a:pPr>
            <a:r>
              <a:rPr lang="en-US" b="1" dirty="0" smtClean="0"/>
              <a:t>Official Forms</a:t>
            </a:r>
          </a:p>
          <a:p>
            <a:pPr marL="0" indent="0" algn="ctr">
              <a:lnSpc>
                <a:spcPct val="150000"/>
              </a:lnSpc>
              <a:buNone/>
            </a:pPr>
            <a:r>
              <a:rPr lang="en-US" b="1" dirty="0" smtClean="0"/>
              <a:t>Local Rules and Standing Orders</a:t>
            </a:r>
          </a:p>
        </p:txBody>
      </p:sp>
      <p:sp>
        <p:nvSpPr>
          <p:cNvPr id="7" name="Slide Number Placeholder 6"/>
          <p:cNvSpPr>
            <a:spLocks noGrp="1"/>
          </p:cNvSpPr>
          <p:nvPr>
            <p:ph type="sldNum" sz="quarter" idx="12"/>
          </p:nvPr>
        </p:nvSpPr>
        <p:spPr/>
        <p:txBody>
          <a:bodyPr/>
          <a:lstStyle/>
          <a:p>
            <a:fld id="{E6773D37-5E4E-460C-A171-5942684EA317}" type="slidenum">
              <a:rPr lang="en-US" smtClean="0"/>
              <a:t>3</a:t>
            </a:fld>
            <a:endParaRPr lang="en-US"/>
          </a:p>
        </p:txBody>
      </p:sp>
    </p:spTree>
    <p:extLst>
      <p:ext uri="{BB962C8B-B14F-4D97-AF65-F5344CB8AC3E}">
        <p14:creationId xmlns:p14="http://schemas.microsoft.com/office/powerpoint/2010/main" val="1702591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Protection for Exempt Property</a:t>
            </a:r>
            <a:endParaRPr lang="en-US" dirty="0"/>
          </a:p>
        </p:txBody>
      </p:sp>
      <p:sp>
        <p:nvSpPr>
          <p:cNvPr id="3" name="Content Placeholder 2"/>
          <p:cNvSpPr>
            <a:spLocks noGrp="1"/>
          </p:cNvSpPr>
          <p:nvPr>
            <p:ph idx="1"/>
          </p:nvPr>
        </p:nvSpPr>
        <p:spPr>
          <a:xfrm>
            <a:off x="381000" y="1524000"/>
            <a:ext cx="8305800" cy="5105400"/>
          </a:xfrm>
        </p:spPr>
        <p:txBody>
          <a:bodyPr>
            <a:normAutofit fontScale="92500" lnSpcReduction="10000"/>
          </a:bodyPr>
          <a:lstStyle/>
          <a:p>
            <a:pPr marL="0" indent="0">
              <a:buNone/>
            </a:pPr>
            <a:r>
              <a:rPr lang="en-US" sz="3500" dirty="0"/>
              <a:t>Exempt property is not liable </a:t>
            </a:r>
            <a:r>
              <a:rPr lang="en-US" sz="3500" b="1" dirty="0">
                <a:solidFill>
                  <a:srgbClr val="065C27"/>
                </a:solidFill>
              </a:rPr>
              <a:t>during or after </a:t>
            </a:r>
            <a:r>
              <a:rPr lang="en-US" sz="3500" dirty="0"/>
              <a:t>case for prepetition debts (even some </a:t>
            </a:r>
            <a:r>
              <a:rPr lang="en-US" sz="3500" dirty="0" err="1"/>
              <a:t>nondischargeable</a:t>
            </a:r>
            <a:r>
              <a:rPr lang="en-US" sz="3500" dirty="0"/>
              <a:t> debts), except:</a:t>
            </a:r>
          </a:p>
          <a:p>
            <a:r>
              <a:rPr lang="en-US" sz="3500" dirty="0" smtClean="0"/>
              <a:t>Debts </a:t>
            </a:r>
            <a:r>
              <a:rPr lang="en-US" sz="3500" dirty="0"/>
              <a:t>for taxes, domestic support obligations</a:t>
            </a:r>
          </a:p>
          <a:p>
            <a:r>
              <a:rPr lang="en-US" sz="3500" dirty="0" smtClean="0"/>
              <a:t>Debts </a:t>
            </a:r>
            <a:r>
              <a:rPr lang="en-US" sz="3500" dirty="0"/>
              <a:t>secured by liens not avoided during the bankruptcy</a:t>
            </a:r>
          </a:p>
          <a:p>
            <a:r>
              <a:rPr lang="en-US" sz="3500" dirty="0" smtClean="0"/>
              <a:t>Fraudulently </a:t>
            </a:r>
            <a:r>
              <a:rPr lang="en-US" sz="3500" dirty="0"/>
              <a:t>obtained: student loan or aid and debt owed to insured bank</a:t>
            </a:r>
          </a:p>
          <a:p>
            <a:pPr marL="0" indent="0">
              <a:buNone/>
            </a:pPr>
            <a:r>
              <a:rPr lang="en-US" sz="2400" b="1" dirty="0">
                <a:solidFill>
                  <a:schemeClr val="accent3">
                    <a:lumMod val="75000"/>
                  </a:schemeClr>
                </a:solidFill>
              </a:rPr>
              <a:t>11 U.S.C. § 522(c)</a:t>
            </a:r>
          </a:p>
          <a:p>
            <a:pPr marL="0" indent="0">
              <a:buNone/>
            </a:pP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30</a:t>
            </a:fld>
            <a:endParaRPr lang="en-US"/>
          </a:p>
        </p:txBody>
      </p:sp>
    </p:spTree>
    <p:extLst>
      <p:ext uri="{BB962C8B-B14F-4D97-AF65-F5344CB8AC3E}">
        <p14:creationId xmlns:p14="http://schemas.microsoft.com/office/powerpoint/2010/main" val="2456876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Homestead </a:t>
            </a:r>
            <a:r>
              <a:rPr lang="en-US" dirty="0" smtClean="0"/>
              <a:t>Exemption Limitations </a:t>
            </a:r>
            <a:endParaRPr lang="en-US" dirty="0"/>
          </a:p>
        </p:txBody>
      </p:sp>
      <p:sp>
        <p:nvSpPr>
          <p:cNvPr id="3" name="Content Placeholder 2"/>
          <p:cNvSpPr>
            <a:spLocks noGrp="1"/>
          </p:cNvSpPr>
          <p:nvPr>
            <p:ph idx="1"/>
          </p:nvPr>
        </p:nvSpPr>
        <p:spPr/>
        <p:txBody>
          <a:bodyPr/>
          <a:lstStyle/>
          <a:p>
            <a:r>
              <a:rPr lang="en-US" dirty="0"/>
              <a:t>522(o) – reduction to extent of fraudulent conversion within 10 years before filing of petition</a:t>
            </a:r>
          </a:p>
          <a:p>
            <a:r>
              <a:rPr lang="en-US" dirty="0"/>
              <a:t>522(p) - $</a:t>
            </a:r>
            <a:r>
              <a:rPr lang="en-US" dirty="0" smtClean="0"/>
              <a:t>160,375 </a:t>
            </a:r>
            <a:r>
              <a:rPr lang="en-US" dirty="0"/>
              <a:t>cap based on interest acquired within 1215 days before filing of petition</a:t>
            </a:r>
          </a:p>
          <a:p>
            <a:r>
              <a:rPr lang="en-US" dirty="0"/>
              <a:t>522(q) - $</a:t>
            </a:r>
            <a:r>
              <a:rPr lang="en-US" dirty="0" smtClean="0"/>
              <a:t>160,375 </a:t>
            </a:r>
            <a:r>
              <a:rPr lang="en-US" dirty="0"/>
              <a:t>cap based on certain criminal and wrongful conduct</a:t>
            </a:r>
          </a:p>
          <a:p>
            <a:pPr marL="0" indent="0">
              <a:buNone/>
            </a:pP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31</a:t>
            </a:fld>
            <a:endParaRPr lang="en-US"/>
          </a:p>
        </p:txBody>
      </p:sp>
    </p:spTree>
    <p:extLst>
      <p:ext uri="{BB962C8B-B14F-4D97-AF65-F5344CB8AC3E}">
        <p14:creationId xmlns:p14="http://schemas.microsoft.com/office/powerpoint/2010/main" val="22958666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The Automatic Stay</a:t>
            </a:r>
            <a:endParaRPr lang="en-US" sz="3600" dirty="0"/>
          </a:p>
        </p:txBody>
      </p:sp>
      <p:sp>
        <p:nvSpPr>
          <p:cNvPr id="3" name="Slide Number Placeholder 2"/>
          <p:cNvSpPr>
            <a:spLocks noGrp="1"/>
          </p:cNvSpPr>
          <p:nvPr>
            <p:ph type="sldNum" sz="quarter" idx="12"/>
          </p:nvPr>
        </p:nvSpPr>
        <p:spPr/>
        <p:txBody>
          <a:bodyPr/>
          <a:lstStyle/>
          <a:p>
            <a:fld id="{E6773D37-5E4E-460C-A171-5942684EA317}" type="slidenum">
              <a:rPr lang="en-US" smtClean="0"/>
              <a:t>32</a:t>
            </a:fld>
            <a:endParaRPr lang="en-US"/>
          </a:p>
        </p:txBody>
      </p:sp>
    </p:spTree>
    <p:extLst>
      <p:ext uri="{BB962C8B-B14F-4D97-AF65-F5344CB8AC3E}">
        <p14:creationId xmlns:p14="http://schemas.microsoft.com/office/powerpoint/2010/main" val="30128235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8473" y="3828473"/>
            <a:ext cx="2539999" cy="2539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descr="C:\Users\bsopiep\Downloads\noun_13110.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431800" y="3828473"/>
            <a:ext cx="2540000" cy="2540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bsopiep\Downloads\noun_42174.png"/>
          <p:cNvPicPr>
            <a:picLocks noChangeAspect="1" noChangeArrowheads="1"/>
          </p:cNvPicPr>
          <p:nvPr/>
        </p:nvPicPr>
        <p:blipFill rotWithShape="1">
          <a:blip r:embed="rId5">
            <a:extLst>
              <a:ext uri="{28A0092B-C50C-407E-A947-70E740481C1C}">
                <a14:useLocalDpi xmlns:a14="http://schemas.microsoft.com/office/drawing/2010/main" val="0"/>
              </a:ext>
            </a:extLst>
          </a:blip>
          <a:srcRect l="4471" r="4593"/>
          <a:stretch/>
        </p:blipFill>
        <p:spPr bwMode="auto">
          <a:xfrm>
            <a:off x="2731654" y="1143000"/>
            <a:ext cx="3897746" cy="42862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The Automatic Stay</a:t>
            </a:r>
          </a:p>
        </p:txBody>
      </p:sp>
      <p:sp>
        <p:nvSpPr>
          <p:cNvPr id="4" name="Slide Number Placeholder 3"/>
          <p:cNvSpPr>
            <a:spLocks noGrp="1"/>
          </p:cNvSpPr>
          <p:nvPr>
            <p:ph type="sldNum" sz="quarter" idx="12"/>
          </p:nvPr>
        </p:nvSpPr>
        <p:spPr/>
        <p:txBody>
          <a:bodyPr/>
          <a:lstStyle/>
          <a:p>
            <a:fld id="{E6773D37-5E4E-460C-A171-5942684EA317}" type="slidenum">
              <a:rPr lang="en-US" smtClean="0"/>
              <a:t>33</a:t>
            </a:fld>
            <a:endParaRPr lang="en-US"/>
          </a:p>
        </p:txBody>
      </p:sp>
    </p:spTree>
    <p:extLst>
      <p:ext uri="{BB962C8B-B14F-4D97-AF65-F5344CB8AC3E}">
        <p14:creationId xmlns:p14="http://schemas.microsoft.com/office/powerpoint/2010/main" val="18580963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Scope of the Stay</a:t>
            </a:r>
          </a:p>
        </p:txBody>
      </p:sp>
      <p:sp>
        <p:nvSpPr>
          <p:cNvPr id="3" name="Content Placeholder 2"/>
          <p:cNvSpPr>
            <a:spLocks noGrp="1"/>
          </p:cNvSpPr>
          <p:nvPr>
            <p:ph idx="1"/>
          </p:nvPr>
        </p:nvSpPr>
        <p:spPr>
          <a:xfrm>
            <a:off x="457200" y="1371600"/>
            <a:ext cx="8229600" cy="4876800"/>
          </a:xfrm>
        </p:spPr>
        <p:txBody>
          <a:bodyPr>
            <a:normAutofit/>
          </a:bodyPr>
          <a:lstStyle/>
          <a:p>
            <a:pPr marL="0" indent="0">
              <a:buNone/>
            </a:pPr>
            <a:r>
              <a:rPr lang="en-US" sz="3300" b="1" dirty="0"/>
              <a:t>The Automatic Stay prohibits</a:t>
            </a:r>
            <a:r>
              <a:rPr lang="en-US" sz="3300" b="1" dirty="0" smtClean="0"/>
              <a:t>:</a:t>
            </a:r>
            <a:endParaRPr lang="en-US" sz="3300" b="1" dirty="0"/>
          </a:p>
          <a:p>
            <a:pPr>
              <a:spcBef>
                <a:spcPts val="1200"/>
              </a:spcBef>
            </a:pPr>
            <a:r>
              <a:rPr lang="en-US" dirty="0"/>
              <a:t>Attempts to collect pre-petition </a:t>
            </a:r>
            <a:r>
              <a:rPr lang="en-US" dirty="0" smtClean="0"/>
              <a:t>debts</a:t>
            </a:r>
            <a:endParaRPr lang="en-US" dirty="0"/>
          </a:p>
          <a:p>
            <a:pPr>
              <a:spcBef>
                <a:spcPts val="1200"/>
              </a:spcBef>
            </a:pPr>
            <a:r>
              <a:rPr lang="en-US" dirty="0"/>
              <a:t>Commencement or continuation of judicial or other proceedings to collect pre-petition debts (e.g., foreclosure, garnishment</a:t>
            </a:r>
            <a:r>
              <a:rPr lang="en-US" dirty="0" smtClean="0"/>
              <a:t>)</a:t>
            </a:r>
            <a:endParaRPr lang="en-US" dirty="0"/>
          </a:p>
          <a:p>
            <a:pPr>
              <a:spcBef>
                <a:spcPts val="1200"/>
              </a:spcBef>
            </a:pPr>
            <a:r>
              <a:rPr lang="en-US" dirty="0" smtClean="0"/>
              <a:t>Efforts to </a:t>
            </a:r>
            <a:r>
              <a:rPr lang="en-US" dirty="0"/>
              <a:t>create, perfect or enforce liens on property of the estate or of the debtor, if relating to a pre-petition </a:t>
            </a:r>
            <a:r>
              <a:rPr lang="en-US" dirty="0" smtClean="0"/>
              <a:t>claim</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34</a:t>
            </a:fld>
            <a:endParaRPr lang="en-US"/>
          </a:p>
        </p:txBody>
      </p:sp>
    </p:spTree>
    <p:extLst>
      <p:ext uri="{BB962C8B-B14F-4D97-AF65-F5344CB8AC3E}">
        <p14:creationId xmlns:p14="http://schemas.microsoft.com/office/powerpoint/2010/main" val="31370920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a:t>Scope of the Stay</a:t>
            </a:r>
          </a:p>
        </p:txBody>
      </p:sp>
      <p:sp>
        <p:nvSpPr>
          <p:cNvPr id="3" name="Content Placeholder 2"/>
          <p:cNvSpPr>
            <a:spLocks noGrp="1"/>
          </p:cNvSpPr>
          <p:nvPr>
            <p:ph idx="1"/>
          </p:nvPr>
        </p:nvSpPr>
        <p:spPr>
          <a:xfrm>
            <a:off x="381000" y="1447800"/>
            <a:ext cx="8305800" cy="4953000"/>
          </a:xfrm>
        </p:spPr>
        <p:txBody>
          <a:bodyPr>
            <a:normAutofit/>
          </a:bodyPr>
          <a:lstStyle/>
          <a:p>
            <a:pPr marL="0" indent="0">
              <a:spcBef>
                <a:spcPts val="1200"/>
              </a:spcBef>
              <a:buNone/>
            </a:pPr>
            <a:r>
              <a:rPr lang="en-US" b="1" dirty="0"/>
              <a:t>The Automatic Stay prohibits</a:t>
            </a:r>
            <a:r>
              <a:rPr lang="en-US" b="1" dirty="0" smtClean="0"/>
              <a:t>:</a:t>
            </a:r>
            <a:endParaRPr lang="en-US" dirty="0" smtClean="0"/>
          </a:p>
          <a:p>
            <a:pPr>
              <a:spcBef>
                <a:spcPts val="1200"/>
              </a:spcBef>
            </a:pPr>
            <a:r>
              <a:rPr lang="en-US" dirty="0" smtClean="0"/>
              <a:t>Efforts </a:t>
            </a:r>
            <a:r>
              <a:rPr lang="en-US" dirty="0"/>
              <a:t>to take possession of or assume control of property of the estate (e.g., repossession of a car</a:t>
            </a:r>
            <a:r>
              <a:rPr lang="en-US" dirty="0" smtClean="0"/>
              <a:t>)</a:t>
            </a:r>
            <a:endParaRPr lang="en-US" dirty="0"/>
          </a:p>
          <a:p>
            <a:pPr>
              <a:spcBef>
                <a:spcPts val="1200"/>
              </a:spcBef>
            </a:pPr>
            <a:r>
              <a:rPr lang="en-US" dirty="0"/>
              <a:t>Enforcement against the debtor or property of the estate of a pre-petition </a:t>
            </a:r>
            <a:r>
              <a:rPr lang="en-US" dirty="0" smtClean="0"/>
              <a:t>judgment</a:t>
            </a:r>
            <a:endParaRPr lang="en-US" dirty="0"/>
          </a:p>
          <a:p>
            <a:pPr>
              <a:spcBef>
                <a:spcPts val="1200"/>
              </a:spcBef>
            </a:pPr>
            <a:r>
              <a:rPr lang="en-US" dirty="0"/>
              <a:t>Setoff of pre-petition </a:t>
            </a:r>
            <a:r>
              <a:rPr lang="en-US" dirty="0" smtClean="0"/>
              <a:t>debts</a:t>
            </a:r>
            <a:endParaRPr lang="en-US" sz="2000" b="1" dirty="0" smtClean="0">
              <a:solidFill>
                <a:schemeClr val="accent3">
                  <a:lumMod val="75000"/>
                </a:schemeClr>
              </a:solidFill>
            </a:endParaRPr>
          </a:p>
          <a:p>
            <a:pPr marL="0" indent="0">
              <a:buNone/>
            </a:pPr>
            <a:r>
              <a:rPr lang="en-US" sz="2200" b="1" dirty="0" smtClean="0">
                <a:solidFill>
                  <a:schemeClr val="accent3">
                    <a:lumMod val="75000"/>
                  </a:schemeClr>
                </a:solidFill>
              </a:rPr>
              <a:t>11 </a:t>
            </a:r>
            <a:r>
              <a:rPr lang="en-US" sz="2200" b="1" dirty="0">
                <a:solidFill>
                  <a:schemeClr val="accent3">
                    <a:lumMod val="75000"/>
                  </a:schemeClr>
                </a:solidFill>
              </a:rPr>
              <a:t>U.S.C</a:t>
            </a:r>
            <a:r>
              <a:rPr lang="en-US" sz="2200" b="1" dirty="0" smtClean="0">
                <a:solidFill>
                  <a:schemeClr val="accent3">
                    <a:lumMod val="75000"/>
                  </a:schemeClr>
                </a:solidFill>
              </a:rPr>
              <a:t>. § 362(a</a:t>
            </a:r>
            <a:r>
              <a:rPr lang="en-US" sz="2200" b="1" dirty="0">
                <a:solidFill>
                  <a:schemeClr val="accent3">
                    <a:lumMod val="75000"/>
                  </a:schemeClr>
                </a:solidFill>
              </a:rPr>
              <a:t>) </a:t>
            </a:r>
          </a:p>
        </p:txBody>
      </p:sp>
      <p:sp>
        <p:nvSpPr>
          <p:cNvPr id="4" name="Slide Number Placeholder 3"/>
          <p:cNvSpPr>
            <a:spLocks noGrp="1"/>
          </p:cNvSpPr>
          <p:nvPr>
            <p:ph type="sldNum" sz="quarter" idx="12"/>
          </p:nvPr>
        </p:nvSpPr>
        <p:spPr/>
        <p:txBody>
          <a:bodyPr/>
          <a:lstStyle/>
          <a:p>
            <a:fld id="{E6773D37-5E4E-460C-A171-5942684EA317}" type="slidenum">
              <a:rPr lang="en-US" smtClean="0"/>
              <a:t>35</a:t>
            </a:fld>
            <a:endParaRPr lang="en-US"/>
          </a:p>
        </p:txBody>
      </p:sp>
    </p:spTree>
    <p:extLst>
      <p:ext uri="{BB962C8B-B14F-4D97-AF65-F5344CB8AC3E}">
        <p14:creationId xmlns:p14="http://schemas.microsoft.com/office/powerpoint/2010/main" val="40224632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r>
              <a:rPr lang="en-US" dirty="0"/>
              <a:t>Exceptions to Automatic Stay</a:t>
            </a:r>
          </a:p>
        </p:txBody>
      </p:sp>
      <p:sp>
        <p:nvSpPr>
          <p:cNvPr id="3" name="Content Placeholder 2"/>
          <p:cNvSpPr>
            <a:spLocks noGrp="1"/>
          </p:cNvSpPr>
          <p:nvPr>
            <p:ph idx="1"/>
          </p:nvPr>
        </p:nvSpPr>
        <p:spPr>
          <a:xfrm>
            <a:off x="457200" y="1524000"/>
            <a:ext cx="8229600" cy="4602163"/>
          </a:xfrm>
        </p:spPr>
        <p:txBody>
          <a:bodyPr>
            <a:normAutofit/>
          </a:bodyPr>
          <a:lstStyle/>
          <a:p>
            <a:pPr marL="0" indent="0">
              <a:buNone/>
            </a:pPr>
            <a:r>
              <a:rPr lang="en-US" b="1" dirty="0"/>
              <a:t>Section 362(b) contains </a:t>
            </a:r>
            <a:r>
              <a:rPr lang="en-US" b="1" dirty="0" smtClean="0"/>
              <a:t>28 </a:t>
            </a:r>
            <a:r>
              <a:rPr lang="en-US" b="1" dirty="0"/>
              <a:t>exceptions to the stay, including: </a:t>
            </a:r>
          </a:p>
          <a:p>
            <a:pPr>
              <a:spcBef>
                <a:spcPts val="1200"/>
              </a:spcBef>
            </a:pPr>
            <a:r>
              <a:rPr lang="en-US" dirty="0"/>
              <a:t>Criminal actions or </a:t>
            </a:r>
            <a:r>
              <a:rPr lang="en-US" dirty="0" smtClean="0"/>
              <a:t>proceedings</a:t>
            </a:r>
            <a:br>
              <a:rPr lang="en-US" dirty="0" smtClean="0"/>
            </a:br>
            <a:endParaRPr lang="en-US" sz="2400" dirty="0"/>
          </a:p>
          <a:p>
            <a:pPr>
              <a:spcBef>
                <a:spcPts val="1200"/>
              </a:spcBef>
            </a:pPr>
            <a:r>
              <a:rPr lang="en-US" dirty="0"/>
              <a:t>Enforcement of domestic support </a:t>
            </a:r>
            <a:r>
              <a:rPr lang="en-US" dirty="0" smtClean="0"/>
              <a:t>obligations</a:t>
            </a:r>
            <a:br>
              <a:rPr lang="en-US" dirty="0" smtClean="0"/>
            </a:br>
            <a:endParaRPr lang="en-US" sz="2400" dirty="0"/>
          </a:p>
          <a:p>
            <a:pPr>
              <a:spcBef>
                <a:spcPts val="1200"/>
              </a:spcBef>
            </a:pPr>
            <a:r>
              <a:rPr lang="en-US" dirty="0"/>
              <a:t>Enforcement of </a:t>
            </a:r>
            <a:r>
              <a:rPr lang="en-US" dirty="0" smtClean="0"/>
              <a:t>police </a:t>
            </a:r>
            <a:r>
              <a:rPr lang="en-US" dirty="0"/>
              <a:t>or regulatory powers</a:t>
            </a:r>
          </a:p>
          <a:p>
            <a:pPr marL="0" indent="0">
              <a:buNone/>
            </a:pP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36</a:t>
            </a:fld>
            <a:endParaRPr lang="en-US"/>
          </a:p>
        </p:txBody>
      </p:sp>
    </p:spTree>
    <p:extLst>
      <p:ext uri="{BB962C8B-B14F-4D97-AF65-F5344CB8AC3E}">
        <p14:creationId xmlns:p14="http://schemas.microsoft.com/office/powerpoint/2010/main" val="32146456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r>
              <a:rPr lang="en-US" dirty="0"/>
              <a:t>Exceptions to Automatic Stay</a:t>
            </a:r>
          </a:p>
        </p:txBody>
      </p:sp>
      <p:sp>
        <p:nvSpPr>
          <p:cNvPr id="3" name="Content Placeholder 2"/>
          <p:cNvSpPr>
            <a:spLocks noGrp="1"/>
          </p:cNvSpPr>
          <p:nvPr>
            <p:ph idx="1"/>
          </p:nvPr>
        </p:nvSpPr>
        <p:spPr>
          <a:xfrm>
            <a:off x="381000" y="1447800"/>
            <a:ext cx="8305800" cy="4876800"/>
          </a:xfrm>
        </p:spPr>
        <p:txBody>
          <a:bodyPr>
            <a:normAutofit lnSpcReduction="10000"/>
          </a:bodyPr>
          <a:lstStyle/>
          <a:p>
            <a:pPr>
              <a:spcBef>
                <a:spcPts val="1200"/>
              </a:spcBef>
            </a:pPr>
            <a:r>
              <a:rPr lang="en-US" dirty="0"/>
              <a:t>Petition filed in violation of § 109(g) or prior court </a:t>
            </a:r>
            <a:r>
              <a:rPr lang="en-US" dirty="0" smtClean="0"/>
              <a:t>order</a:t>
            </a:r>
            <a:br>
              <a:rPr lang="en-US" dirty="0" smtClean="0"/>
            </a:br>
            <a:endParaRPr lang="en-US" sz="2400" dirty="0" smtClean="0"/>
          </a:p>
          <a:p>
            <a:pPr>
              <a:spcBef>
                <a:spcPts val="1200"/>
              </a:spcBef>
            </a:pPr>
            <a:r>
              <a:rPr lang="en-US" i="1" dirty="0" smtClean="0"/>
              <a:t>In </a:t>
            </a:r>
            <a:r>
              <a:rPr lang="en-US" i="1" dirty="0"/>
              <a:t>Rem Order </a:t>
            </a:r>
            <a:r>
              <a:rPr lang="en-US" dirty="0"/>
              <a:t>in a prior case related to real </a:t>
            </a:r>
            <a:r>
              <a:rPr lang="en-US" dirty="0" smtClean="0"/>
              <a:t>property</a:t>
            </a:r>
            <a:br>
              <a:rPr lang="en-US" dirty="0" smtClean="0"/>
            </a:br>
            <a:endParaRPr lang="en-US" sz="2400" dirty="0"/>
          </a:p>
          <a:p>
            <a:pPr>
              <a:spcBef>
                <a:spcPts val="1200"/>
              </a:spcBef>
            </a:pPr>
            <a:r>
              <a:rPr lang="en-US" dirty="0"/>
              <a:t>Residential tenant eviction if judgment for possession was entered </a:t>
            </a:r>
            <a:r>
              <a:rPr lang="en-US" dirty="0" smtClean="0"/>
              <a:t>prepetition</a:t>
            </a:r>
            <a:br>
              <a:rPr lang="en-US" dirty="0" smtClean="0"/>
            </a:br>
            <a:endParaRPr lang="en-US" sz="2400" dirty="0"/>
          </a:p>
          <a:p>
            <a:pPr>
              <a:spcBef>
                <a:spcPts val="1200"/>
              </a:spcBef>
            </a:pPr>
            <a:r>
              <a:rPr lang="en-US" dirty="0"/>
              <a:t>Repeat bankruptcy filings (within prior year)</a:t>
            </a:r>
          </a:p>
          <a:p>
            <a:pPr marL="0" indent="0">
              <a:buNone/>
            </a:pP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37</a:t>
            </a:fld>
            <a:endParaRPr lang="en-US"/>
          </a:p>
        </p:txBody>
      </p:sp>
    </p:spTree>
    <p:extLst>
      <p:ext uri="{BB962C8B-B14F-4D97-AF65-F5344CB8AC3E}">
        <p14:creationId xmlns:p14="http://schemas.microsoft.com/office/powerpoint/2010/main" val="1787894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a:t>Repeat Filings</a:t>
            </a:r>
          </a:p>
        </p:txBody>
      </p:sp>
      <p:sp>
        <p:nvSpPr>
          <p:cNvPr id="3" name="Content Placeholder 2"/>
          <p:cNvSpPr>
            <a:spLocks noGrp="1"/>
          </p:cNvSpPr>
          <p:nvPr>
            <p:ph idx="1"/>
          </p:nvPr>
        </p:nvSpPr>
        <p:spPr>
          <a:xfrm>
            <a:off x="457200" y="1371600"/>
            <a:ext cx="8229600" cy="4876800"/>
          </a:xfrm>
        </p:spPr>
        <p:txBody>
          <a:bodyPr>
            <a:normAutofit/>
          </a:bodyPr>
          <a:lstStyle/>
          <a:p>
            <a:pPr marL="0" indent="0">
              <a:buNone/>
            </a:pPr>
            <a:r>
              <a:rPr lang="en-US" sz="3000" b="1" dirty="0"/>
              <a:t>ONE PRIOR CASE DISMISSED WITHIN ONE YEAR BEFORE THIS FILING:</a:t>
            </a:r>
          </a:p>
          <a:p>
            <a:pPr>
              <a:spcBef>
                <a:spcPts val="1200"/>
              </a:spcBef>
            </a:pPr>
            <a:r>
              <a:rPr lang="en-US" dirty="0"/>
              <a:t>Automatic stay expires 30 days after petition date in individual chapter 7, 11, or 13 case</a:t>
            </a:r>
          </a:p>
          <a:p>
            <a:pPr>
              <a:spcBef>
                <a:spcPts val="1200"/>
              </a:spcBef>
            </a:pPr>
            <a:r>
              <a:rPr lang="en-US" dirty="0"/>
              <a:t>No effect on </a:t>
            </a:r>
            <a:r>
              <a:rPr lang="en-US" dirty="0" err="1" smtClean="0"/>
              <a:t>codebtor</a:t>
            </a:r>
            <a:r>
              <a:rPr lang="en-US" dirty="0" smtClean="0"/>
              <a:t> </a:t>
            </a:r>
            <a:r>
              <a:rPr lang="en-US" dirty="0"/>
              <a:t>stay under § 1301 in chapter 13 cases</a:t>
            </a:r>
          </a:p>
          <a:p>
            <a:pPr>
              <a:spcBef>
                <a:spcPts val="1200"/>
              </a:spcBef>
            </a:pPr>
            <a:r>
              <a:rPr lang="en-US" dirty="0"/>
              <a:t>Motion to extend stay must be filed and heard before 30 days </a:t>
            </a:r>
            <a:r>
              <a:rPr lang="en-US" dirty="0" smtClean="0"/>
              <a:t>expires</a:t>
            </a: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38</a:t>
            </a:fld>
            <a:endParaRPr lang="en-US"/>
          </a:p>
        </p:txBody>
      </p:sp>
    </p:spTree>
    <p:extLst>
      <p:ext uri="{BB962C8B-B14F-4D97-AF65-F5344CB8AC3E}">
        <p14:creationId xmlns:p14="http://schemas.microsoft.com/office/powerpoint/2010/main" val="21253202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Repeat Filings</a:t>
            </a:r>
          </a:p>
        </p:txBody>
      </p:sp>
      <p:sp>
        <p:nvSpPr>
          <p:cNvPr id="3" name="Content Placeholder 2"/>
          <p:cNvSpPr>
            <a:spLocks noGrp="1"/>
          </p:cNvSpPr>
          <p:nvPr>
            <p:ph idx="1"/>
          </p:nvPr>
        </p:nvSpPr>
        <p:spPr>
          <a:xfrm>
            <a:off x="381000" y="1600200"/>
            <a:ext cx="8305800" cy="4800600"/>
          </a:xfrm>
        </p:spPr>
        <p:txBody>
          <a:bodyPr>
            <a:normAutofit/>
          </a:bodyPr>
          <a:lstStyle/>
          <a:p>
            <a:pPr>
              <a:spcBef>
                <a:spcPts val="1200"/>
              </a:spcBef>
            </a:pPr>
            <a:r>
              <a:rPr lang="en-US" dirty="0" smtClean="0"/>
              <a:t>Debtor </a:t>
            </a:r>
            <a:r>
              <a:rPr lang="en-US" dirty="0"/>
              <a:t>must demonstrate case filed in good faith with respect to creditors to be stayed</a:t>
            </a:r>
          </a:p>
          <a:p>
            <a:pPr>
              <a:spcBef>
                <a:spcPts val="1200"/>
              </a:spcBef>
            </a:pPr>
            <a:r>
              <a:rPr lang="en-US" dirty="0"/>
              <a:t>Debtor may need to rebut presumption of bad faith</a:t>
            </a:r>
          </a:p>
          <a:p>
            <a:pPr>
              <a:spcBef>
                <a:spcPts val="1200"/>
              </a:spcBef>
            </a:pPr>
            <a:r>
              <a:rPr lang="en-US" dirty="0"/>
              <a:t>Court may extend stay as to all or some creditors, and may impose conditions on </a:t>
            </a:r>
            <a:r>
              <a:rPr lang="en-US" dirty="0" smtClean="0"/>
              <a:t>extension</a:t>
            </a:r>
            <a:endParaRPr lang="en-US" dirty="0"/>
          </a:p>
          <a:p>
            <a:pPr marL="0" indent="0">
              <a:buNone/>
            </a:pPr>
            <a:r>
              <a:rPr lang="en-US" sz="2200" b="1" dirty="0">
                <a:solidFill>
                  <a:schemeClr val="accent3">
                    <a:lumMod val="75000"/>
                  </a:schemeClr>
                </a:solidFill>
              </a:rPr>
              <a:t>11 U.S.C. § 362(c)(3) –</a:t>
            </a:r>
            <a:r>
              <a:rPr lang="en-US" sz="2200" b="1" i="1" dirty="0">
                <a:solidFill>
                  <a:schemeClr val="accent3">
                    <a:lumMod val="75000"/>
                  </a:schemeClr>
                </a:solidFill>
              </a:rPr>
              <a:t> motions to extend stay covered in Module 4 </a:t>
            </a:r>
          </a:p>
        </p:txBody>
      </p:sp>
      <p:sp>
        <p:nvSpPr>
          <p:cNvPr id="4" name="Slide Number Placeholder 3"/>
          <p:cNvSpPr>
            <a:spLocks noGrp="1"/>
          </p:cNvSpPr>
          <p:nvPr>
            <p:ph type="sldNum" sz="quarter" idx="12"/>
          </p:nvPr>
        </p:nvSpPr>
        <p:spPr/>
        <p:txBody>
          <a:bodyPr/>
          <a:lstStyle/>
          <a:p>
            <a:fld id="{E6773D37-5E4E-460C-A171-5942684EA317}" type="slidenum">
              <a:rPr lang="en-US" smtClean="0"/>
              <a:t>39</a:t>
            </a:fld>
            <a:endParaRPr lang="en-US"/>
          </a:p>
        </p:txBody>
      </p:sp>
    </p:spTree>
    <p:extLst>
      <p:ext uri="{BB962C8B-B14F-4D97-AF65-F5344CB8AC3E}">
        <p14:creationId xmlns:p14="http://schemas.microsoft.com/office/powerpoint/2010/main" val="1940364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Two Key Bankruptcy Concepts:</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b="1" dirty="0" smtClean="0"/>
              <a:t>Fresh Start for Debtors</a:t>
            </a:r>
          </a:p>
          <a:p>
            <a:pPr marL="0" indent="0" algn="ctr">
              <a:buNone/>
            </a:pPr>
            <a:endParaRPr lang="en-US" b="1" dirty="0" smtClean="0"/>
          </a:p>
          <a:p>
            <a:pPr marL="0" indent="0" algn="ctr">
              <a:buNone/>
            </a:pPr>
            <a:r>
              <a:rPr lang="en-US" b="1" dirty="0" smtClean="0"/>
              <a:t>Fair and Equitable Distribution of </a:t>
            </a:r>
            <a:br>
              <a:rPr lang="en-US" b="1" dirty="0" smtClean="0"/>
            </a:br>
            <a:r>
              <a:rPr lang="en-US" b="1" dirty="0" smtClean="0"/>
              <a:t>Non-Exempt Assets to Creditors</a:t>
            </a:r>
          </a:p>
        </p:txBody>
      </p:sp>
      <p:sp>
        <p:nvSpPr>
          <p:cNvPr id="7" name="Slide Number Placeholder 6"/>
          <p:cNvSpPr>
            <a:spLocks noGrp="1"/>
          </p:cNvSpPr>
          <p:nvPr>
            <p:ph type="sldNum" sz="quarter" idx="12"/>
          </p:nvPr>
        </p:nvSpPr>
        <p:spPr/>
        <p:txBody>
          <a:bodyPr/>
          <a:lstStyle/>
          <a:p>
            <a:fld id="{E6773D37-5E4E-460C-A171-5942684EA317}" type="slidenum">
              <a:rPr lang="en-US" smtClean="0"/>
              <a:t>4</a:t>
            </a:fld>
            <a:endParaRPr lang="en-US"/>
          </a:p>
        </p:txBody>
      </p:sp>
    </p:spTree>
    <p:extLst>
      <p:ext uri="{BB962C8B-B14F-4D97-AF65-F5344CB8AC3E}">
        <p14:creationId xmlns:p14="http://schemas.microsoft.com/office/powerpoint/2010/main" val="14086013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Repeat Filings</a:t>
            </a:r>
          </a:p>
        </p:txBody>
      </p:sp>
      <p:sp>
        <p:nvSpPr>
          <p:cNvPr id="3" name="Content Placeholder 2"/>
          <p:cNvSpPr>
            <a:spLocks noGrp="1"/>
          </p:cNvSpPr>
          <p:nvPr>
            <p:ph idx="1"/>
          </p:nvPr>
        </p:nvSpPr>
        <p:spPr>
          <a:xfrm>
            <a:off x="381000" y="1600200"/>
            <a:ext cx="8305800" cy="4800600"/>
          </a:xfrm>
        </p:spPr>
        <p:txBody>
          <a:bodyPr>
            <a:normAutofit fontScale="92500"/>
          </a:bodyPr>
          <a:lstStyle/>
          <a:p>
            <a:pPr marL="0" indent="0">
              <a:buNone/>
            </a:pPr>
            <a:r>
              <a:rPr lang="en-US" b="1" dirty="0"/>
              <a:t>TWO OR MORE PRIOR CASES DISMISSED WITHIN </a:t>
            </a:r>
            <a:r>
              <a:rPr lang="en-US" b="1" dirty="0" smtClean="0"/>
              <a:t>ONE YEAR </a:t>
            </a:r>
            <a:r>
              <a:rPr lang="en-US" b="1" dirty="0"/>
              <a:t>BEFORE THIS FILING:</a:t>
            </a:r>
          </a:p>
          <a:p>
            <a:r>
              <a:rPr lang="en-US" sz="3500" dirty="0"/>
              <a:t>Automatic stay does NOT go into effect upon filing</a:t>
            </a:r>
          </a:p>
          <a:p>
            <a:r>
              <a:rPr lang="en-US" sz="3500" dirty="0"/>
              <a:t>No effect on </a:t>
            </a:r>
            <a:r>
              <a:rPr lang="en-US" sz="3500" dirty="0" err="1"/>
              <a:t>codebtor</a:t>
            </a:r>
            <a:r>
              <a:rPr lang="en-US" sz="3500" dirty="0"/>
              <a:t> stay under § 1301</a:t>
            </a:r>
          </a:p>
          <a:p>
            <a:r>
              <a:rPr lang="en-US" sz="3500" dirty="0"/>
              <a:t>Court may impose the stay as to all or some creditors (upon motion by debtor</a:t>
            </a:r>
            <a:r>
              <a:rPr lang="en-US" sz="3500" dirty="0" smtClean="0"/>
              <a:t>)</a:t>
            </a:r>
            <a:endParaRPr lang="en-US" sz="3500" dirty="0"/>
          </a:p>
          <a:p>
            <a:pPr marL="0" indent="0">
              <a:buNone/>
            </a:pPr>
            <a:r>
              <a:rPr lang="en-US" sz="2400" b="1" dirty="0" smtClean="0">
                <a:solidFill>
                  <a:schemeClr val="accent3">
                    <a:lumMod val="75000"/>
                  </a:schemeClr>
                </a:solidFill>
              </a:rPr>
              <a:t>11 </a:t>
            </a:r>
            <a:r>
              <a:rPr lang="en-US" sz="2400" b="1" dirty="0">
                <a:solidFill>
                  <a:schemeClr val="accent3">
                    <a:lumMod val="75000"/>
                  </a:schemeClr>
                </a:solidFill>
              </a:rPr>
              <a:t>U.S.C. § 362(c)(4) – </a:t>
            </a:r>
            <a:r>
              <a:rPr lang="en-US" sz="2400" b="1" i="1" dirty="0">
                <a:solidFill>
                  <a:schemeClr val="accent3">
                    <a:lumMod val="75000"/>
                  </a:schemeClr>
                </a:solidFill>
              </a:rPr>
              <a:t>motion to impose stay covered in Module 4 </a:t>
            </a:r>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40</a:t>
            </a:fld>
            <a:endParaRPr lang="en-US"/>
          </a:p>
        </p:txBody>
      </p:sp>
    </p:spTree>
    <p:extLst>
      <p:ext uri="{BB962C8B-B14F-4D97-AF65-F5344CB8AC3E}">
        <p14:creationId xmlns:p14="http://schemas.microsoft.com/office/powerpoint/2010/main" val="29068048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Residential Tenant Evictions</a:t>
            </a:r>
          </a:p>
        </p:txBody>
      </p:sp>
      <p:sp>
        <p:nvSpPr>
          <p:cNvPr id="3" name="Content Placeholder 2"/>
          <p:cNvSpPr>
            <a:spLocks noGrp="1"/>
          </p:cNvSpPr>
          <p:nvPr>
            <p:ph idx="1"/>
          </p:nvPr>
        </p:nvSpPr>
        <p:spPr>
          <a:xfrm>
            <a:off x="457200" y="1447800"/>
            <a:ext cx="8229600" cy="4953000"/>
          </a:xfrm>
        </p:spPr>
        <p:txBody>
          <a:bodyPr>
            <a:noAutofit/>
          </a:bodyPr>
          <a:lstStyle/>
          <a:p>
            <a:pPr marL="0" indent="0">
              <a:lnSpc>
                <a:spcPct val="120000"/>
              </a:lnSpc>
              <a:spcBef>
                <a:spcPts val="0"/>
              </a:spcBef>
              <a:buNone/>
            </a:pPr>
            <a:r>
              <a:rPr lang="en-US" b="1" dirty="0"/>
              <a:t>PREPETITION JUDGMENT FOR POSSESSION</a:t>
            </a:r>
            <a:r>
              <a:rPr lang="en-US" b="1" dirty="0" smtClean="0"/>
              <a:t>:</a:t>
            </a:r>
            <a:endParaRPr lang="en-US" sz="2200" b="1" dirty="0" smtClean="0"/>
          </a:p>
          <a:p>
            <a:pPr>
              <a:lnSpc>
                <a:spcPct val="120000"/>
              </a:lnSpc>
              <a:spcBef>
                <a:spcPts val="0"/>
              </a:spcBef>
            </a:pPr>
            <a:r>
              <a:rPr lang="en-US" dirty="0" smtClean="0"/>
              <a:t>Actions to obtain possession may continue</a:t>
            </a:r>
          </a:p>
          <a:p>
            <a:pPr lvl="1">
              <a:lnSpc>
                <a:spcPct val="120000"/>
              </a:lnSpc>
              <a:spcBef>
                <a:spcPts val="0"/>
              </a:spcBef>
            </a:pPr>
            <a:r>
              <a:rPr lang="en-US" sz="3200" dirty="0" smtClean="0"/>
              <a:t>Exception </a:t>
            </a:r>
            <a:r>
              <a:rPr lang="en-US" sz="3200" dirty="0"/>
              <a:t>may not apply if bankruptcy filed before eviction judgment is final (e.g., if judgment appealed</a:t>
            </a:r>
            <a:r>
              <a:rPr lang="en-US" sz="3200" dirty="0" smtClean="0"/>
              <a:t>)</a:t>
            </a:r>
          </a:p>
          <a:p>
            <a:pPr lvl="1">
              <a:lnSpc>
                <a:spcPct val="120000"/>
              </a:lnSpc>
              <a:spcBef>
                <a:spcPts val="0"/>
              </a:spcBef>
            </a:pPr>
            <a:r>
              <a:rPr lang="en-US" sz="3200" dirty="0" smtClean="0"/>
              <a:t>Some landlords file motion for relief from the stay when not needed, out of caution</a:t>
            </a:r>
            <a:endParaRPr lang="en-US" sz="2400" dirty="0"/>
          </a:p>
          <a:p>
            <a:pPr lvl="1">
              <a:lnSpc>
                <a:spcPct val="120000"/>
              </a:lnSpc>
              <a:spcBef>
                <a:spcPts val="0"/>
              </a:spcBef>
            </a:pPr>
            <a:r>
              <a:rPr lang="en-US" sz="3200" dirty="0"/>
              <a:t>Collection of money judgment must stop</a:t>
            </a:r>
          </a:p>
          <a:p>
            <a:pPr marL="0" indent="0">
              <a:lnSpc>
                <a:spcPct val="120000"/>
              </a:lnSpc>
              <a:spcBef>
                <a:spcPts val="0"/>
              </a:spcBef>
              <a:buNone/>
            </a:pPr>
            <a:endParaRPr lang="en-US" sz="3200" dirty="0"/>
          </a:p>
        </p:txBody>
      </p:sp>
      <p:sp>
        <p:nvSpPr>
          <p:cNvPr id="4" name="Slide Number Placeholder 3"/>
          <p:cNvSpPr>
            <a:spLocks noGrp="1"/>
          </p:cNvSpPr>
          <p:nvPr>
            <p:ph type="sldNum" sz="quarter" idx="12"/>
          </p:nvPr>
        </p:nvSpPr>
        <p:spPr/>
        <p:txBody>
          <a:bodyPr/>
          <a:lstStyle/>
          <a:p>
            <a:fld id="{E6773D37-5E4E-460C-A171-5942684EA317}" type="slidenum">
              <a:rPr lang="en-US" smtClean="0"/>
              <a:t>41</a:t>
            </a:fld>
            <a:endParaRPr lang="en-US"/>
          </a:p>
        </p:txBody>
      </p:sp>
    </p:spTree>
    <p:extLst>
      <p:ext uri="{BB962C8B-B14F-4D97-AF65-F5344CB8AC3E}">
        <p14:creationId xmlns:p14="http://schemas.microsoft.com/office/powerpoint/2010/main" val="20411165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Residential Tenant Evictions</a:t>
            </a:r>
          </a:p>
        </p:txBody>
      </p:sp>
      <p:sp>
        <p:nvSpPr>
          <p:cNvPr id="3" name="Content Placeholder 2"/>
          <p:cNvSpPr>
            <a:spLocks noGrp="1"/>
          </p:cNvSpPr>
          <p:nvPr>
            <p:ph idx="1"/>
          </p:nvPr>
        </p:nvSpPr>
        <p:spPr>
          <a:xfrm>
            <a:off x="381000" y="1371600"/>
            <a:ext cx="8305800" cy="5181600"/>
          </a:xfrm>
        </p:spPr>
        <p:txBody>
          <a:bodyPr>
            <a:normAutofit fontScale="85000" lnSpcReduction="10000"/>
          </a:bodyPr>
          <a:lstStyle/>
          <a:p>
            <a:pPr>
              <a:lnSpc>
                <a:spcPct val="120000"/>
              </a:lnSpc>
              <a:spcBef>
                <a:spcPts val="0"/>
              </a:spcBef>
            </a:pPr>
            <a:r>
              <a:rPr lang="en-US" b="1" dirty="0" smtClean="0"/>
              <a:t>Stay for 30 days if </a:t>
            </a:r>
            <a:r>
              <a:rPr lang="en-US" b="1" dirty="0"/>
              <a:t>debtor:</a:t>
            </a:r>
          </a:p>
          <a:p>
            <a:pPr lvl="1">
              <a:lnSpc>
                <a:spcPct val="120000"/>
              </a:lnSpc>
              <a:spcBef>
                <a:spcPts val="0"/>
              </a:spcBef>
            </a:pPr>
            <a:r>
              <a:rPr lang="en-US" sz="3200" dirty="0"/>
              <a:t>Certifies </a:t>
            </a:r>
            <a:r>
              <a:rPr lang="en-US" sz="3200" dirty="0" smtClean="0"/>
              <a:t>that </a:t>
            </a:r>
            <a:r>
              <a:rPr lang="en-US" sz="3200" dirty="0"/>
              <a:t>debtor has right to cure monetary default under applicable non-bankruptcy law, and</a:t>
            </a:r>
          </a:p>
          <a:p>
            <a:pPr lvl="1">
              <a:lnSpc>
                <a:spcPct val="120000"/>
              </a:lnSpc>
              <a:spcBef>
                <a:spcPts val="0"/>
              </a:spcBef>
            </a:pPr>
            <a:r>
              <a:rPr lang="en-US" sz="3200" dirty="0"/>
              <a:t>Deposits with clerk all rent due during 30-day period after petition is </a:t>
            </a:r>
            <a:r>
              <a:rPr lang="en-US" sz="3200" dirty="0" smtClean="0"/>
              <a:t>filed</a:t>
            </a:r>
          </a:p>
          <a:p>
            <a:pPr>
              <a:lnSpc>
                <a:spcPct val="120000"/>
              </a:lnSpc>
              <a:spcBef>
                <a:spcPts val="0"/>
              </a:spcBef>
            </a:pPr>
            <a:r>
              <a:rPr lang="en-US" b="1" dirty="0"/>
              <a:t>Stay beyond 30 </a:t>
            </a:r>
            <a:r>
              <a:rPr lang="en-US" b="1" dirty="0" smtClean="0"/>
              <a:t>days if </a:t>
            </a:r>
            <a:r>
              <a:rPr lang="en-US" b="1" dirty="0"/>
              <a:t>debtor</a:t>
            </a:r>
            <a:r>
              <a:rPr lang="en-US" b="1" dirty="0" smtClean="0"/>
              <a:t>:</a:t>
            </a:r>
            <a:endParaRPr lang="en-US" b="1" dirty="0"/>
          </a:p>
          <a:p>
            <a:pPr lvl="1">
              <a:lnSpc>
                <a:spcPct val="120000"/>
              </a:lnSpc>
              <a:spcBef>
                <a:spcPts val="0"/>
              </a:spcBef>
            </a:pPr>
            <a:r>
              <a:rPr lang="en-US" sz="3200" dirty="0" smtClean="0"/>
              <a:t>Certifies </a:t>
            </a:r>
            <a:r>
              <a:rPr lang="en-US" sz="3200" dirty="0"/>
              <a:t>within 30 days after filing that monetary default </a:t>
            </a:r>
            <a:r>
              <a:rPr lang="en-US" sz="3200" dirty="0" smtClean="0"/>
              <a:t>is completely </a:t>
            </a:r>
            <a:r>
              <a:rPr lang="en-US" sz="3200" dirty="0"/>
              <a:t>cured</a:t>
            </a:r>
          </a:p>
          <a:p>
            <a:pPr>
              <a:lnSpc>
                <a:spcPct val="120000"/>
              </a:lnSpc>
              <a:spcBef>
                <a:spcPts val="0"/>
              </a:spcBef>
            </a:pPr>
            <a:r>
              <a:rPr lang="en-US" dirty="0"/>
              <a:t>Lessor may file an objection to debtor’s certification(s)</a:t>
            </a:r>
          </a:p>
          <a:p>
            <a:pPr marL="0" indent="0">
              <a:lnSpc>
                <a:spcPct val="120000"/>
              </a:lnSpc>
              <a:spcBef>
                <a:spcPts val="0"/>
              </a:spcBef>
              <a:buNone/>
            </a:pPr>
            <a:r>
              <a:rPr lang="en-US" sz="2600" b="1" dirty="0" smtClean="0">
                <a:solidFill>
                  <a:schemeClr val="accent3">
                    <a:lumMod val="75000"/>
                  </a:schemeClr>
                </a:solidFill>
              </a:rPr>
              <a:t/>
            </a:r>
            <a:br>
              <a:rPr lang="en-US" sz="2600" b="1" dirty="0" smtClean="0">
                <a:solidFill>
                  <a:schemeClr val="accent3">
                    <a:lumMod val="75000"/>
                  </a:schemeClr>
                </a:solidFill>
              </a:rPr>
            </a:br>
            <a:r>
              <a:rPr lang="en-US" sz="2600" b="1" dirty="0" smtClean="0">
                <a:solidFill>
                  <a:schemeClr val="accent3">
                    <a:lumMod val="75000"/>
                  </a:schemeClr>
                </a:solidFill>
              </a:rPr>
              <a:t>11 </a:t>
            </a:r>
            <a:r>
              <a:rPr lang="en-US" sz="2600" b="1" dirty="0">
                <a:solidFill>
                  <a:schemeClr val="accent3">
                    <a:lumMod val="75000"/>
                  </a:schemeClr>
                </a:solidFill>
              </a:rPr>
              <a:t>U.S.C. § 362(b)(22)</a:t>
            </a:r>
          </a:p>
          <a:p>
            <a:pPr lvl="1">
              <a:lnSpc>
                <a:spcPct val="120000"/>
              </a:lnSpc>
              <a:spcBef>
                <a:spcPts val="0"/>
              </a:spcBef>
            </a:pPr>
            <a:endParaRPr lang="en-US" sz="3200" dirty="0"/>
          </a:p>
        </p:txBody>
      </p:sp>
      <p:sp>
        <p:nvSpPr>
          <p:cNvPr id="4" name="Slide Number Placeholder 3"/>
          <p:cNvSpPr>
            <a:spLocks noGrp="1"/>
          </p:cNvSpPr>
          <p:nvPr>
            <p:ph type="sldNum" sz="quarter" idx="12"/>
          </p:nvPr>
        </p:nvSpPr>
        <p:spPr/>
        <p:txBody>
          <a:bodyPr/>
          <a:lstStyle/>
          <a:p>
            <a:fld id="{E6773D37-5E4E-460C-A171-5942684EA317}" type="slidenum">
              <a:rPr lang="en-US" smtClean="0"/>
              <a:t>42</a:t>
            </a:fld>
            <a:endParaRPr lang="en-US"/>
          </a:p>
        </p:txBody>
      </p:sp>
    </p:spTree>
    <p:extLst>
      <p:ext uri="{BB962C8B-B14F-4D97-AF65-F5344CB8AC3E}">
        <p14:creationId xmlns:p14="http://schemas.microsoft.com/office/powerpoint/2010/main" val="30047756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Residential Tenant Evictions</a:t>
            </a:r>
          </a:p>
        </p:txBody>
      </p:sp>
      <p:sp>
        <p:nvSpPr>
          <p:cNvPr id="3" name="Content Placeholder 2"/>
          <p:cNvSpPr>
            <a:spLocks noGrp="1"/>
          </p:cNvSpPr>
          <p:nvPr>
            <p:ph idx="1"/>
          </p:nvPr>
        </p:nvSpPr>
        <p:spPr>
          <a:xfrm>
            <a:off x="381000" y="1371600"/>
            <a:ext cx="8305800" cy="4953000"/>
          </a:xfrm>
        </p:spPr>
        <p:txBody>
          <a:bodyPr>
            <a:noAutofit/>
          </a:bodyPr>
          <a:lstStyle/>
          <a:p>
            <a:pPr marL="0" indent="0">
              <a:buNone/>
            </a:pPr>
            <a:r>
              <a:rPr lang="en-US" b="1" dirty="0"/>
              <a:t>Illegal Use of Controlled Substances </a:t>
            </a:r>
            <a:r>
              <a:rPr lang="en-US" b="1" dirty="0" smtClean="0"/>
              <a:t>or </a:t>
            </a:r>
            <a:r>
              <a:rPr lang="en-US" b="1" dirty="0"/>
              <a:t>Endangerment of Property</a:t>
            </a:r>
          </a:p>
          <a:p>
            <a:pPr>
              <a:spcBef>
                <a:spcPts val="1200"/>
              </a:spcBef>
            </a:pPr>
            <a:r>
              <a:rPr lang="en-US" dirty="0"/>
              <a:t>Lessor’s act to obtain possession not stayed</a:t>
            </a:r>
            <a:br>
              <a:rPr lang="en-US" dirty="0"/>
            </a:br>
            <a:r>
              <a:rPr lang="en-US" dirty="0"/>
              <a:t>15 days after lessor files certification stating:</a:t>
            </a:r>
          </a:p>
          <a:p>
            <a:pPr lvl="1">
              <a:spcBef>
                <a:spcPts val="1200"/>
              </a:spcBef>
            </a:pPr>
            <a:r>
              <a:rPr lang="en-US" sz="2600" dirty="0"/>
              <a:t>eviction based on illegal use of controlled substances or endangerment to property has been brought against the debtor, </a:t>
            </a:r>
            <a:r>
              <a:rPr lang="en-US" sz="2600" dirty="0" smtClean="0"/>
              <a:t>or</a:t>
            </a:r>
          </a:p>
          <a:p>
            <a:pPr lvl="1">
              <a:spcBef>
                <a:spcPts val="1200"/>
              </a:spcBef>
            </a:pPr>
            <a:r>
              <a:rPr lang="en-US" sz="2600" dirty="0"/>
              <a:t>debtor has within 30 days before certification either endangered the property or illegally used or allowed to be used controlled substances at the property</a:t>
            </a:r>
          </a:p>
          <a:p>
            <a:pPr lvl="1">
              <a:spcBef>
                <a:spcPts val="1200"/>
              </a:spcBef>
            </a:pPr>
            <a:endParaRPr lang="en-US" sz="2400" dirty="0"/>
          </a:p>
        </p:txBody>
      </p:sp>
      <p:sp>
        <p:nvSpPr>
          <p:cNvPr id="4" name="Slide Number Placeholder 3"/>
          <p:cNvSpPr>
            <a:spLocks noGrp="1"/>
          </p:cNvSpPr>
          <p:nvPr>
            <p:ph type="sldNum" sz="quarter" idx="12"/>
          </p:nvPr>
        </p:nvSpPr>
        <p:spPr/>
        <p:txBody>
          <a:bodyPr/>
          <a:lstStyle/>
          <a:p>
            <a:fld id="{E6773D37-5E4E-460C-A171-5942684EA317}" type="slidenum">
              <a:rPr lang="en-US" smtClean="0"/>
              <a:t>43</a:t>
            </a:fld>
            <a:endParaRPr lang="en-US" dirty="0"/>
          </a:p>
        </p:txBody>
      </p:sp>
    </p:spTree>
    <p:extLst>
      <p:ext uri="{BB962C8B-B14F-4D97-AF65-F5344CB8AC3E}">
        <p14:creationId xmlns:p14="http://schemas.microsoft.com/office/powerpoint/2010/main" val="27293598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Residential Tenant Evictions</a:t>
            </a:r>
          </a:p>
        </p:txBody>
      </p:sp>
      <p:sp>
        <p:nvSpPr>
          <p:cNvPr id="3" name="Content Placeholder 2"/>
          <p:cNvSpPr>
            <a:spLocks noGrp="1"/>
          </p:cNvSpPr>
          <p:nvPr>
            <p:ph idx="1"/>
          </p:nvPr>
        </p:nvSpPr>
        <p:spPr/>
        <p:txBody>
          <a:bodyPr>
            <a:normAutofit lnSpcReduction="10000"/>
          </a:bodyPr>
          <a:lstStyle/>
          <a:p>
            <a:pPr>
              <a:spcBef>
                <a:spcPts val="1200"/>
              </a:spcBef>
            </a:pPr>
            <a:r>
              <a:rPr lang="en-US" dirty="0" smtClean="0"/>
              <a:t>Debtor </a:t>
            </a:r>
            <a:r>
              <a:rPr lang="en-US" dirty="0"/>
              <a:t>has 15 days to object to lessor’s certification; hearing must be held within 10 days of filing of </a:t>
            </a:r>
            <a:r>
              <a:rPr lang="en-US" dirty="0" smtClean="0"/>
              <a:t>objection</a:t>
            </a:r>
            <a:br>
              <a:rPr lang="en-US" dirty="0" smtClean="0"/>
            </a:br>
            <a:endParaRPr lang="en-US" dirty="0"/>
          </a:p>
          <a:p>
            <a:pPr>
              <a:spcBef>
                <a:spcPts val="1200"/>
              </a:spcBef>
            </a:pPr>
            <a:r>
              <a:rPr lang="en-US" dirty="0"/>
              <a:t>Debtor must prove situation alleged in certification did not exist or has been remedied</a:t>
            </a:r>
          </a:p>
          <a:p>
            <a:pPr marL="0" indent="0">
              <a:buNone/>
            </a:pPr>
            <a:endParaRPr lang="en-US" sz="2200" b="1" dirty="0" smtClean="0">
              <a:solidFill>
                <a:schemeClr val="accent3">
                  <a:lumMod val="75000"/>
                </a:schemeClr>
              </a:solidFill>
            </a:endParaRPr>
          </a:p>
          <a:p>
            <a:pPr marL="0" indent="0">
              <a:buNone/>
            </a:pPr>
            <a:r>
              <a:rPr lang="en-US" sz="2200" b="1" dirty="0" smtClean="0">
                <a:solidFill>
                  <a:schemeClr val="accent3">
                    <a:lumMod val="75000"/>
                  </a:schemeClr>
                </a:solidFill>
              </a:rPr>
              <a:t>11 </a:t>
            </a:r>
            <a:r>
              <a:rPr lang="en-US" sz="2200" b="1" dirty="0">
                <a:solidFill>
                  <a:schemeClr val="accent3">
                    <a:lumMod val="75000"/>
                  </a:schemeClr>
                </a:solidFill>
              </a:rPr>
              <a:t>U.S.C. 362(b)(23</a:t>
            </a:r>
            <a:r>
              <a:rPr lang="en-US" sz="2200" b="1" dirty="0" smtClean="0">
                <a:solidFill>
                  <a:schemeClr val="accent3">
                    <a:lumMod val="75000"/>
                  </a:schemeClr>
                </a:solidFill>
              </a:rPr>
              <a:t>)</a:t>
            </a:r>
            <a:endParaRPr lang="en-US" sz="22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t>44</a:t>
            </a:fld>
            <a:endParaRPr lang="en-US"/>
          </a:p>
        </p:txBody>
      </p:sp>
    </p:spTree>
    <p:extLst>
      <p:ext uri="{BB962C8B-B14F-4D97-AF65-F5344CB8AC3E}">
        <p14:creationId xmlns:p14="http://schemas.microsoft.com/office/powerpoint/2010/main" val="2486225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Duration of Stay</a:t>
            </a:r>
            <a:endParaRPr lang="en-US" dirty="0"/>
          </a:p>
        </p:txBody>
      </p:sp>
      <p:sp>
        <p:nvSpPr>
          <p:cNvPr id="3" name="Content Placeholder 2"/>
          <p:cNvSpPr>
            <a:spLocks noGrp="1"/>
          </p:cNvSpPr>
          <p:nvPr>
            <p:ph idx="1"/>
          </p:nvPr>
        </p:nvSpPr>
        <p:spPr/>
        <p:txBody>
          <a:bodyPr>
            <a:normAutofit/>
          </a:bodyPr>
          <a:lstStyle/>
          <a:p>
            <a:r>
              <a:rPr lang="en-US" dirty="0" smtClean="0"/>
              <a:t>Stay against property of the estate continues until earlier of:</a:t>
            </a:r>
            <a:br>
              <a:rPr lang="en-US" dirty="0" smtClean="0"/>
            </a:br>
            <a:endParaRPr lang="en-US" sz="2200" dirty="0" smtClean="0"/>
          </a:p>
          <a:p>
            <a:pPr lvl="1">
              <a:spcBef>
                <a:spcPts val="1200"/>
              </a:spcBef>
            </a:pPr>
            <a:r>
              <a:rPr lang="en-US" sz="3200" dirty="0" smtClean="0"/>
              <a:t>Date property is no longer property of the estate (usually when deemed abandoned upon close of case), or</a:t>
            </a:r>
            <a:br>
              <a:rPr lang="en-US" sz="3200" dirty="0" smtClean="0"/>
            </a:br>
            <a:endParaRPr lang="en-US" sz="2200" dirty="0" smtClean="0"/>
          </a:p>
          <a:p>
            <a:pPr lvl="1">
              <a:spcBef>
                <a:spcPts val="1200"/>
              </a:spcBef>
            </a:pPr>
            <a:r>
              <a:rPr lang="en-US" sz="3200" dirty="0" smtClean="0"/>
              <a:t>Effective date of order terminating stay </a:t>
            </a:r>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45</a:t>
            </a:fld>
            <a:endParaRPr lang="en-US"/>
          </a:p>
        </p:txBody>
      </p:sp>
    </p:spTree>
    <p:extLst>
      <p:ext uri="{BB962C8B-B14F-4D97-AF65-F5344CB8AC3E}">
        <p14:creationId xmlns:p14="http://schemas.microsoft.com/office/powerpoint/2010/main" val="32542279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Duration of Stay</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Stay against all other acts continues until earliest of:</a:t>
            </a:r>
          </a:p>
          <a:p>
            <a:pPr lvl="1">
              <a:spcBef>
                <a:spcPts val="1200"/>
              </a:spcBef>
            </a:pPr>
            <a:r>
              <a:rPr lang="en-US" sz="3000" dirty="0" smtClean="0"/>
              <a:t>Case is closed;</a:t>
            </a:r>
          </a:p>
          <a:p>
            <a:pPr lvl="1">
              <a:spcBef>
                <a:spcPts val="1200"/>
              </a:spcBef>
            </a:pPr>
            <a:r>
              <a:rPr lang="en-US" sz="3000" dirty="0" smtClean="0"/>
              <a:t>Case is dismissed; </a:t>
            </a:r>
          </a:p>
          <a:p>
            <a:pPr lvl="1">
              <a:spcBef>
                <a:spcPts val="1200"/>
              </a:spcBef>
            </a:pPr>
            <a:r>
              <a:rPr lang="en-US" sz="3000" dirty="0" smtClean="0"/>
              <a:t>Discharge is granted or denied (court may defer entry under Rule 4004(c)(2)); or</a:t>
            </a:r>
          </a:p>
          <a:p>
            <a:pPr lvl="1">
              <a:spcBef>
                <a:spcPts val="1200"/>
              </a:spcBef>
            </a:pPr>
            <a:r>
              <a:rPr lang="en-US" sz="3000" dirty="0" smtClean="0"/>
              <a:t>Effective date of order terminating stay </a:t>
            </a:r>
            <a:endParaRPr lang="en-US" sz="2000" b="1" dirty="0" smtClean="0">
              <a:solidFill>
                <a:schemeClr val="accent3">
                  <a:lumMod val="75000"/>
                </a:schemeClr>
              </a:solidFill>
            </a:endParaRPr>
          </a:p>
          <a:p>
            <a:pPr marL="0" indent="0">
              <a:buNone/>
            </a:pPr>
            <a:r>
              <a:rPr lang="en-US" sz="2200" b="1" dirty="0" smtClean="0">
                <a:solidFill>
                  <a:schemeClr val="accent3">
                    <a:lumMod val="75000"/>
                  </a:schemeClr>
                </a:solidFill>
              </a:rPr>
              <a:t>11 U.S.C. 362(c) and (d)</a:t>
            </a:r>
          </a:p>
          <a:p>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46</a:t>
            </a:fld>
            <a:endParaRPr lang="en-US"/>
          </a:p>
        </p:txBody>
      </p:sp>
    </p:spTree>
    <p:extLst>
      <p:ext uri="{BB962C8B-B14F-4D97-AF65-F5344CB8AC3E}">
        <p14:creationId xmlns:p14="http://schemas.microsoft.com/office/powerpoint/2010/main" val="301002557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title"/>
          </p:nvPr>
        </p:nvSpPr>
        <p:spPr/>
        <p:txBody>
          <a:bodyPr/>
          <a:lstStyle/>
          <a:p>
            <a:r>
              <a:rPr lang="en-US" altLang="en-US" dirty="0" smtClean="0"/>
              <a:t>Violation of Automatic Stay</a:t>
            </a:r>
          </a:p>
        </p:txBody>
      </p:sp>
      <p:sp>
        <p:nvSpPr>
          <p:cNvPr id="82947" name="Rectangle 6"/>
          <p:cNvSpPr>
            <a:spLocks noGrp="1" noChangeArrowheads="1"/>
          </p:cNvSpPr>
          <p:nvPr>
            <p:ph type="body" idx="1"/>
          </p:nvPr>
        </p:nvSpPr>
        <p:spPr>
          <a:xfrm>
            <a:off x="381000" y="1447800"/>
            <a:ext cx="8305800" cy="5105400"/>
          </a:xfrm>
        </p:spPr>
        <p:txBody>
          <a:bodyPr>
            <a:normAutofit fontScale="92500" lnSpcReduction="10000"/>
          </a:bodyPr>
          <a:lstStyle/>
          <a:p>
            <a:r>
              <a:rPr lang="en-US" altLang="en-US" dirty="0" smtClean="0"/>
              <a:t>Actions taken in violation of automatic stay generally are void</a:t>
            </a:r>
          </a:p>
          <a:p>
            <a:r>
              <a:rPr lang="en-US" altLang="en-US" dirty="0" smtClean="0"/>
              <a:t>Debtor may recover actual damages, including attorneys’ fees, if willful violation</a:t>
            </a:r>
          </a:p>
          <a:p>
            <a:pPr lvl="1"/>
            <a:r>
              <a:rPr lang="en-US" altLang="en-US" sz="2400" dirty="0" smtClean="0"/>
              <a:t>Willful – act done intentionally with knowledge of the filing</a:t>
            </a:r>
          </a:p>
          <a:p>
            <a:pPr lvl="1"/>
            <a:r>
              <a:rPr lang="en-US" altLang="en-US" sz="2400" dirty="0" smtClean="0"/>
              <a:t>Split of authority on whether emotional distress damages may be recovered</a:t>
            </a:r>
          </a:p>
          <a:p>
            <a:r>
              <a:rPr lang="en-US" altLang="en-US" dirty="0"/>
              <a:t>Punitive damages may be recovered in “appropriate” circumstances</a:t>
            </a:r>
            <a:endParaRPr lang="en-US" altLang="en-US" b="1" dirty="0">
              <a:solidFill>
                <a:srgbClr val="065C27"/>
              </a:solidFill>
            </a:endParaRPr>
          </a:p>
          <a:p>
            <a:pPr marL="0" indent="0">
              <a:buNone/>
            </a:pPr>
            <a:r>
              <a:rPr lang="en-US" altLang="en-US" sz="2400" b="1" dirty="0">
                <a:solidFill>
                  <a:schemeClr val="accent3">
                    <a:lumMod val="75000"/>
                  </a:schemeClr>
                </a:solidFill>
              </a:rPr>
              <a:t>11 U.S.C. 362(k</a:t>
            </a:r>
            <a:r>
              <a:rPr lang="en-US" altLang="en-US" sz="2400" b="1" dirty="0" smtClean="0">
                <a:solidFill>
                  <a:schemeClr val="accent3">
                    <a:lumMod val="75000"/>
                  </a:schemeClr>
                </a:solidFill>
              </a:rPr>
              <a:t>)</a:t>
            </a:r>
            <a:endParaRPr lang="en-US" altLang="en-US" sz="2400" b="1" dirty="0">
              <a:solidFill>
                <a:schemeClr val="accent3">
                  <a:lumMod val="75000"/>
                </a:schemeClr>
              </a:solidFill>
            </a:endParaRPr>
          </a:p>
        </p:txBody>
      </p:sp>
    </p:spTree>
    <p:extLst>
      <p:ext uri="{BB962C8B-B14F-4D97-AF65-F5344CB8AC3E}">
        <p14:creationId xmlns:p14="http://schemas.microsoft.com/office/powerpoint/2010/main" val="17851567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for Relief from Stay</a:t>
            </a:r>
          </a:p>
        </p:txBody>
      </p:sp>
      <p:sp>
        <p:nvSpPr>
          <p:cNvPr id="3" name="Content Placeholder 2"/>
          <p:cNvSpPr>
            <a:spLocks noGrp="1"/>
          </p:cNvSpPr>
          <p:nvPr>
            <p:ph idx="1"/>
          </p:nvPr>
        </p:nvSpPr>
        <p:spPr>
          <a:xfrm>
            <a:off x="304800" y="1447800"/>
            <a:ext cx="8382000" cy="5105400"/>
          </a:xfrm>
        </p:spPr>
        <p:txBody>
          <a:bodyPr>
            <a:normAutofit fontScale="92500" lnSpcReduction="10000"/>
          </a:bodyPr>
          <a:lstStyle/>
          <a:p>
            <a:pPr marL="0" indent="0">
              <a:buNone/>
            </a:pPr>
            <a:r>
              <a:rPr lang="en-US" sz="3000" b="1" dirty="0"/>
              <a:t>COURT MAY TERMINATE, ANNUL, MODIFY, OR CONDITION THE STAY</a:t>
            </a:r>
          </a:p>
          <a:p>
            <a:r>
              <a:rPr lang="en-US" dirty="0"/>
              <a:t>For cause, including lack of adequate </a:t>
            </a:r>
            <a:r>
              <a:rPr lang="en-US" dirty="0" smtClean="0"/>
              <a:t>protection</a:t>
            </a:r>
            <a:endParaRPr lang="en-US" dirty="0"/>
          </a:p>
          <a:p>
            <a:r>
              <a:rPr lang="en-US" dirty="0"/>
              <a:t>Lack of equity and property not necessary for effective </a:t>
            </a:r>
            <a:r>
              <a:rPr lang="en-US" dirty="0" smtClean="0"/>
              <a:t>reorganization</a:t>
            </a:r>
          </a:p>
          <a:p>
            <a:r>
              <a:rPr lang="en-US" dirty="0"/>
              <a:t>Burden of proof</a:t>
            </a:r>
          </a:p>
          <a:p>
            <a:pPr lvl="1"/>
            <a:r>
              <a:rPr lang="en-US" sz="2600" dirty="0"/>
              <a:t>Equity – burden is on party requesting relief</a:t>
            </a:r>
          </a:p>
          <a:p>
            <a:pPr lvl="1"/>
            <a:r>
              <a:rPr lang="en-US" sz="2600" dirty="0"/>
              <a:t>All other issues – burden is on party opposing relief</a:t>
            </a:r>
          </a:p>
          <a:p>
            <a:pPr marL="0" indent="0">
              <a:buNone/>
            </a:pPr>
            <a:r>
              <a:rPr lang="en-US" sz="2400" b="1" dirty="0">
                <a:solidFill>
                  <a:schemeClr val="accent3">
                    <a:lumMod val="75000"/>
                  </a:schemeClr>
                </a:solidFill>
              </a:rPr>
              <a:t>11 U.S.C. 362(d</a:t>
            </a:r>
            <a:r>
              <a:rPr lang="en-US" sz="2400" b="1" dirty="0" smtClean="0">
                <a:solidFill>
                  <a:schemeClr val="accent3">
                    <a:lumMod val="75000"/>
                  </a:schemeClr>
                </a:solidFill>
              </a:rPr>
              <a:t>)</a:t>
            </a:r>
            <a:endParaRPr lang="en-US" sz="2400" b="1"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t>48</a:t>
            </a:fld>
            <a:endParaRPr lang="en-US"/>
          </a:p>
        </p:txBody>
      </p:sp>
    </p:spTree>
    <p:extLst>
      <p:ext uri="{BB962C8B-B14F-4D97-AF65-F5344CB8AC3E}">
        <p14:creationId xmlns:p14="http://schemas.microsoft.com/office/powerpoint/2010/main" val="10584498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smtClean="0"/>
              <a:t>Utility Service</a:t>
            </a:r>
            <a:endParaRPr lang="en-US" altLang="en-US" dirty="0" smtClean="0"/>
          </a:p>
        </p:txBody>
      </p:sp>
      <p:sp>
        <p:nvSpPr>
          <p:cNvPr id="3" name="Content Placeholder 2"/>
          <p:cNvSpPr>
            <a:spLocks noGrp="1"/>
          </p:cNvSpPr>
          <p:nvPr>
            <p:ph idx="1"/>
          </p:nvPr>
        </p:nvSpPr>
        <p:spPr>
          <a:xfrm>
            <a:off x="457200" y="1600200"/>
            <a:ext cx="8229600" cy="4876800"/>
          </a:xfrm>
        </p:spPr>
        <p:txBody>
          <a:bodyPr>
            <a:normAutofit fontScale="92500"/>
          </a:bodyPr>
          <a:lstStyle/>
          <a:p>
            <a:pPr marL="0" indent="0">
              <a:buNone/>
            </a:pPr>
            <a:r>
              <a:rPr lang="en-US" sz="3500" b="1" dirty="0"/>
              <a:t>During first 20 days after the petition date</a:t>
            </a:r>
            <a:r>
              <a:rPr lang="en-US" sz="3500" b="1" dirty="0" smtClean="0"/>
              <a:t>:</a:t>
            </a:r>
            <a:endParaRPr lang="en-US" sz="3500" b="1" dirty="0"/>
          </a:p>
          <a:p>
            <a:r>
              <a:rPr lang="en-US" sz="3500" dirty="0"/>
              <a:t>Utility </a:t>
            </a:r>
            <a:r>
              <a:rPr lang="en-US" sz="3500" dirty="0" smtClean="0"/>
              <a:t>service </a:t>
            </a:r>
            <a:r>
              <a:rPr lang="en-US" sz="3500" dirty="0"/>
              <a:t>may not be shut off</a:t>
            </a:r>
          </a:p>
          <a:p>
            <a:r>
              <a:rPr lang="en-US" sz="3500" dirty="0"/>
              <a:t>If terminated prepetition, service should be restored</a:t>
            </a:r>
          </a:p>
          <a:p>
            <a:r>
              <a:rPr lang="en-US" sz="3500" dirty="0"/>
              <a:t>Prepetition arrearage is dischargeable debt and utility may not refuse future service because of discharge of pre-petition </a:t>
            </a:r>
            <a:r>
              <a:rPr lang="en-US" sz="3500" dirty="0" smtClean="0"/>
              <a:t>arrearage</a:t>
            </a:r>
            <a:endParaRPr lang="en-US" sz="3500" dirty="0"/>
          </a:p>
          <a:p>
            <a:pPr marL="0" indent="0">
              <a:buNone/>
            </a:pPr>
            <a:r>
              <a:rPr lang="en-US" sz="2400" b="1" dirty="0">
                <a:solidFill>
                  <a:schemeClr val="accent3">
                    <a:lumMod val="75000"/>
                  </a:schemeClr>
                </a:solidFill>
              </a:rPr>
              <a:t>11 U.S.C.§366(a)</a:t>
            </a:r>
          </a:p>
          <a:p>
            <a:pPr marL="0" indent="0">
              <a:buNone/>
            </a:pPr>
            <a:endParaRPr lang="en-US" dirty="0"/>
          </a:p>
        </p:txBody>
      </p:sp>
    </p:spTree>
    <p:extLst>
      <p:ext uri="{BB962C8B-B14F-4D97-AF65-F5344CB8AC3E}">
        <p14:creationId xmlns:p14="http://schemas.microsoft.com/office/powerpoint/2010/main" val="3913286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atin typeface="Trebuchet MS" panose="020B0603020202020204" pitchFamily="34" charset="0"/>
                <a:cs typeface="Arial" panose="020B0604020202020204" pitchFamily="34" charset="0"/>
              </a:rPr>
              <a:t>Key Bankruptcy Concepts</a:t>
            </a:r>
            <a:endParaRPr lang="en-US" b="1" dirty="0">
              <a:latin typeface="Trebuchet MS" panose="020B0603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E6773D37-5E4E-460C-A171-5942684EA317}" type="slidenum">
              <a:rPr lang="en-US" smtClean="0"/>
              <a:t>5</a:t>
            </a:fld>
            <a:endParaRPr lang="en-US" dirty="0"/>
          </a:p>
        </p:txBody>
      </p:sp>
      <p:sp>
        <p:nvSpPr>
          <p:cNvPr id="6" name="TextBox 5"/>
          <p:cNvSpPr txBox="1"/>
          <p:nvPr/>
        </p:nvSpPr>
        <p:spPr>
          <a:xfrm>
            <a:off x="1094702" y="1931625"/>
            <a:ext cx="2936383" cy="1200329"/>
          </a:xfrm>
          <a:prstGeom prst="rect">
            <a:avLst/>
          </a:prstGeom>
          <a:solidFill>
            <a:srgbClr val="065C27"/>
          </a:solidFill>
        </p:spPr>
        <p:txBody>
          <a:bodyPr wrap="square" rtlCol="0" anchor="ctr">
            <a:spAutoFit/>
          </a:bodyPr>
          <a:lstStyle/>
          <a:p>
            <a:pPr algn="ctr"/>
            <a:endParaRPr lang="en-US" sz="2400" b="1" dirty="0" smtClean="0">
              <a:solidFill>
                <a:schemeClr val="bg1"/>
              </a:solidFill>
              <a:latin typeface="Trebuchet MS" panose="020B0603020202020204" pitchFamily="34" charset="0"/>
              <a:cs typeface="Arial" pitchFamily="34" charset="0"/>
            </a:endParaRPr>
          </a:p>
          <a:p>
            <a:pPr algn="ctr"/>
            <a:r>
              <a:rPr lang="en-US" sz="2400" b="1" dirty="0" smtClean="0">
                <a:solidFill>
                  <a:schemeClr val="bg1"/>
                </a:solidFill>
                <a:cs typeface="Arial" pitchFamily="34" charset="0"/>
              </a:rPr>
              <a:t>Fresh Start</a:t>
            </a:r>
            <a:endParaRPr lang="en-US" sz="2400" b="1" dirty="0">
              <a:solidFill>
                <a:schemeClr val="bg1"/>
              </a:solidFill>
            </a:endParaRPr>
          </a:p>
          <a:p>
            <a:pPr algn="ctr"/>
            <a:endParaRPr lang="en-US" sz="2400" dirty="0" smtClean="0">
              <a:latin typeface="Trebuchet MS" panose="020B0603020202020204" pitchFamily="34" charset="0"/>
              <a:cs typeface="Arial" pitchFamily="34" charset="0"/>
            </a:endParaRPr>
          </a:p>
        </p:txBody>
      </p:sp>
      <p:sp>
        <p:nvSpPr>
          <p:cNvPr id="7" name="TextBox 6"/>
          <p:cNvSpPr txBox="1"/>
          <p:nvPr/>
        </p:nvSpPr>
        <p:spPr>
          <a:xfrm>
            <a:off x="1094702" y="4237149"/>
            <a:ext cx="2936383" cy="1200329"/>
          </a:xfrm>
          <a:prstGeom prst="rect">
            <a:avLst/>
          </a:prstGeom>
          <a:solidFill>
            <a:schemeClr val="bg1"/>
          </a:solidFill>
          <a:ln>
            <a:solidFill>
              <a:srgbClr val="065C27"/>
            </a:solidFill>
          </a:ln>
        </p:spPr>
        <p:txBody>
          <a:bodyPr wrap="square" rtlCol="0">
            <a:spAutoFit/>
          </a:bodyPr>
          <a:lstStyle/>
          <a:p>
            <a:pPr algn="ctr"/>
            <a:r>
              <a:rPr lang="en-US" sz="2400" b="1" dirty="0" smtClean="0">
                <a:solidFill>
                  <a:srgbClr val="065C27"/>
                </a:solidFill>
                <a:cs typeface="Arial" pitchFamily="34" charset="0"/>
              </a:rPr>
              <a:t>Fair and Equitable Distribution among Creditors</a:t>
            </a:r>
            <a:endParaRPr lang="en-US" sz="2400" b="1" dirty="0">
              <a:solidFill>
                <a:srgbClr val="065C27"/>
              </a:solidFill>
              <a:cs typeface="Arial" pitchFamily="34" charset="0"/>
            </a:endParaRPr>
          </a:p>
        </p:txBody>
      </p:sp>
      <p:sp>
        <p:nvSpPr>
          <p:cNvPr id="8" name="TextBox 7"/>
          <p:cNvSpPr txBox="1"/>
          <p:nvPr/>
        </p:nvSpPr>
        <p:spPr>
          <a:xfrm>
            <a:off x="5834130" y="1729925"/>
            <a:ext cx="2562894" cy="369332"/>
          </a:xfrm>
          <a:prstGeom prst="rect">
            <a:avLst/>
          </a:prstGeom>
          <a:solidFill>
            <a:srgbClr val="D7E4BD"/>
          </a:solidFill>
        </p:spPr>
        <p:txBody>
          <a:bodyPr wrap="square" rtlCol="0">
            <a:spAutoFit/>
          </a:bodyPr>
          <a:lstStyle/>
          <a:p>
            <a:pPr algn="ctr"/>
            <a:r>
              <a:rPr lang="en-US" dirty="0" smtClean="0">
                <a:cs typeface="Arial" pitchFamily="34" charset="0"/>
              </a:rPr>
              <a:t>Automatic Stay</a:t>
            </a:r>
            <a:endParaRPr lang="en-US" dirty="0">
              <a:cs typeface="Arial" pitchFamily="34" charset="0"/>
            </a:endParaRPr>
          </a:p>
        </p:txBody>
      </p:sp>
      <p:sp>
        <p:nvSpPr>
          <p:cNvPr id="9" name="TextBox 8"/>
          <p:cNvSpPr txBox="1"/>
          <p:nvPr/>
        </p:nvSpPr>
        <p:spPr>
          <a:xfrm>
            <a:off x="5834129" y="2399626"/>
            <a:ext cx="2562895" cy="369332"/>
          </a:xfrm>
          <a:prstGeom prst="rect">
            <a:avLst/>
          </a:prstGeom>
          <a:solidFill>
            <a:schemeClr val="accent3">
              <a:lumMod val="40000"/>
              <a:lumOff val="60000"/>
            </a:schemeClr>
          </a:solidFill>
        </p:spPr>
        <p:txBody>
          <a:bodyPr wrap="square" rtlCol="0">
            <a:spAutoFit/>
          </a:bodyPr>
          <a:lstStyle/>
          <a:p>
            <a:pPr algn="ctr"/>
            <a:r>
              <a:rPr lang="en-US" dirty="0" smtClean="0">
                <a:cs typeface="Arial" pitchFamily="34" charset="0"/>
              </a:rPr>
              <a:t>Exemptions</a:t>
            </a:r>
            <a:endParaRPr lang="en-US" dirty="0">
              <a:cs typeface="Arial" pitchFamily="34" charset="0"/>
            </a:endParaRPr>
          </a:p>
        </p:txBody>
      </p:sp>
      <p:sp>
        <p:nvSpPr>
          <p:cNvPr id="10" name="TextBox 9"/>
          <p:cNvSpPr txBox="1"/>
          <p:nvPr/>
        </p:nvSpPr>
        <p:spPr>
          <a:xfrm>
            <a:off x="5834130" y="3090930"/>
            <a:ext cx="2562894" cy="369332"/>
          </a:xfrm>
          <a:prstGeom prst="rect">
            <a:avLst/>
          </a:prstGeom>
          <a:solidFill>
            <a:schemeClr val="accent3">
              <a:lumMod val="40000"/>
              <a:lumOff val="60000"/>
            </a:schemeClr>
          </a:solidFill>
        </p:spPr>
        <p:txBody>
          <a:bodyPr wrap="square" rtlCol="0">
            <a:spAutoFit/>
          </a:bodyPr>
          <a:lstStyle/>
          <a:p>
            <a:pPr algn="ctr"/>
            <a:r>
              <a:rPr lang="en-US" dirty="0" smtClean="0">
                <a:cs typeface="Arial" pitchFamily="34" charset="0"/>
              </a:rPr>
              <a:t>Discharge</a:t>
            </a:r>
            <a:endParaRPr lang="en-US" dirty="0">
              <a:cs typeface="Arial" pitchFamily="34" charset="0"/>
            </a:endParaRPr>
          </a:p>
        </p:txBody>
      </p:sp>
      <p:sp>
        <p:nvSpPr>
          <p:cNvPr id="11" name="TextBox 10"/>
          <p:cNvSpPr txBox="1"/>
          <p:nvPr/>
        </p:nvSpPr>
        <p:spPr>
          <a:xfrm>
            <a:off x="5834129" y="3706728"/>
            <a:ext cx="2562895" cy="646331"/>
          </a:xfrm>
          <a:prstGeom prst="rect">
            <a:avLst/>
          </a:prstGeom>
          <a:solidFill>
            <a:schemeClr val="accent3">
              <a:lumMod val="40000"/>
              <a:lumOff val="60000"/>
            </a:schemeClr>
          </a:solidFill>
        </p:spPr>
        <p:txBody>
          <a:bodyPr wrap="square" rtlCol="0">
            <a:spAutoFit/>
          </a:bodyPr>
          <a:lstStyle/>
          <a:p>
            <a:pPr algn="ctr"/>
            <a:r>
              <a:rPr lang="en-US" dirty="0" smtClean="0">
                <a:cs typeface="Arial" pitchFamily="34" charset="0"/>
              </a:rPr>
              <a:t>Avoiding preferential transfers to creditors</a:t>
            </a:r>
            <a:endParaRPr lang="en-US" dirty="0">
              <a:cs typeface="Arial" pitchFamily="34" charset="0"/>
            </a:endParaRPr>
          </a:p>
        </p:txBody>
      </p:sp>
      <p:sp>
        <p:nvSpPr>
          <p:cNvPr id="12" name="TextBox 11"/>
          <p:cNvSpPr txBox="1"/>
          <p:nvPr/>
        </p:nvSpPr>
        <p:spPr>
          <a:xfrm>
            <a:off x="5834130" y="4652647"/>
            <a:ext cx="2562894" cy="369332"/>
          </a:xfrm>
          <a:prstGeom prst="rect">
            <a:avLst/>
          </a:prstGeom>
          <a:solidFill>
            <a:schemeClr val="accent3">
              <a:lumMod val="40000"/>
              <a:lumOff val="60000"/>
            </a:schemeClr>
          </a:solidFill>
        </p:spPr>
        <p:txBody>
          <a:bodyPr wrap="square" rtlCol="0">
            <a:spAutoFit/>
          </a:bodyPr>
          <a:lstStyle/>
          <a:p>
            <a:pPr algn="ctr"/>
            <a:r>
              <a:rPr lang="en-US" dirty="0" smtClean="0">
                <a:cs typeface="Arial" pitchFamily="34" charset="0"/>
              </a:rPr>
              <a:t>Claim bifurcation</a:t>
            </a:r>
            <a:endParaRPr lang="en-US" dirty="0">
              <a:cs typeface="Arial" pitchFamily="34" charset="0"/>
            </a:endParaRPr>
          </a:p>
        </p:txBody>
      </p:sp>
      <p:sp>
        <p:nvSpPr>
          <p:cNvPr id="13" name="TextBox 12"/>
          <p:cNvSpPr txBox="1"/>
          <p:nvPr/>
        </p:nvSpPr>
        <p:spPr>
          <a:xfrm>
            <a:off x="5834130" y="5241701"/>
            <a:ext cx="2562894" cy="369332"/>
          </a:xfrm>
          <a:prstGeom prst="rect">
            <a:avLst/>
          </a:prstGeom>
          <a:solidFill>
            <a:schemeClr val="accent3">
              <a:lumMod val="40000"/>
              <a:lumOff val="60000"/>
            </a:schemeClr>
          </a:solidFill>
        </p:spPr>
        <p:txBody>
          <a:bodyPr wrap="square" rtlCol="0">
            <a:spAutoFit/>
          </a:bodyPr>
          <a:lstStyle/>
          <a:p>
            <a:pPr algn="ctr"/>
            <a:r>
              <a:rPr lang="en-US" dirty="0" smtClean="0">
                <a:cs typeface="Arial" pitchFamily="34" charset="0"/>
              </a:rPr>
              <a:t>Pro rata distribution</a:t>
            </a:r>
            <a:endParaRPr lang="en-US" dirty="0">
              <a:cs typeface="Arial" pitchFamily="34" charset="0"/>
            </a:endParaRPr>
          </a:p>
        </p:txBody>
      </p:sp>
      <p:cxnSp>
        <p:nvCxnSpPr>
          <p:cNvPr id="14" name="Straight Arrow Connector 13"/>
          <p:cNvCxnSpPr>
            <a:stCxn id="6" idx="3"/>
          </p:cNvCxnSpPr>
          <p:nvPr/>
        </p:nvCxnSpPr>
        <p:spPr>
          <a:xfrm flipV="1">
            <a:off x="4031085" y="1914592"/>
            <a:ext cx="1803044" cy="61719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p:cNvCxnSpPr>
            <a:stCxn id="6" idx="3"/>
          </p:cNvCxnSpPr>
          <p:nvPr/>
        </p:nvCxnSpPr>
        <p:spPr>
          <a:xfrm>
            <a:off x="4031085" y="2531790"/>
            <a:ext cx="1803044" cy="5250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a:stCxn id="6" idx="3"/>
            <a:endCxn id="10" idx="1"/>
          </p:cNvCxnSpPr>
          <p:nvPr/>
        </p:nvCxnSpPr>
        <p:spPr>
          <a:xfrm>
            <a:off x="4031085" y="2531790"/>
            <a:ext cx="1803045" cy="743806"/>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7" idx="3"/>
          </p:cNvCxnSpPr>
          <p:nvPr/>
        </p:nvCxnSpPr>
        <p:spPr>
          <a:xfrm flipV="1">
            <a:off x="4031085" y="2090636"/>
            <a:ext cx="1803044" cy="2746678"/>
          </a:xfrm>
          <a:prstGeom prst="straightConnector1">
            <a:avLst/>
          </a:prstGeom>
          <a:ln w="28575">
            <a:solidFill>
              <a:srgbClr val="065C27"/>
            </a:solidFill>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a:stCxn id="7" idx="3"/>
            <a:endCxn id="11" idx="1"/>
          </p:cNvCxnSpPr>
          <p:nvPr/>
        </p:nvCxnSpPr>
        <p:spPr>
          <a:xfrm flipV="1">
            <a:off x="4031085" y="4029894"/>
            <a:ext cx="1803044" cy="807420"/>
          </a:xfrm>
          <a:prstGeom prst="straightConnector1">
            <a:avLst/>
          </a:prstGeom>
          <a:ln w="28575">
            <a:solidFill>
              <a:srgbClr val="065C27"/>
            </a:solidFill>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p:cNvCxnSpPr>
            <a:stCxn id="7" idx="3"/>
            <a:endCxn id="12" idx="1"/>
          </p:cNvCxnSpPr>
          <p:nvPr/>
        </p:nvCxnSpPr>
        <p:spPr>
          <a:xfrm flipV="1">
            <a:off x="4031085" y="4837313"/>
            <a:ext cx="1803045" cy="1"/>
          </a:xfrm>
          <a:prstGeom prst="straightConnector1">
            <a:avLst/>
          </a:prstGeom>
          <a:ln w="28575">
            <a:solidFill>
              <a:srgbClr val="065C27"/>
            </a:solidFill>
            <a:tailEnd type="arrow"/>
          </a:ln>
        </p:spPr>
        <p:style>
          <a:lnRef idx="1">
            <a:schemeClr val="dk1"/>
          </a:lnRef>
          <a:fillRef idx="0">
            <a:schemeClr val="dk1"/>
          </a:fillRef>
          <a:effectRef idx="0">
            <a:schemeClr val="dk1"/>
          </a:effectRef>
          <a:fontRef idx="minor">
            <a:schemeClr val="tx1"/>
          </a:fontRef>
        </p:style>
      </p:cxnSp>
      <p:cxnSp>
        <p:nvCxnSpPr>
          <p:cNvPr id="20" name="Straight Arrow Connector 19"/>
          <p:cNvCxnSpPr>
            <a:stCxn id="7" idx="3"/>
          </p:cNvCxnSpPr>
          <p:nvPr/>
        </p:nvCxnSpPr>
        <p:spPr>
          <a:xfrm>
            <a:off x="4031085" y="4837314"/>
            <a:ext cx="1803044" cy="589053"/>
          </a:xfrm>
          <a:prstGeom prst="straightConnector1">
            <a:avLst/>
          </a:prstGeom>
          <a:ln w="28575">
            <a:solidFill>
              <a:srgbClr val="065C27"/>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498662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smtClean="0"/>
              <a:t>Utility Service</a:t>
            </a:r>
            <a:endParaRPr lang="en-US" altLang="en-US" dirty="0" smtClean="0"/>
          </a:p>
        </p:txBody>
      </p:sp>
      <p:sp>
        <p:nvSpPr>
          <p:cNvPr id="3" name="Content Placeholder 2"/>
          <p:cNvSpPr>
            <a:spLocks noGrp="1"/>
          </p:cNvSpPr>
          <p:nvPr>
            <p:ph idx="1"/>
          </p:nvPr>
        </p:nvSpPr>
        <p:spPr>
          <a:xfrm>
            <a:off x="381000" y="1447800"/>
            <a:ext cx="8305800" cy="5105400"/>
          </a:xfrm>
        </p:spPr>
        <p:txBody>
          <a:bodyPr>
            <a:normAutofit fontScale="92500" lnSpcReduction="20000"/>
          </a:bodyPr>
          <a:lstStyle/>
          <a:p>
            <a:pPr marL="0" indent="0">
              <a:buNone/>
            </a:pPr>
            <a:r>
              <a:rPr lang="en-US" b="1" dirty="0"/>
              <a:t>After first 20 days from the petition date</a:t>
            </a:r>
            <a:r>
              <a:rPr lang="en-US" b="1" dirty="0" smtClean="0"/>
              <a:t>:</a:t>
            </a:r>
            <a:endParaRPr lang="en-US" b="1" dirty="0"/>
          </a:p>
          <a:p>
            <a:r>
              <a:rPr lang="en-US" dirty="0"/>
              <a:t>Utility may condition continued service on receipt within 20 days after the petition date of “adequate assurance” deposit</a:t>
            </a:r>
          </a:p>
          <a:p>
            <a:r>
              <a:rPr lang="en-US" dirty="0"/>
              <a:t>Post-bankruptcy deposit is typically similar to deposit required for new </a:t>
            </a:r>
            <a:r>
              <a:rPr lang="en-US" dirty="0" smtClean="0"/>
              <a:t>customers</a:t>
            </a:r>
          </a:p>
          <a:p>
            <a:r>
              <a:rPr lang="en-US" dirty="0"/>
              <a:t>Utility may terminate service for nonpayment of </a:t>
            </a:r>
            <a:r>
              <a:rPr lang="en-US" dirty="0" err="1"/>
              <a:t>postpetition</a:t>
            </a:r>
            <a:r>
              <a:rPr lang="en-US" dirty="0"/>
              <a:t> usage or nonpayment of adequate assurance</a:t>
            </a:r>
          </a:p>
          <a:p>
            <a:pPr marL="0" indent="0">
              <a:buNone/>
            </a:pPr>
            <a:r>
              <a:rPr lang="en-US" sz="2400" b="1" dirty="0">
                <a:solidFill>
                  <a:srgbClr val="065C27"/>
                </a:solidFill>
              </a:rPr>
              <a:t>11 U.S.C. § 366(b</a:t>
            </a:r>
            <a:r>
              <a:rPr lang="en-US" sz="2400" b="1" dirty="0" smtClean="0">
                <a:solidFill>
                  <a:srgbClr val="065C27"/>
                </a:solidFill>
              </a:rPr>
              <a:t>)</a:t>
            </a:r>
            <a:endParaRPr lang="en-US" sz="2400" dirty="0"/>
          </a:p>
          <a:p>
            <a:pPr marL="0" indent="0">
              <a:buNone/>
            </a:pPr>
            <a:endParaRPr lang="en-US" dirty="0"/>
          </a:p>
        </p:txBody>
      </p:sp>
    </p:spTree>
    <p:extLst>
      <p:ext uri="{BB962C8B-B14F-4D97-AF65-F5344CB8AC3E}">
        <p14:creationId xmlns:p14="http://schemas.microsoft.com/office/powerpoint/2010/main" val="17886324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3200" dirty="0" smtClean="0"/>
              <a:t/>
            </a:r>
            <a:br>
              <a:rPr lang="en-US" sz="3200" dirty="0" smtClean="0"/>
            </a:br>
            <a:r>
              <a:rPr lang="en-US" sz="3200" dirty="0" smtClean="0"/>
              <a:t>Discharge </a:t>
            </a:r>
            <a:r>
              <a:rPr lang="en-US" sz="3200" dirty="0"/>
              <a:t>and </a:t>
            </a:r>
            <a:r>
              <a:rPr lang="en-US" sz="3200" dirty="0" err="1"/>
              <a:t>Dischargeability</a:t>
            </a:r>
            <a:endParaRPr lang="en-US" sz="3200" dirty="0"/>
          </a:p>
        </p:txBody>
      </p:sp>
      <p:sp>
        <p:nvSpPr>
          <p:cNvPr id="4" name="Slide Number Placeholder 3"/>
          <p:cNvSpPr>
            <a:spLocks noGrp="1"/>
          </p:cNvSpPr>
          <p:nvPr>
            <p:ph type="sldNum" sz="quarter" idx="12"/>
          </p:nvPr>
        </p:nvSpPr>
        <p:spPr/>
        <p:txBody>
          <a:bodyPr/>
          <a:lstStyle/>
          <a:p>
            <a:fld id="{E6773D37-5E4E-460C-A171-5942684EA317}" type="slidenum">
              <a:rPr lang="en-US" smtClean="0"/>
              <a:pPr/>
              <a:t>51</a:t>
            </a:fld>
            <a:endParaRPr lang="en-US"/>
          </a:p>
        </p:txBody>
      </p:sp>
    </p:spTree>
    <p:extLst>
      <p:ext uri="{BB962C8B-B14F-4D97-AF65-F5344CB8AC3E}">
        <p14:creationId xmlns:p14="http://schemas.microsoft.com/office/powerpoint/2010/main" val="42783078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Fresh Start</a:t>
            </a:r>
            <a:endParaRPr lang="en-US" dirty="0"/>
          </a:p>
        </p:txBody>
      </p:sp>
      <p:cxnSp>
        <p:nvCxnSpPr>
          <p:cNvPr id="6" name="Straight Arrow Connector 5"/>
          <p:cNvCxnSpPr/>
          <p:nvPr/>
        </p:nvCxnSpPr>
        <p:spPr>
          <a:xfrm>
            <a:off x="4497591" y="3935934"/>
            <a:ext cx="3082173" cy="0"/>
          </a:xfrm>
          <a:prstGeom prst="straightConnector1">
            <a:avLst/>
          </a:prstGeom>
          <a:ln w="57150" cmpd="sng">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a:off x="1388962" y="3935934"/>
            <a:ext cx="3108629" cy="0"/>
          </a:xfrm>
          <a:prstGeom prst="straightConnector1">
            <a:avLst/>
          </a:prstGeom>
          <a:ln w="57150" cmpd="sng">
            <a:solidFill>
              <a:srgbClr val="065C27"/>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4497591" y="2336800"/>
            <a:ext cx="0" cy="3320680"/>
          </a:xfrm>
          <a:prstGeom prst="straightConnector1">
            <a:avLst/>
          </a:prstGeom>
          <a:ln w="57150" cmpd="sng">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1693212" y="2695710"/>
            <a:ext cx="2211591" cy="1015663"/>
          </a:xfrm>
          <a:prstGeom prst="rect">
            <a:avLst/>
          </a:prstGeom>
        </p:spPr>
        <p:txBody>
          <a:bodyPr wrap="square">
            <a:spAutoFit/>
          </a:bodyPr>
          <a:lstStyle/>
          <a:p>
            <a:r>
              <a:rPr lang="en-US" sz="3000" dirty="0" smtClean="0">
                <a:solidFill>
                  <a:srgbClr val="065C27"/>
                </a:solidFill>
                <a:cs typeface="Arial" pitchFamily="34" charset="0"/>
              </a:rPr>
              <a:t>Pre-petition Debts</a:t>
            </a:r>
            <a:endParaRPr lang="en-US" sz="3000" dirty="0">
              <a:solidFill>
                <a:srgbClr val="065C27"/>
              </a:solidFill>
              <a:cs typeface="Arial" pitchFamily="34" charset="0"/>
            </a:endParaRPr>
          </a:p>
        </p:txBody>
      </p:sp>
      <p:sp>
        <p:nvSpPr>
          <p:cNvPr id="16" name="Rectangle 15"/>
          <p:cNvSpPr/>
          <p:nvPr/>
        </p:nvSpPr>
        <p:spPr>
          <a:xfrm>
            <a:off x="4845933" y="2695710"/>
            <a:ext cx="2442811" cy="1015663"/>
          </a:xfrm>
          <a:prstGeom prst="rect">
            <a:avLst/>
          </a:prstGeom>
        </p:spPr>
        <p:txBody>
          <a:bodyPr wrap="square">
            <a:spAutoFit/>
          </a:bodyPr>
          <a:lstStyle/>
          <a:p>
            <a:r>
              <a:rPr lang="en-US" sz="3000" dirty="0" smtClean="0">
                <a:solidFill>
                  <a:srgbClr val="C00000"/>
                </a:solidFill>
                <a:cs typeface="Arial" pitchFamily="34" charset="0"/>
              </a:rPr>
              <a:t>Post-petition Debts</a:t>
            </a:r>
            <a:endParaRPr lang="en-US" sz="3000" dirty="0">
              <a:solidFill>
                <a:srgbClr val="C00000"/>
              </a:solidFill>
              <a:cs typeface="Arial" pitchFamily="34" charset="0"/>
            </a:endParaRPr>
          </a:p>
        </p:txBody>
      </p:sp>
      <p:sp>
        <p:nvSpPr>
          <p:cNvPr id="17" name="Rectangle 16"/>
          <p:cNvSpPr/>
          <p:nvPr/>
        </p:nvSpPr>
        <p:spPr>
          <a:xfrm>
            <a:off x="1693212" y="4209108"/>
            <a:ext cx="2546704" cy="1015663"/>
          </a:xfrm>
          <a:prstGeom prst="rect">
            <a:avLst/>
          </a:prstGeom>
        </p:spPr>
        <p:txBody>
          <a:bodyPr wrap="square">
            <a:spAutoFit/>
          </a:bodyPr>
          <a:lstStyle/>
          <a:p>
            <a:r>
              <a:rPr lang="en-US" sz="3000" dirty="0" smtClean="0">
                <a:solidFill>
                  <a:srgbClr val="065C27"/>
                </a:solidFill>
                <a:cs typeface="Arial" pitchFamily="34" charset="0"/>
              </a:rPr>
              <a:t>Included in discharge</a:t>
            </a:r>
            <a:endParaRPr lang="en-US" sz="3000" dirty="0">
              <a:solidFill>
                <a:srgbClr val="065C27"/>
              </a:solidFill>
              <a:cs typeface="Arial" pitchFamily="34" charset="0"/>
            </a:endParaRPr>
          </a:p>
        </p:txBody>
      </p:sp>
      <p:sp>
        <p:nvSpPr>
          <p:cNvPr id="18" name="Rectangle 17"/>
          <p:cNvSpPr/>
          <p:nvPr/>
        </p:nvSpPr>
        <p:spPr>
          <a:xfrm>
            <a:off x="4845932" y="4361508"/>
            <a:ext cx="2733831" cy="1015663"/>
          </a:xfrm>
          <a:prstGeom prst="rect">
            <a:avLst/>
          </a:prstGeom>
        </p:spPr>
        <p:txBody>
          <a:bodyPr wrap="square">
            <a:spAutoFit/>
          </a:bodyPr>
          <a:lstStyle/>
          <a:p>
            <a:r>
              <a:rPr lang="en-US" sz="3000" dirty="0" smtClean="0">
                <a:solidFill>
                  <a:srgbClr val="C00000"/>
                </a:solidFill>
                <a:cs typeface="Arial" pitchFamily="34" charset="0"/>
              </a:rPr>
              <a:t>NOT included in discharge</a:t>
            </a:r>
            <a:endParaRPr lang="en-US" sz="3000" dirty="0">
              <a:solidFill>
                <a:srgbClr val="C00000"/>
              </a:solidFill>
              <a:cs typeface="Arial" pitchFamily="34" charset="0"/>
            </a:endParaRPr>
          </a:p>
        </p:txBody>
      </p:sp>
      <p:sp>
        <p:nvSpPr>
          <p:cNvPr id="3" name="TextBox 2"/>
          <p:cNvSpPr txBox="1"/>
          <p:nvPr/>
        </p:nvSpPr>
        <p:spPr>
          <a:xfrm>
            <a:off x="3886200" y="1690469"/>
            <a:ext cx="1182090" cy="646331"/>
          </a:xfrm>
          <a:prstGeom prst="rect">
            <a:avLst/>
          </a:prstGeom>
          <a:noFill/>
        </p:spPr>
        <p:txBody>
          <a:bodyPr wrap="square" rtlCol="0">
            <a:spAutoFit/>
          </a:bodyPr>
          <a:lstStyle/>
          <a:p>
            <a:pPr algn="ctr"/>
            <a:r>
              <a:rPr lang="en-US" dirty="0" smtClean="0">
                <a:cs typeface="Arial" pitchFamily="34" charset="0"/>
              </a:rPr>
              <a:t>Petition Date</a:t>
            </a:r>
            <a:endParaRPr lang="en-US" dirty="0">
              <a:cs typeface="Arial" pitchFamily="34" charset="0"/>
            </a:endParaRPr>
          </a:p>
        </p:txBody>
      </p:sp>
    </p:spTree>
    <p:extLst>
      <p:ext uri="{BB962C8B-B14F-4D97-AF65-F5344CB8AC3E}">
        <p14:creationId xmlns:p14="http://schemas.microsoft.com/office/powerpoint/2010/main" val="1864581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Discharge of Debts</a:t>
            </a:r>
            <a:endParaRPr lang="en-US" dirty="0"/>
          </a:p>
        </p:txBody>
      </p:sp>
      <p:sp>
        <p:nvSpPr>
          <p:cNvPr id="3" name="Content Placeholder 2"/>
          <p:cNvSpPr>
            <a:spLocks noGrp="1"/>
          </p:cNvSpPr>
          <p:nvPr>
            <p:ph idx="1"/>
          </p:nvPr>
        </p:nvSpPr>
        <p:spPr>
          <a:xfrm>
            <a:off x="381000" y="1447800"/>
            <a:ext cx="8305800" cy="5105400"/>
          </a:xfrm>
        </p:spPr>
        <p:txBody>
          <a:bodyPr>
            <a:normAutofit fontScale="92500" lnSpcReduction="20000"/>
          </a:bodyPr>
          <a:lstStyle/>
          <a:p>
            <a:r>
              <a:rPr lang="en-US" dirty="0"/>
              <a:t>Court enters a Discharge Order </a:t>
            </a:r>
          </a:p>
          <a:p>
            <a:pPr lvl="1"/>
            <a:r>
              <a:rPr lang="en-US" dirty="0"/>
              <a:t>In chapter 7, any time after 60 days after first </a:t>
            </a:r>
            <a:r>
              <a:rPr lang="en-US" dirty="0" smtClean="0"/>
              <a:t>scheduled meeting of creditors;</a:t>
            </a:r>
            <a:endParaRPr lang="en-US" dirty="0"/>
          </a:p>
          <a:p>
            <a:pPr lvl="1"/>
            <a:r>
              <a:rPr lang="en-US" dirty="0"/>
              <a:t>In chapter 13, upon plan </a:t>
            </a:r>
            <a:r>
              <a:rPr lang="en-US" dirty="0" smtClean="0"/>
              <a:t>completion</a:t>
            </a:r>
          </a:p>
          <a:p>
            <a:r>
              <a:rPr lang="en-US" dirty="0" smtClean="0"/>
              <a:t>Operates as an injunction preventing creditors from attempting to collect discharged debts in the future as personal liability of debtor</a:t>
            </a:r>
          </a:p>
          <a:p>
            <a:r>
              <a:rPr lang="en-US" dirty="0"/>
              <a:t>Violations of the discharge injunction may be punished by contempt</a:t>
            </a:r>
          </a:p>
          <a:p>
            <a:pPr marL="0" indent="0">
              <a:buNone/>
            </a:pPr>
            <a:r>
              <a:rPr lang="en-US" sz="2400" b="1" dirty="0" smtClean="0">
                <a:solidFill>
                  <a:srgbClr val="065C27"/>
                </a:solidFill>
              </a:rPr>
              <a:t>11 U.S.C. § 524(a)</a:t>
            </a:r>
            <a:endParaRPr lang="en-US" sz="2400" b="1" dirty="0">
              <a:solidFill>
                <a:srgbClr val="065C27"/>
              </a:solidFill>
            </a:endParaRPr>
          </a:p>
        </p:txBody>
      </p:sp>
    </p:spTree>
    <p:extLst>
      <p:ext uri="{BB962C8B-B14F-4D97-AF65-F5344CB8AC3E}">
        <p14:creationId xmlns:p14="http://schemas.microsoft.com/office/powerpoint/2010/main" val="100828601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 to the Discharge</a:t>
            </a:r>
          </a:p>
        </p:txBody>
      </p:sp>
      <p:sp>
        <p:nvSpPr>
          <p:cNvPr id="3" name="Content Placeholder 2"/>
          <p:cNvSpPr>
            <a:spLocks noGrp="1"/>
          </p:cNvSpPr>
          <p:nvPr>
            <p:ph idx="1"/>
          </p:nvPr>
        </p:nvSpPr>
        <p:spPr/>
        <p:txBody>
          <a:bodyPr>
            <a:noAutofit/>
          </a:bodyPr>
          <a:lstStyle/>
          <a:p>
            <a:pPr marL="0" indent="0">
              <a:buNone/>
            </a:pPr>
            <a:r>
              <a:rPr lang="en-US" b="1" dirty="0"/>
              <a:t>Debts that are </a:t>
            </a:r>
            <a:r>
              <a:rPr lang="en-US" b="1" i="1" dirty="0"/>
              <a:t>not</a:t>
            </a:r>
            <a:r>
              <a:rPr lang="en-US" b="1" dirty="0"/>
              <a:t> dischargeable:</a:t>
            </a:r>
          </a:p>
          <a:p>
            <a:pPr>
              <a:spcBef>
                <a:spcPts val="1200"/>
              </a:spcBef>
            </a:pPr>
            <a:r>
              <a:rPr lang="en-US" dirty="0"/>
              <a:t>Most taxes; </a:t>
            </a:r>
          </a:p>
          <a:p>
            <a:pPr>
              <a:spcBef>
                <a:spcPts val="1200"/>
              </a:spcBef>
            </a:pPr>
            <a:r>
              <a:rPr lang="en-US" dirty="0"/>
              <a:t>Debts the debtor failed to list in the </a:t>
            </a:r>
            <a:r>
              <a:rPr lang="en-US" dirty="0" smtClean="0"/>
              <a:t>schedules (unless creditor had notice, or no-asset case);</a:t>
            </a:r>
            <a:endParaRPr lang="en-US" dirty="0"/>
          </a:p>
          <a:p>
            <a:pPr>
              <a:spcBef>
                <a:spcPts val="1200"/>
              </a:spcBef>
            </a:pPr>
            <a:r>
              <a:rPr lang="en-US" dirty="0"/>
              <a:t>Domestic support obligations (child support and alimony); </a:t>
            </a:r>
          </a:p>
          <a:p>
            <a:pPr>
              <a:spcBef>
                <a:spcPts val="1200"/>
              </a:spcBef>
            </a:pPr>
            <a:r>
              <a:rPr lang="en-US" dirty="0"/>
              <a:t>Most fines and penalties owed to government agencies</a:t>
            </a:r>
            <a:r>
              <a:rPr lang="en-US" dirty="0" smtClean="0"/>
              <a:t>;</a:t>
            </a: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54</a:t>
            </a:fld>
            <a:endParaRPr lang="en-US"/>
          </a:p>
        </p:txBody>
      </p:sp>
    </p:spTree>
    <p:extLst>
      <p:ext uri="{BB962C8B-B14F-4D97-AF65-F5344CB8AC3E}">
        <p14:creationId xmlns:p14="http://schemas.microsoft.com/office/powerpoint/2010/main" val="40547100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 to the Discharge</a:t>
            </a:r>
          </a:p>
        </p:txBody>
      </p:sp>
      <p:sp>
        <p:nvSpPr>
          <p:cNvPr id="3" name="Content Placeholder 2"/>
          <p:cNvSpPr>
            <a:spLocks noGrp="1"/>
          </p:cNvSpPr>
          <p:nvPr>
            <p:ph idx="1"/>
          </p:nvPr>
        </p:nvSpPr>
        <p:spPr/>
        <p:txBody>
          <a:bodyPr>
            <a:normAutofit fontScale="92500"/>
          </a:bodyPr>
          <a:lstStyle/>
          <a:p>
            <a:pPr>
              <a:spcBef>
                <a:spcPts val="1200"/>
              </a:spcBef>
            </a:pPr>
            <a:r>
              <a:rPr lang="en-US" sz="3500" dirty="0" smtClean="0"/>
              <a:t>Student </a:t>
            </a:r>
            <a:r>
              <a:rPr lang="en-US" sz="3500" dirty="0"/>
              <a:t>loans, unless the debtor can prove to the court that repaying them will be an “undue hardship;” </a:t>
            </a:r>
          </a:p>
          <a:p>
            <a:pPr>
              <a:spcBef>
                <a:spcPts val="1200"/>
              </a:spcBef>
            </a:pPr>
            <a:r>
              <a:rPr lang="en-US" sz="3500" dirty="0"/>
              <a:t>Debts incurred by driving while intoxicated;</a:t>
            </a:r>
          </a:p>
          <a:p>
            <a:pPr>
              <a:spcBef>
                <a:spcPts val="1200"/>
              </a:spcBef>
            </a:pPr>
            <a:r>
              <a:rPr lang="en-US" sz="3500" dirty="0"/>
              <a:t>Debts the debtor has formally agreed to repay by entering into a reaffirmation agreement</a:t>
            </a:r>
            <a:r>
              <a:rPr lang="en-US" sz="3500" dirty="0" smtClean="0"/>
              <a:t>.</a:t>
            </a:r>
            <a:endParaRPr lang="en-US" sz="3500" dirty="0"/>
          </a:p>
          <a:p>
            <a:pPr marL="0" indent="0">
              <a:buNone/>
            </a:pPr>
            <a:endParaRPr lang="en-US" sz="2400" b="1" dirty="0" smtClean="0">
              <a:solidFill>
                <a:srgbClr val="77933C"/>
              </a:solidFill>
            </a:endParaRPr>
          </a:p>
          <a:p>
            <a:pPr marL="0" indent="0">
              <a:buNone/>
            </a:pPr>
            <a:r>
              <a:rPr lang="en-US" sz="2400" b="1" dirty="0" smtClean="0">
                <a:solidFill>
                  <a:srgbClr val="77933C"/>
                </a:solidFill>
              </a:rPr>
              <a:t>11 </a:t>
            </a:r>
            <a:r>
              <a:rPr lang="en-US" sz="2400" b="1" dirty="0">
                <a:solidFill>
                  <a:srgbClr val="77933C"/>
                </a:solidFill>
              </a:rPr>
              <a:t>U.S.C.§523(a</a:t>
            </a:r>
            <a:r>
              <a:rPr lang="en-US" sz="2400" b="1" dirty="0" smtClean="0">
                <a:solidFill>
                  <a:srgbClr val="77933C"/>
                </a:solidFill>
              </a:rPr>
              <a:t>)</a:t>
            </a:r>
            <a:endParaRPr lang="en-US" sz="2400" b="1" dirty="0">
              <a:solidFill>
                <a:srgbClr val="77933C"/>
              </a:solidFill>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t>55</a:t>
            </a:fld>
            <a:endParaRPr lang="en-US"/>
          </a:p>
        </p:txBody>
      </p:sp>
    </p:spTree>
    <p:extLst>
      <p:ext uri="{BB962C8B-B14F-4D97-AF65-F5344CB8AC3E}">
        <p14:creationId xmlns:p14="http://schemas.microsoft.com/office/powerpoint/2010/main" val="13556069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 to the Discharge</a:t>
            </a:r>
          </a:p>
        </p:txBody>
      </p:sp>
      <p:sp>
        <p:nvSpPr>
          <p:cNvPr id="3" name="Content Placeholder 2"/>
          <p:cNvSpPr>
            <a:spLocks noGrp="1"/>
          </p:cNvSpPr>
          <p:nvPr>
            <p:ph idx="1"/>
          </p:nvPr>
        </p:nvSpPr>
        <p:spPr/>
        <p:txBody>
          <a:bodyPr>
            <a:normAutofit lnSpcReduction="10000"/>
          </a:bodyPr>
          <a:lstStyle/>
          <a:p>
            <a:pPr marL="0" indent="0">
              <a:buNone/>
            </a:pPr>
            <a:r>
              <a:rPr lang="en-US" dirty="0"/>
              <a:t>Debts </a:t>
            </a:r>
            <a:r>
              <a:rPr lang="en-US" i="1" dirty="0"/>
              <a:t>potentially </a:t>
            </a:r>
            <a:r>
              <a:rPr lang="en-US" dirty="0"/>
              <a:t>non-dischargeable if a timely adversary proceeding is filed:</a:t>
            </a:r>
          </a:p>
          <a:p>
            <a:pPr>
              <a:spcBef>
                <a:spcPts val="1200"/>
              </a:spcBef>
              <a:buClr>
                <a:schemeClr val="tx1"/>
              </a:buClr>
            </a:pPr>
            <a:r>
              <a:rPr lang="en-US" b="1" dirty="0">
                <a:solidFill>
                  <a:srgbClr val="065C27"/>
                </a:solidFill>
              </a:rPr>
              <a:t>Debts incurred by fraud – 523(a)(2)</a:t>
            </a:r>
          </a:p>
          <a:p>
            <a:pPr marL="0" indent="0">
              <a:spcBef>
                <a:spcPts val="1200"/>
              </a:spcBef>
              <a:buNone/>
            </a:pPr>
            <a:r>
              <a:rPr lang="en-US" dirty="0"/>
              <a:t> 	Presumption of fraud:</a:t>
            </a:r>
          </a:p>
          <a:p>
            <a:pPr marL="0" indent="0">
              <a:spcBef>
                <a:spcPts val="1200"/>
              </a:spcBef>
              <a:buNone/>
            </a:pPr>
            <a:r>
              <a:rPr lang="en-US" dirty="0"/>
              <a:t>	Luxury goods - $</a:t>
            </a:r>
            <a:r>
              <a:rPr lang="en-US" dirty="0" smtClean="0"/>
              <a:t>675 </a:t>
            </a:r>
            <a:r>
              <a:rPr lang="en-US" dirty="0"/>
              <a:t>within 90 days </a:t>
            </a:r>
            <a:r>
              <a:rPr lang="en-US" dirty="0" smtClean="0"/>
              <a:t>pre-				petition</a:t>
            </a:r>
            <a:endParaRPr lang="en-US" dirty="0"/>
          </a:p>
          <a:p>
            <a:pPr marL="0" indent="0">
              <a:spcBef>
                <a:spcPts val="1200"/>
              </a:spcBef>
              <a:buNone/>
            </a:pPr>
            <a:r>
              <a:rPr lang="en-US" dirty="0"/>
              <a:t>	Cash advances - $</a:t>
            </a:r>
            <a:r>
              <a:rPr lang="en-US" dirty="0" smtClean="0"/>
              <a:t>950 </a:t>
            </a:r>
            <a:r>
              <a:rPr lang="en-US" dirty="0"/>
              <a:t>within 70 days </a:t>
            </a:r>
            <a:r>
              <a:rPr lang="en-US" dirty="0" smtClean="0"/>
              <a:t>pre-				petition</a:t>
            </a:r>
            <a:endParaRPr lang="en-US" dirty="0"/>
          </a:p>
        </p:txBody>
      </p:sp>
      <p:sp>
        <p:nvSpPr>
          <p:cNvPr id="4" name="Slide Number Placeholder 3"/>
          <p:cNvSpPr>
            <a:spLocks noGrp="1"/>
          </p:cNvSpPr>
          <p:nvPr>
            <p:ph type="sldNum" sz="quarter" idx="12"/>
          </p:nvPr>
        </p:nvSpPr>
        <p:spPr/>
        <p:txBody>
          <a:bodyPr/>
          <a:lstStyle/>
          <a:p>
            <a:fld id="{E6773D37-5E4E-460C-A171-5942684EA317}" type="slidenum">
              <a:rPr lang="en-US" smtClean="0"/>
              <a:t>56</a:t>
            </a:fld>
            <a:endParaRPr lang="en-US"/>
          </a:p>
        </p:txBody>
      </p:sp>
    </p:spTree>
    <p:extLst>
      <p:ext uri="{BB962C8B-B14F-4D97-AF65-F5344CB8AC3E}">
        <p14:creationId xmlns:p14="http://schemas.microsoft.com/office/powerpoint/2010/main" val="18342816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Exceptions to the Discharge</a:t>
            </a:r>
          </a:p>
        </p:txBody>
      </p:sp>
      <p:sp>
        <p:nvSpPr>
          <p:cNvPr id="3" name="Content Placeholder 2"/>
          <p:cNvSpPr>
            <a:spLocks noGrp="1"/>
          </p:cNvSpPr>
          <p:nvPr>
            <p:ph idx="1"/>
          </p:nvPr>
        </p:nvSpPr>
        <p:spPr/>
        <p:txBody>
          <a:bodyPr>
            <a:normAutofit/>
          </a:bodyPr>
          <a:lstStyle/>
          <a:p>
            <a:pPr>
              <a:spcBef>
                <a:spcPts val="1200"/>
              </a:spcBef>
            </a:pPr>
            <a:r>
              <a:rPr lang="en-US" dirty="0" smtClean="0"/>
              <a:t>Fraud </a:t>
            </a:r>
            <a:r>
              <a:rPr lang="en-US" dirty="0"/>
              <a:t>as fiduciary, embezzlement, larceny – </a:t>
            </a:r>
            <a:br>
              <a:rPr lang="en-US" dirty="0"/>
            </a:br>
            <a:r>
              <a:rPr lang="en-US" dirty="0"/>
              <a:t>523(a)(4</a:t>
            </a:r>
            <a:r>
              <a:rPr lang="en-US" dirty="0" smtClean="0"/>
              <a:t>)</a:t>
            </a:r>
            <a:br>
              <a:rPr lang="en-US" dirty="0" smtClean="0"/>
            </a:br>
            <a:endParaRPr lang="en-US" dirty="0"/>
          </a:p>
          <a:p>
            <a:pPr>
              <a:spcBef>
                <a:spcPts val="1200"/>
              </a:spcBef>
            </a:pPr>
            <a:r>
              <a:rPr lang="en-US" dirty="0"/>
              <a:t>Willful and malicious injury to person or property (applicable only in chapter 7 cases) - 523(a)(6</a:t>
            </a:r>
            <a:r>
              <a:rPr lang="en-US" dirty="0" smtClean="0"/>
              <a:t>)</a:t>
            </a:r>
            <a:endParaRPr lang="en-US" dirty="0"/>
          </a:p>
          <a:p>
            <a:pPr marL="0" indent="0">
              <a:buNone/>
            </a:pPr>
            <a:endParaRPr lang="en-US" sz="2000" b="1" dirty="0" smtClean="0">
              <a:solidFill>
                <a:srgbClr val="77933C"/>
              </a:solidFill>
            </a:endParaRPr>
          </a:p>
          <a:p>
            <a:pPr marL="0" indent="0">
              <a:buNone/>
            </a:pPr>
            <a:r>
              <a:rPr lang="en-US" sz="2200" b="1" dirty="0" smtClean="0">
                <a:solidFill>
                  <a:srgbClr val="77933C"/>
                </a:solidFill>
              </a:rPr>
              <a:t>11 </a:t>
            </a:r>
            <a:r>
              <a:rPr lang="en-US" sz="2200" b="1" dirty="0">
                <a:solidFill>
                  <a:srgbClr val="77933C"/>
                </a:solidFill>
              </a:rPr>
              <a:t>U.S.C.§ 523(c)(1); Bankruptcy Rule 4007(c</a:t>
            </a:r>
            <a:r>
              <a:rPr lang="en-US" sz="2200" b="1" dirty="0" smtClean="0">
                <a:solidFill>
                  <a:srgbClr val="77933C"/>
                </a:solidFill>
              </a:rPr>
              <a:t>)</a:t>
            </a:r>
            <a:endParaRPr lang="en-US" sz="2200" b="1" dirty="0">
              <a:solidFill>
                <a:srgbClr val="77933C"/>
              </a:solidFill>
            </a:endParaRPr>
          </a:p>
        </p:txBody>
      </p:sp>
      <p:sp>
        <p:nvSpPr>
          <p:cNvPr id="4" name="Slide Number Placeholder 3"/>
          <p:cNvSpPr>
            <a:spLocks noGrp="1"/>
          </p:cNvSpPr>
          <p:nvPr>
            <p:ph type="sldNum" sz="quarter" idx="12"/>
          </p:nvPr>
        </p:nvSpPr>
        <p:spPr/>
        <p:txBody>
          <a:bodyPr/>
          <a:lstStyle/>
          <a:p>
            <a:fld id="{E6773D37-5E4E-460C-A171-5942684EA317}" type="slidenum">
              <a:rPr lang="en-US" smtClean="0"/>
              <a:t>57</a:t>
            </a:fld>
            <a:endParaRPr lang="en-US"/>
          </a:p>
        </p:txBody>
      </p:sp>
    </p:spTree>
    <p:extLst>
      <p:ext uri="{BB962C8B-B14F-4D97-AF65-F5344CB8AC3E}">
        <p14:creationId xmlns:p14="http://schemas.microsoft.com/office/powerpoint/2010/main" val="26919804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Grounds for Denial of Discharge:</a:t>
            </a:r>
            <a:endParaRPr lang="en-US" dirty="0"/>
          </a:p>
        </p:txBody>
      </p:sp>
      <p:sp>
        <p:nvSpPr>
          <p:cNvPr id="3" name="Content Placeholder 2"/>
          <p:cNvSpPr>
            <a:spLocks noGrp="1"/>
          </p:cNvSpPr>
          <p:nvPr>
            <p:ph idx="1"/>
          </p:nvPr>
        </p:nvSpPr>
        <p:spPr>
          <a:xfrm>
            <a:off x="304800" y="1447800"/>
            <a:ext cx="8382000" cy="5029200"/>
          </a:xfrm>
        </p:spPr>
        <p:txBody>
          <a:bodyPr>
            <a:normAutofit fontScale="92500" lnSpcReduction="10000"/>
          </a:bodyPr>
          <a:lstStyle/>
          <a:p>
            <a:pPr marL="0" lvl="0" indent="0">
              <a:buNone/>
            </a:pPr>
            <a:r>
              <a:rPr lang="en-US" sz="3500" dirty="0" smtClean="0"/>
              <a:t>A party may object to the discharge within 60 days after the first scheduled meeting of creditors</a:t>
            </a:r>
          </a:p>
          <a:p>
            <a:pPr marL="0" lvl="0" indent="0">
              <a:buNone/>
            </a:pPr>
            <a:r>
              <a:rPr lang="en-US" sz="3500" dirty="0" smtClean="0"/>
              <a:t>Court can deny the discharge if debtor has done any of the following (or other conduct in § 727):</a:t>
            </a:r>
          </a:p>
          <a:p>
            <a:pPr lvl="0">
              <a:spcBef>
                <a:spcPts val="1200"/>
              </a:spcBef>
            </a:pPr>
            <a:r>
              <a:rPr lang="en-US" sz="3500" dirty="0" smtClean="0"/>
              <a:t>Transferred or concealed property with intent to hinder, delay, or defraud a creditor or trustee within one year prior to filing;</a:t>
            </a:r>
          </a:p>
          <a:p>
            <a:pPr lvl="0">
              <a:spcBef>
                <a:spcPts val="1200"/>
              </a:spcBef>
            </a:pPr>
            <a:r>
              <a:rPr lang="en-US" sz="3500" dirty="0" smtClean="0"/>
              <a:t>Destroyed or concealed financial records;</a:t>
            </a:r>
          </a:p>
        </p:txBody>
      </p:sp>
    </p:spTree>
    <p:extLst>
      <p:ext uri="{BB962C8B-B14F-4D97-AF65-F5344CB8AC3E}">
        <p14:creationId xmlns:p14="http://schemas.microsoft.com/office/powerpoint/2010/main" val="19839483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Grounds for Denial of Discharge:</a:t>
            </a:r>
            <a:endParaRPr lang="en-US" dirty="0"/>
          </a:p>
        </p:txBody>
      </p:sp>
      <p:sp>
        <p:nvSpPr>
          <p:cNvPr id="3" name="Content Placeholder 2"/>
          <p:cNvSpPr>
            <a:spLocks noGrp="1"/>
          </p:cNvSpPr>
          <p:nvPr>
            <p:ph idx="1"/>
          </p:nvPr>
        </p:nvSpPr>
        <p:spPr>
          <a:xfrm>
            <a:off x="381000" y="1600200"/>
            <a:ext cx="8305800" cy="4800600"/>
          </a:xfrm>
        </p:spPr>
        <p:txBody>
          <a:bodyPr>
            <a:normAutofit fontScale="92500" lnSpcReduction="20000"/>
          </a:bodyPr>
          <a:lstStyle/>
          <a:p>
            <a:pPr lvl="0">
              <a:spcBef>
                <a:spcPts val="1200"/>
              </a:spcBef>
            </a:pPr>
            <a:r>
              <a:rPr lang="en-US" sz="3400" dirty="0" smtClean="0"/>
              <a:t>Made a false oath or account, presented or used a false claim, or withheld books and records from the trustee;</a:t>
            </a:r>
          </a:p>
          <a:p>
            <a:pPr lvl="0">
              <a:spcBef>
                <a:spcPts val="1200"/>
              </a:spcBef>
            </a:pPr>
            <a:r>
              <a:rPr lang="en-US" sz="3400" dirty="0" smtClean="0"/>
              <a:t>Failed to explain satisfactorily the loss or deficiency of assets;</a:t>
            </a:r>
          </a:p>
          <a:p>
            <a:pPr lvl="0">
              <a:spcBef>
                <a:spcPts val="1200"/>
              </a:spcBef>
            </a:pPr>
            <a:r>
              <a:rPr lang="en-US" sz="3400" dirty="0" smtClean="0"/>
              <a:t>Received a prior discharge in the too-recent past;</a:t>
            </a:r>
          </a:p>
          <a:p>
            <a:pPr lvl="0">
              <a:spcBef>
                <a:spcPts val="1200"/>
              </a:spcBef>
            </a:pPr>
            <a:r>
              <a:rPr lang="en-US" sz="3400" dirty="0" smtClean="0"/>
              <a:t>Failed to complete an approved financial education course after filing the petition.</a:t>
            </a:r>
            <a:endParaRPr lang="en-US" sz="2400" b="1" dirty="0" smtClean="0">
              <a:solidFill>
                <a:srgbClr val="77933C"/>
              </a:solidFill>
            </a:endParaRPr>
          </a:p>
          <a:p>
            <a:pPr marL="0" lvl="0" indent="0">
              <a:buNone/>
            </a:pPr>
            <a:r>
              <a:rPr lang="en-US" sz="2400" b="1" dirty="0" smtClean="0">
                <a:solidFill>
                  <a:srgbClr val="77933C"/>
                </a:solidFill>
              </a:rPr>
              <a:t>11 U.S.C. § 727(a) </a:t>
            </a:r>
            <a:endParaRPr lang="en-US" sz="2400" b="1" dirty="0">
              <a:solidFill>
                <a:srgbClr val="77933C"/>
              </a:solidFill>
            </a:endParaRPr>
          </a:p>
        </p:txBody>
      </p:sp>
    </p:spTree>
    <p:extLst>
      <p:ext uri="{BB962C8B-B14F-4D97-AF65-F5344CB8AC3E}">
        <p14:creationId xmlns:p14="http://schemas.microsoft.com/office/powerpoint/2010/main" val="4100112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Various Chapters</a:t>
            </a:r>
            <a:endParaRPr lang="en-US" dirty="0"/>
          </a:p>
        </p:txBody>
      </p:sp>
      <p:sp>
        <p:nvSpPr>
          <p:cNvPr id="3" name="Content Placeholder 2"/>
          <p:cNvSpPr>
            <a:spLocks noGrp="1"/>
          </p:cNvSpPr>
          <p:nvPr>
            <p:ph idx="1"/>
          </p:nvPr>
        </p:nvSpPr>
        <p:spPr/>
        <p:txBody>
          <a:bodyPr>
            <a:noAutofit/>
          </a:bodyPr>
          <a:lstStyle/>
          <a:p>
            <a:r>
              <a:rPr lang="en-US" b="1" dirty="0" smtClean="0"/>
              <a:t>Chapter 7: </a:t>
            </a:r>
            <a:r>
              <a:rPr lang="en-US" dirty="0" smtClean="0"/>
              <a:t>liquidation</a:t>
            </a:r>
            <a:br>
              <a:rPr lang="en-US" dirty="0" smtClean="0"/>
            </a:br>
            <a:endParaRPr lang="en-US" dirty="0" smtClean="0"/>
          </a:p>
          <a:p>
            <a:r>
              <a:rPr lang="en-US" b="1" dirty="0" smtClean="0"/>
              <a:t>Chapter 13: </a:t>
            </a:r>
            <a:r>
              <a:rPr lang="en-US" dirty="0" smtClean="0"/>
              <a:t>consumer reorganization (payment plan)</a:t>
            </a:r>
            <a:br>
              <a:rPr lang="en-US" dirty="0" smtClean="0"/>
            </a:br>
            <a:endParaRPr lang="en-US" dirty="0" smtClean="0"/>
          </a:p>
          <a:p>
            <a:r>
              <a:rPr lang="en-US" b="1" dirty="0" smtClean="0"/>
              <a:t>Chapter 11: </a:t>
            </a:r>
            <a:r>
              <a:rPr lang="en-US" dirty="0" smtClean="0"/>
              <a:t>reorganization mostly used by businesses (consumer may elect)</a:t>
            </a:r>
          </a:p>
        </p:txBody>
      </p:sp>
      <p:sp>
        <p:nvSpPr>
          <p:cNvPr id="8" name="Slide Number Placeholder 7"/>
          <p:cNvSpPr>
            <a:spLocks noGrp="1"/>
          </p:cNvSpPr>
          <p:nvPr>
            <p:ph type="sldNum" sz="quarter" idx="12"/>
          </p:nvPr>
        </p:nvSpPr>
        <p:spPr/>
        <p:txBody>
          <a:bodyPr/>
          <a:lstStyle/>
          <a:p>
            <a:fld id="{E6773D37-5E4E-460C-A171-5942684EA317}" type="slidenum">
              <a:rPr lang="en-US" smtClean="0"/>
              <a:t>6</a:t>
            </a:fld>
            <a:endParaRPr lang="en-US"/>
          </a:p>
        </p:txBody>
      </p:sp>
    </p:spTree>
    <p:extLst>
      <p:ext uri="{BB962C8B-B14F-4D97-AF65-F5344CB8AC3E}">
        <p14:creationId xmlns:p14="http://schemas.microsoft.com/office/powerpoint/2010/main" val="35021826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Overview of Chapter 7</a:t>
            </a:r>
            <a:endParaRPr lang="en-US" dirty="0"/>
          </a:p>
        </p:txBody>
      </p:sp>
    </p:spTree>
    <p:extLst>
      <p:ext uri="{BB962C8B-B14F-4D97-AF65-F5344CB8AC3E}">
        <p14:creationId xmlns:p14="http://schemas.microsoft.com/office/powerpoint/2010/main" val="54662628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Eligibility to File Chapter 7</a:t>
            </a:r>
            <a:endParaRPr lang="en-US" dirty="0"/>
          </a:p>
        </p:txBody>
      </p:sp>
      <p:sp>
        <p:nvSpPr>
          <p:cNvPr id="4" name="Content Placeholder 2"/>
          <p:cNvSpPr>
            <a:spLocks noGrp="1"/>
          </p:cNvSpPr>
          <p:nvPr>
            <p:ph idx="1"/>
          </p:nvPr>
        </p:nvSpPr>
        <p:spPr/>
        <p:txBody>
          <a:bodyPr>
            <a:normAutofit/>
          </a:bodyPr>
          <a:lstStyle/>
          <a:p>
            <a:r>
              <a:rPr lang="en-US" dirty="0" smtClean="0"/>
              <a:t>Any individual who lives in the United States or has property or a business in the United States</a:t>
            </a:r>
          </a:p>
          <a:p>
            <a:r>
              <a:rPr lang="en-US" dirty="0" smtClean="0"/>
              <a:t>Debtor must obtain briefing from an approved credit counseling agency within 180 days before </a:t>
            </a:r>
            <a:r>
              <a:rPr lang="en-US" dirty="0"/>
              <a:t>filing  </a:t>
            </a:r>
            <a:r>
              <a:rPr lang="en-US" dirty="0" smtClean="0"/>
              <a:t>(covered </a:t>
            </a:r>
            <a:r>
              <a:rPr lang="en-US" dirty="0"/>
              <a:t>in Module </a:t>
            </a:r>
            <a:r>
              <a:rPr lang="en-US" dirty="0" smtClean="0"/>
              <a:t>2) </a:t>
            </a:r>
          </a:p>
        </p:txBody>
      </p:sp>
    </p:spTree>
    <p:extLst>
      <p:ext uri="{BB962C8B-B14F-4D97-AF65-F5344CB8AC3E}">
        <p14:creationId xmlns:p14="http://schemas.microsoft.com/office/powerpoint/2010/main" val="928591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Eligibility to File Chapter 7</a:t>
            </a:r>
            <a:endParaRPr lang="en-US" dirty="0"/>
          </a:p>
        </p:txBody>
      </p:sp>
      <p:sp>
        <p:nvSpPr>
          <p:cNvPr id="4" name="Content Placeholder 2"/>
          <p:cNvSpPr>
            <a:spLocks noGrp="1"/>
          </p:cNvSpPr>
          <p:nvPr>
            <p:ph idx="1"/>
          </p:nvPr>
        </p:nvSpPr>
        <p:spPr>
          <a:xfrm>
            <a:off x="381000" y="1600200"/>
            <a:ext cx="8305800" cy="4800600"/>
          </a:xfrm>
        </p:spPr>
        <p:txBody>
          <a:bodyPr>
            <a:normAutofit/>
          </a:bodyPr>
          <a:lstStyle/>
          <a:p>
            <a:r>
              <a:rPr lang="en-US" dirty="0" smtClean="0"/>
              <a:t>Under § 109(g), debtor must not within the 180-day period prior to filing:</a:t>
            </a:r>
          </a:p>
          <a:p>
            <a:pPr lvl="1">
              <a:spcBef>
                <a:spcPts val="1200"/>
              </a:spcBef>
            </a:pPr>
            <a:r>
              <a:rPr lang="en-US" sz="3000" dirty="0" smtClean="0"/>
              <a:t>have had a prior case dismissed by the court for willful violation of court order or failure to prosecute prior case; or</a:t>
            </a:r>
          </a:p>
          <a:p>
            <a:pPr lvl="1">
              <a:spcBef>
                <a:spcPts val="1200"/>
              </a:spcBef>
            </a:pPr>
            <a:r>
              <a:rPr lang="en-US" sz="3000" dirty="0" smtClean="0"/>
              <a:t>have voluntarily dismissed a prior case after the filing of a motion for relief from the automatic stay</a:t>
            </a:r>
            <a:r>
              <a:rPr lang="en-US" sz="3000" dirty="0"/>
              <a:t>.</a:t>
            </a:r>
            <a:endParaRPr lang="en-US" sz="2000" b="1" dirty="0" smtClean="0">
              <a:solidFill>
                <a:srgbClr val="77933C"/>
              </a:solidFill>
            </a:endParaRPr>
          </a:p>
          <a:p>
            <a:pPr marL="0" indent="0">
              <a:buNone/>
            </a:pPr>
            <a:r>
              <a:rPr lang="en-US" sz="2200" b="1" dirty="0" smtClean="0">
                <a:solidFill>
                  <a:srgbClr val="77933C"/>
                </a:solidFill>
              </a:rPr>
              <a:t>11 U.S.C. § 109</a:t>
            </a:r>
          </a:p>
        </p:txBody>
      </p:sp>
    </p:spTree>
    <p:extLst>
      <p:ext uri="{BB962C8B-B14F-4D97-AF65-F5344CB8AC3E}">
        <p14:creationId xmlns:p14="http://schemas.microsoft.com/office/powerpoint/2010/main" val="29193809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Eligibility for Chapter 7 Discharge</a:t>
            </a:r>
            <a:endParaRPr lang="en-US" dirty="0"/>
          </a:p>
        </p:txBody>
      </p:sp>
      <p:sp>
        <p:nvSpPr>
          <p:cNvPr id="4" name="Content Placeholder 2"/>
          <p:cNvSpPr>
            <a:spLocks noGrp="1"/>
          </p:cNvSpPr>
          <p:nvPr>
            <p:ph idx="1"/>
          </p:nvPr>
        </p:nvSpPr>
        <p:spPr>
          <a:xfrm>
            <a:off x="381000" y="1447800"/>
            <a:ext cx="8305800" cy="5181600"/>
          </a:xfrm>
        </p:spPr>
        <p:txBody>
          <a:bodyPr>
            <a:normAutofit fontScale="85000" lnSpcReduction="20000"/>
          </a:bodyPr>
          <a:lstStyle/>
          <a:p>
            <a:r>
              <a:rPr lang="en-US" sz="3800" dirty="0" smtClean="0"/>
              <a:t>A </a:t>
            </a:r>
            <a:r>
              <a:rPr lang="en-US" sz="3800" dirty="0"/>
              <a:t>debtor is disqualified from receiving a chapter 7 discharge if the debtor got a prior discharge:</a:t>
            </a:r>
          </a:p>
          <a:p>
            <a:pPr lvl="1"/>
            <a:r>
              <a:rPr lang="en-US" sz="3300" dirty="0"/>
              <a:t>under chapter 7 in a case filed within 8 years before the filing of this case; or</a:t>
            </a:r>
          </a:p>
          <a:p>
            <a:pPr lvl="1"/>
            <a:r>
              <a:rPr lang="en-US" sz="3300" dirty="0"/>
              <a:t>under chapter 13 in a case filed within 6 years before the filing of this case, unless:</a:t>
            </a:r>
          </a:p>
          <a:p>
            <a:pPr lvl="2">
              <a:spcBef>
                <a:spcPts val="1200"/>
              </a:spcBef>
            </a:pPr>
            <a:r>
              <a:rPr lang="en-US" sz="2800" dirty="0"/>
              <a:t>unsecured claims were paid in full in the </a:t>
            </a:r>
            <a:r>
              <a:rPr lang="en-US" sz="2800" dirty="0" err="1"/>
              <a:t>ch.</a:t>
            </a:r>
            <a:r>
              <a:rPr lang="en-US" sz="2800" dirty="0"/>
              <a:t> 13</a:t>
            </a:r>
          </a:p>
          <a:p>
            <a:pPr lvl="2">
              <a:spcBef>
                <a:spcPts val="1200"/>
              </a:spcBef>
            </a:pPr>
            <a:r>
              <a:rPr lang="en-US" sz="2800" dirty="0"/>
              <a:t>payments under the </a:t>
            </a:r>
            <a:r>
              <a:rPr lang="en-US" sz="2800" dirty="0" err="1"/>
              <a:t>ch.</a:t>
            </a:r>
            <a:r>
              <a:rPr lang="en-US" sz="2800" dirty="0"/>
              <a:t> 13 plan totaled at least 70% of allowed secured claims, court finds best effort and good faith. </a:t>
            </a:r>
          </a:p>
          <a:p>
            <a:pPr marL="0" indent="0">
              <a:buNone/>
            </a:pPr>
            <a:r>
              <a:rPr lang="en-US" sz="2200" b="1" dirty="0">
                <a:solidFill>
                  <a:srgbClr val="77933C"/>
                </a:solidFill>
              </a:rPr>
              <a:t>11 U.S.C. § 727 </a:t>
            </a:r>
          </a:p>
          <a:p>
            <a:pPr marL="0" indent="0">
              <a:buNone/>
            </a:pPr>
            <a:endParaRPr lang="en-US" dirty="0" smtClean="0"/>
          </a:p>
        </p:txBody>
      </p:sp>
    </p:spTree>
    <p:extLst>
      <p:ext uri="{BB962C8B-B14F-4D97-AF65-F5344CB8AC3E}">
        <p14:creationId xmlns:p14="http://schemas.microsoft.com/office/powerpoint/2010/main" val="32365227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Means Test</a:t>
            </a:r>
            <a:endParaRPr lang="en-US" dirty="0"/>
          </a:p>
        </p:txBody>
      </p:sp>
      <p:sp>
        <p:nvSpPr>
          <p:cNvPr id="4" name="Content Placeholder 2"/>
          <p:cNvSpPr>
            <a:spLocks noGrp="1"/>
          </p:cNvSpPr>
          <p:nvPr>
            <p:ph idx="1"/>
          </p:nvPr>
        </p:nvSpPr>
        <p:spPr>
          <a:xfrm>
            <a:off x="304800" y="1371600"/>
            <a:ext cx="8382000" cy="5105400"/>
          </a:xfrm>
        </p:spPr>
        <p:txBody>
          <a:bodyPr>
            <a:normAutofit fontScale="92500" lnSpcReduction="10000"/>
          </a:bodyPr>
          <a:lstStyle/>
          <a:p>
            <a:r>
              <a:rPr lang="en-US" dirty="0" smtClean="0"/>
              <a:t>Bankruptcy judge can dismiss chapter 7 case if filing is an abuse of bankruptcy system</a:t>
            </a:r>
          </a:p>
          <a:p>
            <a:r>
              <a:rPr lang="en-US" dirty="0" smtClean="0"/>
              <a:t>“Means test” creates a presumption that the filing was abusive if the debtor fails the means test </a:t>
            </a:r>
          </a:p>
          <a:p>
            <a:r>
              <a:rPr lang="en-US" dirty="0"/>
              <a:t>Most debtors represented by pro bono attorneys are exempt from the means test</a:t>
            </a:r>
          </a:p>
          <a:p>
            <a:pPr lvl="1"/>
            <a:r>
              <a:rPr lang="en-US" dirty="0"/>
              <a:t>consumers with household income below state </a:t>
            </a:r>
            <a:r>
              <a:rPr lang="en-US" b="1" dirty="0"/>
              <a:t>median family income</a:t>
            </a:r>
            <a:r>
              <a:rPr lang="en-US" dirty="0"/>
              <a:t> are protected by a “safe harbor” and not subject to the means test</a:t>
            </a:r>
          </a:p>
          <a:p>
            <a:pPr marL="0" indent="0">
              <a:buNone/>
            </a:pPr>
            <a:r>
              <a:rPr lang="en-US" sz="2400" b="1" dirty="0">
                <a:solidFill>
                  <a:srgbClr val="77933C"/>
                </a:solidFill>
              </a:rPr>
              <a:t>11 U.S.C. § 707 – </a:t>
            </a:r>
            <a:r>
              <a:rPr lang="en-US" sz="2400" b="1" i="1" dirty="0">
                <a:solidFill>
                  <a:srgbClr val="77933C"/>
                </a:solidFill>
              </a:rPr>
              <a:t>covered in Module 2 </a:t>
            </a:r>
          </a:p>
          <a:p>
            <a:endParaRPr lang="en-US" dirty="0" smtClean="0"/>
          </a:p>
        </p:txBody>
      </p:sp>
    </p:spTree>
    <p:extLst>
      <p:ext uri="{BB962C8B-B14F-4D97-AF65-F5344CB8AC3E}">
        <p14:creationId xmlns:p14="http://schemas.microsoft.com/office/powerpoint/2010/main" val="32618280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Means Test</a:t>
            </a:r>
            <a:endParaRPr lang="en-US" dirty="0"/>
          </a:p>
        </p:txBody>
      </p:sp>
      <p:sp>
        <p:nvSpPr>
          <p:cNvPr id="3" name="Content Placeholder 2"/>
          <p:cNvSpPr>
            <a:spLocks noGrp="1"/>
          </p:cNvSpPr>
          <p:nvPr>
            <p:ph idx="1"/>
          </p:nvPr>
        </p:nvSpPr>
        <p:spPr>
          <a:xfrm>
            <a:off x="457200" y="1447800"/>
            <a:ext cx="8229600" cy="4953000"/>
          </a:xfrm>
        </p:spPr>
        <p:txBody>
          <a:bodyPr>
            <a:noAutofit/>
          </a:bodyPr>
          <a:lstStyle/>
          <a:p>
            <a:r>
              <a:rPr lang="en-US" sz="2800" dirty="0" smtClean="0"/>
              <a:t>Consumers with income above median complete Official Form that compares monthly income with actual and assumed expenses in variety of categories </a:t>
            </a:r>
          </a:p>
          <a:p>
            <a:r>
              <a:rPr lang="en-US" sz="2800" dirty="0" smtClean="0"/>
              <a:t>Some expenses are based on IRS collection guidelines</a:t>
            </a:r>
          </a:p>
          <a:p>
            <a:r>
              <a:rPr lang="en-US" sz="2800" dirty="0"/>
              <a:t>If </a:t>
            </a:r>
            <a:r>
              <a:rPr lang="en-US" sz="2800" dirty="0" smtClean="0"/>
              <a:t>Form </a:t>
            </a:r>
            <a:r>
              <a:rPr lang="en-US" sz="2800" dirty="0"/>
              <a:t>shows that consumer should have a certain amount left over to pay unsecured creditors, presumption applies and bankruptcy court may decide consumer can not file chapter 7 case, unless there are “special circumstances”</a:t>
            </a:r>
          </a:p>
          <a:p>
            <a:endParaRPr lang="en-US" sz="2800" dirty="0" smtClean="0"/>
          </a:p>
        </p:txBody>
      </p:sp>
    </p:spTree>
    <p:extLst>
      <p:ext uri="{BB962C8B-B14F-4D97-AF65-F5344CB8AC3E}">
        <p14:creationId xmlns:p14="http://schemas.microsoft.com/office/powerpoint/2010/main" val="248723635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Filing Initial Documents</a:t>
            </a:r>
            <a:endParaRPr lang="en-US" dirty="0"/>
          </a:p>
        </p:txBody>
      </p:sp>
      <p:sp>
        <p:nvSpPr>
          <p:cNvPr id="3" name="Content Placeholder 2"/>
          <p:cNvSpPr>
            <a:spLocks noGrp="1"/>
          </p:cNvSpPr>
          <p:nvPr>
            <p:ph idx="1"/>
          </p:nvPr>
        </p:nvSpPr>
        <p:spPr/>
        <p:txBody>
          <a:bodyPr>
            <a:normAutofit/>
          </a:bodyPr>
          <a:lstStyle/>
          <a:p>
            <a:r>
              <a:rPr lang="en-US" dirty="0" smtClean="0"/>
              <a:t>Voluntary petition</a:t>
            </a:r>
          </a:p>
          <a:p>
            <a:r>
              <a:rPr lang="en-US" dirty="0" smtClean="0"/>
              <a:t>Schedules (listing debtor’s property, debts, income, and expenses) and other required forms</a:t>
            </a:r>
          </a:p>
          <a:p>
            <a:r>
              <a:rPr lang="en-US" dirty="0" smtClean="0"/>
              <a:t>Means test form</a:t>
            </a:r>
          </a:p>
          <a:p>
            <a:r>
              <a:rPr lang="en-US" dirty="0" smtClean="0"/>
              <a:t>Creditor matrix</a:t>
            </a:r>
          </a:p>
          <a:p>
            <a:endParaRPr lang="en-US" dirty="0" smtClean="0"/>
          </a:p>
        </p:txBody>
      </p:sp>
    </p:spTree>
    <p:extLst>
      <p:ext uri="{BB962C8B-B14F-4D97-AF65-F5344CB8AC3E}">
        <p14:creationId xmlns:p14="http://schemas.microsoft.com/office/powerpoint/2010/main" val="8651773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Filing Initial Documents</a:t>
            </a:r>
            <a:endParaRPr lang="en-US" dirty="0"/>
          </a:p>
        </p:txBody>
      </p:sp>
      <p:sp>
        <p:nvSpPr>
          <p:cNvPr id="3" name="Content Placeholder 2"/>
          <p:cNvSpPr>
            <a:spLocks noGrp="1"/>
          </p:cNvSpPr>
          <p:nvPr>
            <p:ph idx="1"/>
          </p:nvPr>
        </p:nvSpPr>
        <p:spPr/>
        <p:txBody>
          <a:bodyPr>
            <a:normAutofit/>
          </a:bodyPr>
          <a:lstStyle/>
          <a:p>
            <a:r>
              <a:rPr lang="en-US" dirty="0" smtClean="0"/>
              <a:t>Debtor’s paystubs for the 60 days before filing</a:t>
            </a:r>
          </a:p>
          <a:p>
            <a:r>
              <a:rPr lang="en-US" dirty="0" smtClean="0"/>
              <a:t>Certificate showing debtor did the mandatory credit counseling</a:t>
            </a:r>
          </a:p>
          <a:p>
            <a:r>
              <a:rPr lang="en-US" dirty="0" smtClean="0"/>
              <a:t>Filing fee (may request to pay in installments or seek waiver if under 150% poverty level) </a:t>
            </a:r>
          </a:p>
          <a:p>
            <a:pPr marL="0" indent="0">
              <a:buNone/>
            </a:pPr>
            <a:endParaRPr lang="en-US" sz="2000" b="1" dirty="0" smtClean="0">
              <a:solidFill>
                <a:srgbClr val="77933C"/>
              </a:solidFill>
            </a:endParaRPr>
          </a:p>
          <a:p>
            <a:pPr marL="0" indent="0">
              <a:buNone/>
            </a:pPr>
            <a:r>
              <a:rPr lang="en-US" sz="2200" b="1" dirty="0" smtClean="0">
                <a:solidFill>
                  <a:srgbClr val="77933C"/>
                </a:solidFill>
              </a:rPr>
              <a:t>11 USC § 521 - </a:t>
            </a:r>
            <a:r>
              <a:rPr lang="en-US" sz="2200" b="1" i="1" dirty="0" smtClean="0">
                <a:solidFill>
                  <a:srgbClr val="77933C"/>
                </a:solidFill>
              </a:rPr>
              <a:t>covered in Modules 2 and 3</a:t>
            </a:r>
          </a:p>
          <a:p>
            <a:endParaRPr lang="en-US" dirty="0" smtClean="0"/>
          </a:p>
        </p:txBody>
      </p:sp>
    </p:spTree>
    <p:extLst>
      <p:ext uri="{BB962C8B-B14F-4D97-AF65-F5344CB8AC3E}">
        <p14:creationId xmlns:p14="http://schemas.microsoft.com/office/powerpoint/2010/main" val="31436149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7 Trustee </a:t>
            </a:r>
            <a:endParaRPr lang="en-US" dirty="0"/>
          </a:p>
        </p:txBody>
      </p:sp>
      <p:sp>
        <p:nvSpPr>
          <p:cNvPr id="3" name="Content Placeholder 2"/>
          <p:cNvSpPr>
            <a:spLocks noGrp="1"/>
          </p:cNvSpPr>
          <p:nvPr>
            <p:ph idx="1"/>
          </p:nvPr>
        </p:nvSpPr>
        <p:spPr>
          <a:xfrm>
            <a:off x="304800" y="1447800"/>
            <a:ext cx="8382000" cy="5105400"/>
          </a:xfrm>
        </p:spPr>
        <p:txBody>
          <a:bodyPr>
            <a:normAutofit fontScale="85000" lnSpcReduction="10000"/>
          </a:bodyPr>
          <a:lstStyle/>
          <a:p>
            <a:r>
              <a:rPr lang="en-US" sz="3300" dirty="0" smtClean="0"/>
              <a:t>After the case is filed, a chapter 7 trustee is appointed as representative of debtor’s bankruptcy estate</a:t>
            </a:r>
          </a:p>
          <a:p>
            <a:pPr lvl="1"/>
            <a:r>
              <a:rPr lang="en-US" dirty="0" smtClean="0"/>
              <a:t>Selected from a panel of private trustees established by the U.S. Trustee</a:t>
            </a:r>
          </a:p>
          <a:p>
            <a:r>
              <a:rPr lang="en-US" sz="3300" dirty="0"/>
              <a:t>Duties include:</a:t>
            </a:r>
          </a:p>
          <a:p>
            <a:pPr lvl="1"/>
            <a:r>
              <a:rPr lang="en-US" dirty="0"/>
              <a:t>examining debtor at meeting of creditors;</a:t>
            </a:r>
          </a:p>
          <a:p>
            <a:pPr lvl="1"/>
            <a:r>
              <a:rPr lang="en-US" dirty="0"/>
              <a:t>collecting any nonexempt property that can be sold;</a:t>
            </a:r>
          </a:p>
          <a:p>
            <a:pPr lvl="1"/>
            <a:r>
              <a:rPr lang="en-US" dirty="0"/>
              <a:t>distributing proceeds from sale of nonexempt property to creditors with valid claims; and</a:t>
            </a:r>
          </a:p>
          <a:p>
            <a:pPr lvl="1"/>
            <a:r>
              <a:rPr lang="en-US" dirty="0"/>
              <a:t>making a final accounting to the court. </a:t>
            </a:r>
          </a:p>
          <a:p>
            <a:endParaRPr lang="en-US" dirty="0" smtClean="0"/>
          </a:p>
        </p:txBody>
      </p:sp>
    </p:spTree>
    <p:extLst>
      <p:ext uri="{BB962C8B-B14F-4D97-AF65-F5344CB8AC3E}">
        <p14:creationId xmlns:p14="http://schemas.microsoft.com/office/powerpoint/2010/main" val="354685627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Meeting of Creditors</a:t>
            </a:r>
            <a:endParaRPr lang="en-US" dirty="0"/>
          </a:p>
        </p:txBody>
      </p:sp>
      <p:sp>
        <p:nvSpPr>
          <p:cNvPr id="3" name="Content Placeholder 2"/>
          <p:cNvSpPr>
            <a:spLocks noGrp="1"/>
          </p:cNvSpPr>
          <p:nvPr>
            <p:ph idx="1"/>
          </p:nvPr>
        </p:nvSpPr>
        <p:spPr>
          <a:xfrm>
            <a:off x="381000" y="1524000"/>
            <a:ext cx="8305800" cy="4953000"/>
          </a:xfrm>
        </p:spPr>
        <p:txBody>
          <a:bodyPr>
            <a:normAutofit fontScale="92500" lnSpcReduction="10000"/>
          </a:bodyPr>
          <a:lstStyle/>
          <a:p>
            <a:r>
              <a:rPr lang="en-US" dirty="0" smtClean="0"/>
              <a:t>Also known as the “section 341” meeting, as it is required by 11 U.S.C. § 341</a:t>
            </a:r>
          </a:p>
          <a:p>
            <a:r>
              <a:rPr lang="en-US" dirty="0" smtClean="0"/>
              <a:t>Scheduled about 30 days after the case is filed</a:t>
            </a:r>
          </a:p>
          <a:p>
            <a:r>
              <a:rPr lang="en-US" dirty="0" smtClean="0"/>
              <a:t>Chapter 7 trustee and creditors have the opportunity to examine the debtor under oath</a:t>
            </a:r>
          </a:p>
          <a:p>
            <a:pPr lvl="1"/>
            <a:r>
              <a:rPr lang="en-US" sz="3000" dirty="0" smtClean="0"/>
              <a:t>Creditors </a:t>
            </a:r>
            <a:r>
              <a:rPr lang="en-US" sz="3000" dirty="0"/>
              <a:t>rarely attend the </a:t>
            </a:r>
            <a:r>
              <a:rPr lang="en-US" sz="3000" dirty="0" smtClean="0"/>
              <a:t>meeting</a:t>
            </a:r>
          </a:p>
          <a:p>
            <a:r>
              <a:rPr lang="en-US" sz="3000" dirty="0"/>
              <a:t>Debtor must provide a copy of last year’s federal income tax return to the chapter 7 trustee no later than 7 days before the </a:t>
            </a:r>
            <a:r>
              <a:rPr lang="en-US" sz="3000" dirty="0" smtClean="0"/>
              <a:t>meeting</a:t>
            </a:r>
            <a:endParaRPr lang="en-US" sz="3000" dirty="0"/>
          </a:p>
        </p:txBody>
      </p:sp>
    </p:spTree>
    <p:extLst>
      <p:ext uri="{BB962C8B-B14F-4D97-AF65-F5344CB8AC3E}">
        <p14:creationId xmlns:p14="http://schemas.microsoft.com/office/powerpoint/2010/main" val="2523011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Various Chapters</a:t>
            </a:r>
            <a:endParaRPr lang="en-US" dirty="0"/>
          </a:p>
        </p:txBody>
      </p:sp>
      <p:sp>
        <p:nvSpPr>
          <p:cNvPr id="3" name="Content Placeholder 2"/>
          <p:cNvSpPr>
            <a:spLocks noGrp="1"/>
          </p:cNvSpPr>
          <p:nvPr>
            <p:ph idx="1"/>
          </p:nvPr>
        </p:nvSpPr>
        <p:spPr/>
        <p:txBody>
          <a:bodyPr>
            <a:noAutofit/>
          </a:bodyPr>
          <a:lstStyle/>
          <a:p>
            <a:r>
              <a:rPr lang="en-US" b="1" dirty="0"/>
              <a:t>Chapter 12: </a:t>
            </a:r>
            <a:r>
              <a:rPr lang="en-US" dirty="0"/>
              <a:t>family farmers and </a:t>
            </a:r>
            <a:r>
              <a:rPr lang="en-US" dirty="0" smtClean="0"/>
              <a:t>fishermen</a:t>
            </a:r>
            <a:br>
              <a:rPr lang="en-US" dirty="0" smtClean="0"/>
            </a:br>
            <a:endParaRPr lang="en-US" dirty="0"/>
          </a:p>
          <a:p>
            <a:r>
              <a:rPr lang="en-US" b="1" dirty="0"/>
              <a:t>Chapter 9: </a:t>
            </a:r>
            <a:r>
              <a:rPr lang="en-US" dirty="0" smtClean="0"/>
              <a:t>municipalities</a:t>
            </a:r>
            <a:br>
              <a:rPr lang="en-US" dirty="0" smtClean="0"/>
            </a:br>
            <a:endParaRPr lang="en-US" dirty="0"/>
          </a:p>
          <a:p>
            <a:r>
              <a:rPr lang="en-US" b="1" dirty="0"/>
              <a:t>Chapter 15: </a:t>
            </a:r>
            <a:r>
              <a:rPr lang="en-US" dirty="0"/>
              <a:t>cross-border cases involving debtors and assets in more than one country</a:t>
            </a:r>
          </a:p>
        </p:txBody>
      </p:sp>
      <p:sp>
        <p:nvSpPr>
          <p:cNvPr id="8" name="Slide Number Placeholder 7"/>
          <p:cNvSpPr>
            <a:spLocks noGrp="1"/>
          </p:cNvSpPr>
          <p:nvPr>
            <p:ph type="sldNum" sz="quarter" idx="12"/>
          </p:nvPr>
        </p:nvSpPr>
        <p:spPr/>
        <p:txBody>
          <a:bodyPr/>
          <a:lstStyle/>
          <a:p>
            <a:fld id="{E6773D37-5E4E-460C-A171-5942684EA317}" type="slidenum">
              <a:rPr lang="en-US" smtClean="0"/>
              <a:t>7</a:t>
            </a:fld>
            <a:endParaRPr lang="en-US"/>
          </a:p>
        </p:txBody>
      </p:sp>
    </p:spTree>
    <p:extLst>
      <p:ext uri="{BB962C8B-B14F-4D97-AF65-F5344CB8AC3E}">
        <p14:creationId xmlns:p14="http://schemas.microsoft.com/office/powerpoint/2010/main" val="397628517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Meeting of Creditors</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10000"/>
          </a:bodyPr>
          <a:lstStyle/>
          <a:p>
            <a:pPr marL="0" indent="0">
              <a:buNone/>
            </a:pPr>
            <a:r>
              <a:rPr lang="en-US" dirty="0" smtClean="0"/>
              <a:t>Unless otherwise provided by local rule, debtor must bring to the meeting: </a:t>
            </a:r>
          </a:p>
          <a:p>
            <a:r>
              <a:rPr lang="en-US" dirty="0" smtClean="0"/>
              <a:t>A photo ID</a:t>
            </a:r>
          </a:p>
          <a:p>
            <a:r>
              <a:rPr lang="en-US" dirty="0" smtClean="0"/>
              <a:t>Social security card or other proof of social security number</a:t>
            </a:r>
          </a:p>
          <a:p>
            <a:r>
              <a:rPr lang="en-US" dirty="0"/>
              <a:t>Copy of debtor’s most recent bank statement</a:t>
            </a:r>
          </a:p>
          <a:p>
            <a:r>
              <a:rPr lang="en-US" dirty="0"/>
              <a:t>Proof of current income, such as most recent pay </a:t>
            </a:r>
            <a:r>
              <a:rPr lang="en-US" dirty="0" smtClean="0"/>
              <a:t>stub</a:t>
            </a:r>
            <a:br>
              <a:rPr lang="en-US" dirty="0" smtClean="0"/>
            </a:br>
            <a:r>
              <a:rPr lang="en-US" sz="2400" b="1" dirty="0">
                <a:solidFill>
                  <a:srgbClr val="77933C"/>
                </a:solidFill>
              </a:rPr>
              <a:t>Bankruptcy Rule 4002</a:t>
            </a:r>
          </a:p>
          <a:p>
            <a:endParaRPr lang="en-US" dirty="0"/>
          </a:p>
        </p:txBody>
      </p:sp>
    </p:spTree>
    <p:extLst>
      <p:ext uri="{BB962C8B-B14F-4D97-AF65-F5344CB8AC3E}">
        <p14:creationId xmlns:p14="http://schemas.microsoft.com/office/powerpoint/2010/main" val="420739890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Retention of Exempt Property</a:t>
            </a:r>
            <a:endParaRPr lang="en-US" dirty="0"/>
          </a:p>
        </p:txBody>
      </p:sp>
      <p:sp>
        <p:nvSpPr>
          <p:cNvPr id="3" name="Content Placeholder 2"/>
          <p:cNvSpPr>
            <a:spLocks noGrp="1"/>
          </p:cNvSpPr>
          <p:nvPr>
            <p:ph idx="1"/>
          </p:nvPr>
        </p:nvSpPr>
        <p:spPr>
          <a:xfrm>
            <a:off x="381000" y="1447800"/>
            <a:ext cx="8305800" cy="5181600"/>
          </a:xfrm>
        </p:spPr>
        <p:txBody>
          <a:bodyPr>
            <a:normAutofit fontScale="92500" lnSpcReduction="20000"/>
          </a:bodyPr>
          <a:lstStyle/>
          <a:p>
            <a:r>
              <a:rPr lang="en-US" dirty="0" smtClean="0"/>
              <a:t>On initial schedules, debtor must list all property, estimate its value, and select which property to claim as exempt</a:t>
            </a:r>
          </a:p>
          <a:p>
            <a:r>
              <a:rPr lang="en-US" dirty="0" smtClean="0"/>
              <a:t>Unless trustee or party in interest makes a timely objection, the debtor’s exemptions are allowed</a:t>
            </a:r>
          </a:p>
          <a:p>
            <a:r>
              <a:rPr lang="en-US" dirty="0"/>
              <a:t>Objections must be filed within 30 days after </a:t>
            </a:r>
            <a:r>
              <a:rPr lang="en-US" dirty="0" smtClean="0"/>
              <a:t> </a:t>
            </a:r>
            <a:r>
              <a:rPr lang="en-US" dirty="0"/>
              <a:t>conclusion of the meeting of creditors</a:t>
            </a:r>
          </a:p>
          <a:p>
            <a:r>
              <a:rPr lang="en-US" dirty="0"/>
              <a:t>If </a:t>
            </a:r>
            <a:r>
              <a:rPr lang="en-US" dirty="0" smtClean="0"/>
              <a:t>debtor </a:t>
            </a:r>
            <a:r>
              <a:rPr lang="en-US" dirty="0"/>
              <a:t>claims only a certain dollar amount as exempt, and </a:t>
            </a:r>
            <a:r>
              <a:rPr lang="en-US" dirty="0" smtClean="0"/>
              <a:t>property </a:t>
            </a:r>
            <a:r>
              <a:rPr lang="en-US" dirty="0"/>
              <a:t>is worth more, trustee can still go after it even if timely objection was not </a:t>
            </a:r>
            <a:r>
              <a:rPr lang="en-US" dirty="0" smtClean="0"/>
              <a:t>filed</a:t>
            </a:r>
          </a:p>
        </p:txBody>
      </p:sp>
    </p:spTree>
    <p:extLst>
      <p:ext uri="{BB962C8B-B14F-4D97-AF65-F5344CB8AC3E}">
        <p14:creationId xmlns:p14="http://schemas.microsoft.com/office/powerpoint/2010/main" val="396015726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Trustee Looks For Assets To Liquidate For Benefit Of Creditors</a:t>
            </a:r>
            <a:endParaRPr lang="en-US" dirty="0"/>
          </a:p>
        </p:txBody>
      </p:sp>
      <p:sp>
        <p:nvSpPr>
          <p:cNvPr id="3" name="Content Placeholder 2"/>
          <p:cNvSpPr>
            <a:spLocks noGrp="1"/>
          </p:cNvSpPr>
          <p:nvPr>
            <p:ph idx="1"/>
          </p:nvPr>
        </p:nvSpPr>
        <p:spPr/>
        <p:txBody>
          <a:bodyPr>
            <a:normAutofit fontScale="92500" lnSpcReduction="10000"/>
          </a:bodyPr>
          <a:lstStyle/>
          <a:p>
            <a:r>
              <a:rPr lang="en-US" sz="3400" dirty="0" smtClean="0"/>
              <a:t>Nonexempt assets must be turned over to the Trustee </a:t>
            </a:r>
          </a:p>
          <a:p>
            <a:r>
              <a:rPr lang="en-US" sz="3400" dirty="0" smtClean="0"/>
              <a:t>If none, Trustee files report of no distribution </a:t>
            </a:r>
            <a:br>
              <a:rPr lang="en-US" sz="3400" dirty="0" smtClean="0"/>
            </a:br>
            <a:r>
              <a:rPr lang="en-US" sz="2400" b="1" dirty="0" smtClean="0">
                <a:solidFill>
                  <a:srgbClr val="77933C"/>
                </a:solidFill>
              </a:rPr>
              <a:t>11 U.S.C. § 704(a)(9)</a:t>
            </a:r>
          </a:p>
          <a:p>
            <a:pPr marL="0" indent="0">
              <a:buNone/>
            </a:pPr>
            <a:r>
              <a:rPr lang="en-US" sz="3400" dirty="0" smtClean="0"/>
              <a:t>Trustee may go after:</a:t>
            </a:r>
          </a:p>
          <a:p>
            <a:r>
              <a:rPr lang="en-US" sz="3400" dirty="0" smtClean="0"/>
              <a:t>Undisclosed property of the estate</a:t>
            </a:r>
          </a:p>
          <a:p>
            <a:r>
              <a:rPr lang="en-US" sz="3400" dirty="0" smtClean="0"/>
              <a:t>Legal claims the debtor may have that are not fully exempt</a:t>
            </a:r>
          </a:p>
        </p:txBody>
      </p:sp>
    </p:spTree>
    <p:extLst>
      <p:ext uri="{BB962C8B-B14F-4D97-AF65-F5344CB8AC3E}">
        <p14:creationId xmlns:p14="http://schemas.microsoft.com/office/powerpoint/2010/main" val="15099261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1066800"/>
          </a:xfrm>
        </p:spPr>
        <p:txBody>
          <a:bodyPr>
            <a:normAutofit fontScale="90000"/>
          </a:bodyPr>
          <a:lstStyle/>
          <a:p>
            <a:r>
              <a:rPr lang="en-US" dirty="0" smtClean="0"/>
              <a:t>Trustee Looks For Assets To Liquidate For Benefit Of Creditors</a:t>
            </a:r>
            <a:endParaRPr lang="en-US" dirty="0"/>
          </a:p>
        </p:txBody>
      </p:sp>
      <p:sp>
        <p:nvSpPr>
          <p:cNvPr id="3" name="Content Placeholder 2"/>
          <p:cNvSpPr>
            <a:spLocks noGrp="1"/>
          </p:cNvSpPr>
          <p:nvPr>
            <p:ph idx="1"/>
          </p:nvPr>
        </p:nvSpPr>
        <p:spPr>
          <a:xfrm>
            <a:off x="381000" y="1447800"/>
            <a:ext cx="8305800" cy="5257800"/>
          </a:xfrm>
        </p:spPr>
        <p:txBody>
          <a:bodyPr>
            <a:normAutofit fontScale="77500" lnSpcReduction="20000"/>
          </a:bodyPr>
          <a:lstStyle/>
          <a:p>
            <a:r>
              <a:rPr lang="en-US" sz="4100" b="1" dirty="0" smtClean="0"/>
              <a:t>Fraudulent transfers</a:t>
            </a:r>
            <a:r>
              <a:rPr lang="en-US" sz="4100" dirty="0"/>
              <a:t>: </a:t>
            </a:r>
            <a:r>
              <a:rPr lang="en-US" sz="4100" dirty="0" smtClean="0"/>
              <a:t>             </a:t>
            </a:r>
            <a:r>
              <a:rPr lang="en-US" sz="2800" b="1" dirty="0" smtClean="0">
                <a:solidFill>
                  <a:srgbClr val="77933C"/>
                </a:solidFill>
              </a:rPr>
              <a:t>11 </a:t>
            </a:r>
            <a:r>
              <a:rPr lang="en-US" sz="2800" b="1" dirty="0">
                <a:solidFill>
                  <a:srgbClr val="77933C"/>
                </a:solidFill>
              </a:rPr>
              <a:t>U.S.C. §§ </a:t>
            </a:r>
            <a:r>
              <a:rPr lang="en-US" sz="2800" b="1" dirty="0" smtClean="0">
                <a:solidFill>
                  <a:srgbClr val="77933C"/>
                </a:solidFill>
              </a:rPr>
              <a:t>544 and 548</a:t>
            </a:r>
          </a:p>
          <a:p>
            <a:pPr lvl="1">
              <a:spcBef>
                <a:spcPts val="1200"/>
              </a:spcBef>
            </a:pPr>
            <a:r>
              <a:rPr lang="en-US" sz="3600" dirty="0" smtClean="0"/>
              <a:t>Any </a:t>
            </a:r>
            <a:r>
              <a:rPr lang="en-US" sz="3600" dirty="0"/>
              <a:t>transfer within the 2 years prior to </a:t>
            </a:r>
            <a:r>
              <a:rPr lang="en-US" sz="3600" dirty="0" smtClean="0"/>
              <a:t>filing (or </a:t>
            </a:r>
            <a:r>
              <a:rPr lang="en-US" sz="3600" dirty="0"/>
              <a:t>longer under state </a:t>
            </a:r>
            <a:r>
              <a:rPr lang="en-US" sz="3600" dirty="0" smtClean="0"/>
              <a:t>statutes) -</a:t>
            </a:r>
            <a:endParaRPr lang="en-US" sz="3600" dirty="0"/>
          </a:p>
          <a:p>
            <a:pPr lvl="2">
              <a:spcBef>
                <a:spcPts val="1200"/>
              </a:spcBef>
            </a:pPr>
            <a:r>
              <a:rPr lang="en-US" sz="3600" dirty="0" smtClean="0"/>
              <a:t>for less than reasonably equivalent value, while insolvent, or</a:t>
            </a:r>
          </a:p>
          <a:p>
            <a:pPr lvl="2">
              <a:spcBef>
                <a:spcPts val="1200"/>
              </a:spcBef>
            </a:pPr>
            <a:r>
              <a:rPr lang="en-US" sz="3600" dirty="0" smtClean="0"/>
              <a:t>with intent to hinder, delay or defraud a creditor</a:t>
            </a:r>
          </a:p>
          <a:p>
            <a:r>
              <a:rPr lang="en-US" sz="4000" b="1" dirty="0" smtClean="0"/>
              <a:t>Voidable preferences</a:t>
            </a:r>
            <a:r>
              <a:rPr lang="en-US" sz="4000" dirty="0" smtClean="0"/>
              <a:t>:              </a:t>
            </a:r>
            <a:r>
              <a:rPr lang="en-US" sz="2800" b="1" dirty="0" smtClean="0">
                <a:solidFill>
                  <a:srgbClr val="77933C"/>
                </a:solidFill>
              </a:rPr>
              <a:t>11 </a:t>
            </a:r>
            <a:r>
              <a:rPr lang="en-US" sz="2800" b="1" dirty="0">
                <a:solidFill>
                  <a:srgbClr val="77933C"/>
                </a:solidFill>
              </a:rPr>
              <a:t>U.S.C. § 547</a:t>
            </a:r>
            <a:endParaRPr lang="en-US" sz="2800" b="1" dirty="0" smtClean="0"/>
          </a:p>
          <a:p>
            <a:pPr lvl="1"/>
            <a:r>
              <a:rPr lang="en-US" sz="3600" dirty="0"/>
              <a:t>P</a:t>
            </a:r>
            <a:r>
              <a:rPr lang="en-US" sz="3600" dirty="0" smtClean="0"/>
              <a:t>ayments made to a creditor totaling $600 or more within 90 days prior to the filing of the petition, if the transfer enables the creditor to get more than it otherwise would have gotten </a:t>
            </a:r>
          </a:p>
        </p:txBody>
      </p:sp>
    </p:spTree>
    <p:extLst>
      <p:ext uri="{BB962C8B-B14F-4D97-AF65-F5344CB8AC3E}">
        <p14:creationId xmlns:p14="http://schemas.microsoft.com/office/powerpoint/2010/main" val="5738613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General Rule: Secured Creditors Stay Secured</a:t>
            </a:r>
            <a:endParaRPr lang="en-US" dirty="0"/>
          </a:p>
        </p:txBody>
      </p:sp>
      <p:sp>
        <p:nvSpPr>
          <p:cNvPr id="4" name="Content Placeholder 2"/>
          <p:cNvSpPr>
            <a:spLocks noGrp="1"/>
          </p:cNvSpPr>
          <p:nvPr>
            <p:ph idx="1"/>
          </p:nvPr>
        </p:nvSpPr>
        <p:spPr>
          <a:xfrm>
            <a:off x="381000" y="1600200"/>
            <a:ext cx="8305800" cy="4876800"/>
          </a:xfrm>
        </p:spPr>
        <p:txBody>
          <a:bodyPr>
            <a:normAutofit lnSpcReduction="10000"/>
          </a:bodyPr>
          <a:lstStyle/>
          <a:p>
            <a:r>
              <a:rPr lang="en-US" dirty="0"/>
              <a:t>Personal liability on secured debts is wiped out (no deficiency after foreclosure, for example</a:t>
            </a:r>
            <a:r>
              <a:rPr lang="en-US" dirty="0" smtClean="0"/>
              <a:t>)</a:t>
            </a:r>
          </a:p>
          <a:p>
            <a:r>
              <a:rPr lang="en-US" dirty="0" smtClean="0"/>
              <a:t>Unless a court orders otherwise, the lien (or security interest) survives the bankruptcy</a:t>
            </a:r>
          </a:p>
          <a:p>
            <a:r>
              <a:rPr lang="en-US" dirty="0" smtClean="0"/>
              <a:t>Thus, secured creditors will still be able to foreclose on a home or seize other property if consumer is in default </a:t>
            </a:r>
          </a:p>
          <a:p>
            <a:pPr lvl="1"/>
            <a:r>
              <a:rPr lang="en-US" sz="2600" dirty="0" smtClean="0"/>
              <a:t>They may file a motion for relief from stay or wait for the discharge to be entered </a:t>
            </a:r>
          </a:p>
        </p:txBody>
      </p:sp>
    </p:spTree>
    <p:extLst>
      <p:ext uri="{BB962C8B-B14F-4D97-AF65-F5344CB8AC3E}">
        <p14:creationId xmlns:p14="http://schemas.microsoft.com/office/powerpoint/2010/main" val="284847149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Avoiding Liens That Impair The Debtor’s Exemptions</a:t>
            </a:r>
            <a:endParaRPr lang="en-US" dirty="0"/>
          </a:p>
        </p:txBody>
      </p:sp>
      <p:sp>
        <p:nvSpPr>
          <p:cNvPr id="4" name="Content Placeholder 2"/>
          <p:cNvSpPr>
            <a:spLocks noGrp="1"/>
          </p:cNvSpPr>
          <p:nvPr>
            <p:ph idx="1"/>
          </p:nvPr>
        </p:nvSpPr>
        <p:spPr>
          <a:xfrm>
            <a:off x="381000" y="1600200"/>
            <a:ext cx="8305800" cy="4953000"/>
          </a:xfrm>
        </p:spPr>
        <p:txBody>
          <a:bodyPr>
            <a:normAutofit fontScale="92500" lnSpcReduction="20000"/>
          </a:bodyPr>
          <a:lstStyle/>
          <a:p>
            <a:r>
              <a:rPr lang="en-US" dirty="0" smtClean="0"/>
              <a:t>Debtor may avoid a judgment lien that impairs the debtor’s exemptions </a:t>
            </a:r>
          </a:p>
          <a:p>
            <a:r>
              <a:rPr lang="en-US" dirty="0" smtClean="0"/>
              <a:t>If a creditor has a judgment lien, the debtor may file a motion to avoid (or remove) the lien to the extent the lien attaches to value that would otherwise be exempt</a:t>
            </a:r>
          </a:p>
          <a:p>
            <a:r>
              <a:rPr lang="en-US" dirty="0"/>
              <a:t>Debtor may also avoid </a:t>
            </a:r>
            <a:r>
              <a:rPr lang="en-US" dirty="0" err="1"/>
              <a:t>nonpossessory</a:t>
            </a:r>
            <a:r>
              <a:rPr lang="en-US" dirty="0"/>
              <a:t>, </a:t>
            </a:r>
            <a:r>
              <a:rPr lang="en-US" dirty="0" err="1"/>
              <a:t>nonpurchase</a:t>
            </a:r>
            <a:r>
              <a:rPr lang="en-US" dirty="0"/>
              <a:t>-money security interests in certain exempt personal property listed in § 522(f) (such as household goods or furnishings)</a:t>
            </a:r>
          </a:p>
          <a:p>
            <a:pPr marL="0" indent="0">
              <a:buNone/>
            </a:pPr>
            <a:r>
              <a:rPr lang="en-US" sz="2400" b="1" dirty="0">
                <a:solidFill>
                  <a:srgbClr val="77933C"/>
                </a:solidFill>
              </a:rPr>
              <a:t>11 USC § 522(f) - covered in Module </a:t>
            </a:r>
            <a:r>
              <a:rPr lang="en-US" sz="2400" b="1" dirty="0" smtClean="0">
                <a:solidFill>
                  <a:srgbClr val="77933C"/>
                </a:solidFill>
              </a:rPr>
              <a:t>4 </a:t>
            </a:r>
          </a:p>
        </p:txBody>
      </p:sp>
    </p:spTree>
    <p:extLst>
      <p:ext uri="{BB962C8B-B14F-4D97-AF65-F5344CB8AC3E}">
        <p14:creationId xmlns:p14="http://schemas.microsoft.com/office/powerpoint/2010/main" val="425020530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Redemption</a:t>
            </a:r>
            <a:endParaRPr lang="en-US" dirty="0"/>
          </a:p>
        </p:txBody>
      </p:sp>
      <p:sp>
        <p:nvSpPr>
          <p:cNvPr id="3" name="Content Placeholder 2"/>
          <p:cNvSpPr>
            <a:spLocks noGrp="1"/>
          </p:cNvSpPr>
          <p:nvPr>
            <p:ph idx="1"/>
          </p:nvPr>
        </p:nvSpPr>
        <p:spPr>
          <a:xfrm>
            <a:off x="457200" y="1447800"/>
            <a:ext cx="8229600" cy="5029200"/>
          </a:xfrm>
        </p:spPr>
        <p:txBody>
          <a:bodyPr>
            <a:normAutofit fontScale="92500" lnSpcReduction="10000"/>
          </a:bodyPr>
          <a:lstStyle/>
          <a:p>
            <a:r>
              <a:rPr lang="en-US" dirty="0" smtClean="0"/>
              <a:t>“An individual debtor may redeem tangible personal property intended for personal, family, or household use, from a lien. . . by paying the holder of such lien the amount of the allowed secured claim. . .”</a:t>
            </a:r>
          </a:p>
          <a:p>
            <a:r>
              <a:rPr lang="en-US" dirty="0" smtClean="0"/>
              <a:t>Available only in chapter 7 cases</a:t>
            </a:r>
          </a:p>
          <a:p>
            <a:r>
              <a:rPr lang="en-US" dirty="0"/>
              <a:t>Debtor may file a motion to redeem the asset, pay the creditor an amount equal to the value of the asset, and </a:t>
            </a:r>
            <a:r>
              <a:rPr lang="en-US" dirty="0" smtClean="0"/>
              <a:t>eliminate the lien</a:t>
            </a:r>
            <a:endParaRPr lang="en-US" dirty="0"/>
          </a:p>
          <a:p>
            <a:pPr marL="0" indent="0">
              <a:buNone/>
            </a:pPr>
            <a:r>
              <a:rPr lang="en-US" sz="2400" b="1" dirty="0">
                <a:solidFill>
                  <a:srgbClr val="77933C"/>
                </a:solidFill>
              </a:rPr>
              <a:t>11 USC § 722 - </a:t>
            </a:r>
            <a:r>
              <a:rPr lang="en-US" sz="2400" b="1" i="1" dirty="0">
                <a:solidFill>
                  <a:srgbClr val="77933C"/>
                </a:solidFill>
              </a:rPr>
              <a:t>covered in Module </a:t>
            </a:r>
            <a:r>
              <a:rPr lang="en-US" sz="2400" b="1" i="1" dirty="0" smtClean="0">
                <a:solidFill>
                  <a:srgbClr val="77933C"/>
                </a:solidFill>
              </a:rPr>
              <a:t>4</a:t>
            </a:r>
            <a:endParaRPr lang="en-US" sz="2400" dirty="0" smtClean="0"/>
          </a:p>
          <a:p>
            <a:pPr marL="0" indent="0">
              <a:buNone/>
            </a:pPr>
            <a:endParaRPr lang="en-US" dirty="0"/>
          </a:p>
        </p:txBody>
      </p:sp>
    </p:spTree>
    <p:extLst>
      <p:ext uri="{BB962C8B-B14F-4D97-AF65-F5344CB8AC3E}">
        <p14:creationId xmlns:p14="http://schemas.microsoft.com/office/powerpoint/2010/main" val="173754310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1020762"/>
          </a:xfrm>
        </p:spPr>
        <p:txBody>
          <a:bodyPr/>
          <a:lstStyle/>
          <a:p>
            <a:r>
              <a:rPr lang="en-US" dirty="0" smtClean="0"/>
              <a:t>Reaffirmation</a:t>
            </a:r>
            <a:endParaRPr lang="en-US" dirty="0"/>
          </a:p>
        </p:txBody>
      </p:sp>
      <p:sp>
        <p:nvSpPr>
          <p:cNvPr id="3" name="Content Placeholder 2"/>
          <p:cNvSpPr>
            <a:spLocks noGrp="1"/>
          </p:cNvSpPr>
          <p:nvPr>
            <p:ph idx="1"/>
          </p:nvPr>
        </p:nvSpPr>
        <p:spPr>
          <a:xfrm>
            <a:off x="304800" y="1371600"/>
            <a:ext cx="8382000" cy="5410200"/>
          </a:xfrm>
        </p:spPr>
        <p:txBody>
          <a:bodyPr>
            <a:normAutofit fontScale="92500" lnSpcReduction="20000"/>
          </a:bodyPr>
          <a:lstStyle/>
          <a:p>
            <a:r>
              <a:rPr lang="en-US" sz="3300" dirty="0"/>
              <a:t>Debtor agrees to remove a debt from the discharge</a:t>
            </a:r>
          </a:p>
          <a:p>
            <a:pPr lvl="1"/>
            <a:r>
              <a:rPr lang="en-US" sz="3100" dirty="0" smtClean="0"/>
              <a:t>It is as if bankruptcy never happened for this debt</a:t>
            </a:r>
          </a:p>
          <a:p>
            <a:r>
              <a:rPr lang="en-US" sz="3300" dirty="0" smtClean="0"/>
              <a:t>Debtor must decide whether to reaffirm</a:t>
            </a:r>
          </a:p>
          <a:p>
            <a:pPr lvl="1"/>
            <a:r>
              <a:rPr lang="en-US" sz="3100" dirty="0"/>
              <a:t>Car loans? </a:t>
            </a:r>
          </a:p>
          <a:p>
            <a:pPr lvl="1"/>
            <a:r>
              <a:rPr lang="en-US" sz="3100" dirty="0"/>
              <a:t>Mortgage loans? (usually </a:t>
            </a:r>
            <a:r>
              <a:rPr lang="en-US" sz="3100" dirty="0" smtClean="0"/>
              <a:t>not)</a:t>
            </a:r>
          </a:p>
          <a:p>
            <a:r>
              <a:rPr lang="en-US" sz="3300" dirty="0"/>
              <a:t>If attorney does not certify that the reaffirmation will not impose undue hardship, court will hold a hearing on that </a:t>
            </a:r>
            <a:r>
              <a:rPr lang="en-US" sz="3300" dirty="0" smtClean="0"/>
              <a:t>question </a:t>
            </a:r>
            <a:endParaRPr lang="en-US" sz="3300" dirty="0"/>
          </a:p>
          <a:p>
            <a:pPr marL="0" indent="0">
              <a:buNone/>
            </a:pPr>
            <a:r>
              <a:rPr lang="en-US" sz="2400" b="1" dirty="0">
                <a:solidFill>
                  <a:srgbClr val="77933C"/>
                </a:solidFill>
              </a:rPr>
              <a:t>11 USC § 524(c) - </a:t>
            </a:r>
            <a:r>
              <a:rPr lang="en-US" sz="2400" b="1" i="1" dirty="0">
                <a:solidFill>
                  <a:srgbClr val="77933C"/>
                </a:solidFill>
              </a:rPr>
              <a:t>covered in Module 4</a:t>
            </a:r>
          </a:p>
        </p:txBody>
      </p:sp>
    </p:spTree>
    <p:extLst>
      <p:ext uri="{BB962C8B-B14F-4D97-AF65-F5344CB8AC3E}">
        <p14:creationId xmlns:p14="http://schemas.microsoft.com/office/powerpoint/2010/main" val="314989932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Discharge</a:t>
            </a:r>
            <a:endParaRPr lang="en-US" dirty="0"/>
          </a:p>
        </p:txBody>
      </p:sp>
      <p:sp>
        <p:nvSpPr>
          <p:cNvPr id="3" name="Content Placeholder 2"/>
          <p:cNvSpPr>
            <a:spLocks noGrp="1"/>
          </p:cNvSpPr>
          <p:nvPr>
            <p:ph idx="1"/>
          </p:nvPr>
        </p:nvSpPr>
        <p:spPr>
          <a:xfrm>
            <a:off x="304800" y="1447800"/>
            <a:ext cx="8382000" cy="5105400"/>
          </a:xfrm>
        </p:spPr>
        <p:txBody>
          <a:bodyPr>
            <a:normAutofit fontScale="92500" lnSpcReduction="10000"/>
          </a:bodyPr>
          <a:lstStyle/>
          <a:p>
            <a:r>
              <a:rPr lang="en-US" dirty="0" smtClean="0"/>
              <a:t>Can be entered any time after 60 days after the first date scheduled for meeting of creditors</a:t>
            </a:r>
          </a:p>
          <a:p>
            <a:pPr lvl="1"/>
            <a:r>
              <a:rPr lang="en-US" dirty="0" smtClean="0"/>
              <a:t>Time from filing until entry of discharge is usually 3-4 months</a:t>
            </a:r>
          </a:p>
          <a:p>
            <a:r>
              <a:rPr lang="en-US" dirty="0"/>
              <a:t>Debtor must certify that she has completed a financial management course by an approved provider after the petition is filed in order to receive discharge</a:t>
            </a:r>
          </a:p>
          <a:p>
            <a:r>
              <a:rPr lang="en-US" dirty="0"/>
              <a:t>Discharge may be delayed if a court review of a reaffirmation agreement is </a:t>
            </a:r>
            <a:r>
              <a:rPr lang="en-US" dirty="0" smtClean="0"/>
              <a:t>pending</a:t>
            </a:r>
            <a:endParaRPr lang="en-US" dirty="0"/>
          </a:p>
        </p:txBody>
      </p:sp>
    </p:spTree>
    <p:extLst>
      <p:ext uri="{BB962C8B-B14F-4D97-AF65-F5344CB8AC3E}">
        <p14:creationId xmlns:p14="http://schemas.microsoft.com/office/powerpoint/2010/main" val="387628275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 Summary: When is Chapter 7 a Good Option? </a:t>
            </a:r>
            <a:endParaRPr lang="en-US" dirty="0"/>
          </a:p>
        </p:txBody>
      </p:sp>
      <p:sp>
        <p:nvSpPr>
          <p:cNvPr id="4" name="Content Placeholder 2"/>
          <p:cNvSpPr>
            <a:spLocks noGrp="1"/>
          </p:cNvSpPr>
          <p:nvPr>
            <p:ph idx="1"/>
          </p:nvPr>
        </p:nvSpPr>
        <p:spPr/>
        <p:txBody>
          <a:bodyPr/>
          <a:lstStyle/>
          <a:p>
            <a:r>
              <a:rPr lang="en-US" dirty="0" smtClean="0"/>
              <a:t>The debtor has significant dischargeable unsecured debt</a:t>
            </a:r>
          </a:p>
          <a:p>
            <a:r>
              <a:rPr lang="en-US" dirty="0" smtClean="0"/>
              <a:t>The debtor does not have nonexempt assets that the debtor wants to keep</a:t>
            </a:r>
          </a:p>
          <a:p>
            <a:r>
              <a:rPr lang="en-US" dirty="0" smtClean="0"/>
              <a:t>The debtor is not behind on debts secured by collateral the debtor wants to keep;</a:t>
            </a:r>
          </a:p>
          <a:p>
            <a:r>
              <a:rPr lang="en-US" dirty="0" smtClean="0"/>
              <a:t>The debtor’s debt load has </a:t>
            </a:r>
            <a:r>
              <a:rPr lang="en-US" b="1" u="sng" dirty="0" smtClean="0"/>
              <a:t>peaked</a:t>
            </a:r>
            <a:r>
              <a:rPr lang="en-US" b="1" dirty="0" smtClean="0"/>
              <a:t>.</a:t>
            </a:r>
            <a:r>
              <a:rPr lang="en-US" b="1" u="sng" dirty="0" smtClean="0"/>
              <a:t> </a:t>
            </a:r>
          </a:p>
        </p:txBody>
      </p:sp>
    </p:spTree>
    <p:extLst>
      <p:ext uri="{BB962C8B-B14F-4D97-AF65-F5344CB8AC3E}">
        <p14:creationId xmlns:p14="http://schemas.microsoft.com/office/powerpoint/2010/main" val="3226912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7 Overview</a:t>
            </a:r>
            <a:endParaRPr lang="en-US" dirty="0"/>
          </a:p>
        </p:txBody>
      </p:sp>
      <p:sp>
        <p:nvSpPr>
          <p:cNvPr id="3" name="Content Placeholder 2"/>
          <p:cNvSpPr>
            <a:spLocks noGrp="1"/>
          </p:cNvSpPr>
          <p:nvPr>
            <p:ph idx="1"/>
          </p:nvPr>
        </p:nvSpPr>
        <p:spPr/>
        <p:txBody>
          <a:bodyPr>
            <a:normAutofit fontScale="92500" lnSpcReduction="20000"/>
          </a:bodyPr>
          <a:lstStyle/>
          <a:p>
            <a:r>
              <a:rPr lang="en-US" sz="3500" dirty="0" smtClean="0"/>
              <a:t>Debtor files a petition for relief, automatic stay goes into effect;</a:t>
            </a:r>
          </a:p>
          <a:p>
            <a:r>
              <a:rPr lang="en-US" sz="3500" dirty="0" smtClean="0"/>
              <a:t>Debtor discloses all assets and debts on schedules filed with the court;</a:t>
            </a:r>
          </a:p>
          <a:p>
            <a:r>
              <a:rPr lang="en-US" sz="3500" dirty="0" smtClean="0"/>
              <a:t>Creditors are paid from proceeds of any nonexempt assets;</a:t>
            </a:r>
          </a:p>
          <a:p>
            <a:r>
              <a:rPr lang="en-US" sz="3500" dirty="0" smtClean="0"/>
              <a:t>Order is entered discharging debtor, except for certain </a:t>
            </a:r>
            <a:r>
              <a:rPr lang="en-US" sz="3500" dirty="0" err="1" smtClean="0"/>
              <a:t>nondischargeable</a:t>
            </a:r>
            <a:r>
              <a:rPr lang="en-US" sz="3500" dirty="0" smtClean="0"/>
              <a:t> debts (such as domestic support obligations).</a:t>
            </a:r>
          </a:p>
          <a:p>
            <a:endParaRPr lang="en-US" dirty="0"/>
          </a:p>
        </p:txBody>
      </p:sp>
      <p:sp>
        <p:nvSpPr>
          <p:cNvPr id="7" name="Slide Number Placeholder 6"/>
          <p:cNvSpPr>
            <a:spLocks noGrp="1"/>
          </p:cNvSpPr>
          <p:nvPr>
            <p:ph type="sldNum" sz="quarter" idx="12"/>
          </p:nvPr>
        </p:nvSpPr>
        <p:spPr/>
        <p:txBody>
          <a:bodyPr/>
          <a:lstStyle/>
          <a:p>
            <a:fld id="{E6773D37-5E4E-460C-A171-5942684EA317}" type="slidenum">
              <a:rPr lang="en-US" smtClean="0"/>
              <a:t>8</a:t>
            </a:fld>
            <a:endParaRPr lang="en-US"/>
          </a:p>
        </p:txBody>
      </p:sp>
    </p:spTree>
    <p:extLst>
      <p:ext uri="{BB962C8B-B14F-4D97-AF65-F5344CB8AC3E}">
        <p14:creationId xmlns:p14="http://schemas.microsoft.com/office/powerpoint/2010/main" val="338406745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Overview of Chapter 13</a:t>
            </a:r>
            <a:endParaRPr lang="en-US" dirty="0"/>
          </a:p>
        </p:txBody>
      </p:sp>
    </p:spTree>
    <p:extLst>
      <p:ext uri="{BB962C8B-B14F-4D97-AF65-F5344CB8AC3E}">
        <p14:creationId xmlns:p14="http://schemas.microsoft.com/office/powerpoint/2010/main" val="44651839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is Chapter 13 Different?  </a:t>
            </a:r>
            <a:endParaRPr lang="en-US" dirty="0"/>
          </a:p>
        </p:txBody>
      </p:sp>
      <p:sp>
        <p:nvSpPr>
          <p:cNvPr id="4" name="Content Placeholder 2"/>
          <p:cNvSpPr>
            <a:spLocks noGrp="1"/>
          </p:cNvSpPr>
          <p:nvPr>
            <p:ph idx="1"/>
          </p:nvPr>
        </p:nvSpPr>
        <p:spPr>
          <a:xfrm>
            <a:off x="457200" y="1600200"/>
            <a:ext cx="8229600" cy="4724400"/>
          </a:xfrm>
        </p:spPr>
        <p:txBody>
          <a:bodyPr>
            <a:normAutofit fontScale="92500" lnSpcReduction="10000"/>
          </a:bodyPr>
          <a:lstStyle/>
          <a:p>
            <a:r>
              <a:rPr lang="en-US" dirty="0" smtClean="0"/>
              <a:t>Instead of getting paid from sale of non-exempt assets, creditors get paid from the debtor’s future income – through the chapter 13 plan</a:t>
            </a:r>
          </a:p>
          <a:p>
            <a:r>
              <a:rPr lang="en-US" dirty="0" smtClean="0"/>
              <a:t>Debtor may keep nonexempt assets</a:t>
            </a:r>
          </a:p>
          <a:p>
            <a:r>
              <a:rPr lang="en-US" dirty="0"/>
              <a:t>The chapter 13 plan gives the debtor an opportunity to cure arrearages on secured debts – to save a home or car </a:t>
            </a:r>
          </a:p>
          <a:p>
            <a:r>
              <a:rPr lang="en-US" dirty="0"/>
              <a:t>Generally, no discharge until the plan is </a:t>
            </a:r>
            <a:r>
              <a:rPr lang="en-US" dirty="0" smtClean="0"/>
              <a:t>completed </a:t>
            </a:r>
          </a:p>
          <a:p>
            <a:endParaRPr lang="en-US" dirty="0" smtClean="0"/>
          </a:p>
        </p:txBody>
      </p:sp>
    </p:spTree>
    <p:extLst>
      <p:ext uri="{BB962C8B-B14F-4D97-AF65-F5344CB8AC3E}">
        <p14:creationId xmlns:p14="http://schemas.microsoft.com/office/powerpoint/2010/main" val="330332844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is Chapter 13 Different?  </a:t>
            </a:r>
            <a:endParaRPr lang="en-US" dirty="0"/>
          </a:p>
        </p:txBody>
      </p:sp>
      <p:sp>
        <p:nvSpPr>
          <p:cNvPr id="4" name="Content Placeholder 2"/>
          <p:cNvSpPr>
            <a:spLocks noGrp="1"/>
          </p:cNvSpPr>
          <p:nvPr>
            <p:ph idx="1"/>
          </p:nvPr>
        </p:nvSpPr>
        <p:spPr>
          <a:xfrm>
            <a:off x="304800" y="1447800"/>
            <a:ext cx="8382000" cy="5181600"/>
          </a:xfrm>
        </p:spPr>
        <p:txBody>
          <a:bodyPr>
            <a:normAutofit fontScale="92500" lnSpcReduction="20000"/>
          </a:bodyPr>
          <a:lstStyle/>
          <a:p>
            <a:r>
              <a:rPr lang="en-US" dirty="0" smtClean="0"/>
              <a:t>The bankruptcy estate is bigger – includes the debtor’s future income</a:t>
            </a:r>
          </a:p>
          <a:p>
            <a:r>
              <a:rPr lang="en-US" dirty="0" smtClean="0"/>
              <a:t>Debtor has more control over property </a:t>
            </a:r>
            <a:r>
              <a:rPr lang="en-US" dirty="0"/>
              <a:t>of the estate </a:t>
            </a:r>
            <a:r>
              <a:rPr lang="en-US" dirty="0" smtClean="0"/>
              <a:t>(</a:t>
            </a:r>
            <a:r>
              <a:rPr lang="en-US" dirty="0"/>
              <a:t>standing to raise legal claims)</a:t>
            </a:r>
          </a:p>
          <a:p>
            <a:pPr lvl="1"/>
            <a:r>
              <a:rPr lang="en-US" dirty="0"/>
              <a:t>Debtor has same standing as chapter 7 Trustee to do things like going after preferences, fraudulent transfers, etc</a:t>
            </a:r>
            <a:r>
              <a:rPr lang="en-US" dirty="0" smtClean="0"/>
              <a:t>.</a:t>
            </a:r>
          </a:p>
          <a:p>
            <a:r>
              <a:rPr lang="en-US" dirty="0" smtClean="0"/>
              <a:t>The discharge is slightly broader  </a:t>
            </a:r>
            <a:r>
              <a:rPr lang="en-US" sz="2400" b="1" dirty="0" smtClean="0">
                <a:solidFill>
                  <a:srgbClr val="77933C"/>
                </a:solidFill>
              </a:rPr>
              <a:t>11 U.S.C. § 1328(a) and 523(a)</a:t>
            </a:r>
          </a:p>
          <a:p>
            <a:r>
              <a:rPr lang="en-US" dirty="0" smtClean="0"/>
              <a:t>Some </a:t>
            </a:r>
            <a:r>
              <a:rPr lang="en-US" dirty="0" err="1" smtClean="0"/>
              <a:t>postpetition</a:t>
            </a:r>
            <a:r>
              <a:rPr lang="en-US" dirty="0" smtClean="0"/>
              <a:t> debts can be included in the plan   </a:t>
            </a:r>
            <a:r>
              <a:rPr lang="en-US" sz="2400" b="1" dirty="0" smtClean="0">
                <a:solidFill>
                  <a:srgbClr val="77933C"/>
                </a:solidFill>
              </a:rPr>
              <a:t>11 U.S.C. § 1305</a:t>
            </a:r>
          </a:p>
        </p:txBody>
      </p:sp>
    </p:spTree>
    <p:extLst>
      <p:ext uri="{BB962C8B-B14F-4D97-AF65-F5344CB8AC3E}">
        <p14:creationId xmlns:p14="http://schemas.microsoft.com/office/powerpoint/2010/main" val="102444199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Eligibility</a:t>
            </a:r>
            <a:endParaRPr lang="en-US" dirty="0"/>
          </a:p>
        </p:txBody>
      </p:sp>
      <p:sp>
        <p:nvSpPr>
          <p:cNvPr id="3" name="Content Placeholder 2"/>
          <p:cNvSpPr>
            <a:spLocks noGrp="1"/>
          </p:cNvSpPr>
          <p:nvPr>
            <p:ph idx="1"/>
          </p:nvPr>
        </p:nvSpPr>
        <p:spPr>
          <a:xfrm>
            <a:off x="381000" y="1524000"/>
            <a:ext cx="8305800" cy="4953000"/>
          </a:xfrm>
        </p:spPr>
        <p:txBody>
          <a:bodyPr>
            <a:normAutofit fontScale="85000" lnSpcReduction="20000"/>
          </a:bodyPr>
          <a:lstStyle/>
          <a:p>
            <a:r>
              <a:rPr lang="en-US" sz="4100" dirty="0" smtClean="0"/>
              <a:t>Chapter 13 is available to “individuals with regular income” who live in the United States or have a place of business or property in the United States.</a:t>
            </a:r>
          </a:p>
          <a:p>
            <a:pPr lvl="1"/>
            <a:r>
              <a:rPr lang="en-US" sz="3300" dirty="0" smtClean="0"/>
              <a:t>Regular income includes government benefits, child support</a:t>
            </a:r>
          </a:p>
          <a:p>
            <a:r>
              <a:rPr lang="en-US" sz="4100" dirty="0" smtClean="0"/>
              <a:t>Debt limits to file chapter 13: </a:t>
            </a:r>
          </a:p>
          <a:p>
            <a:pPr lvl="1">
              <a:spcBef>
                <a:spcPts val="1200"/>
              </a:spcBef>
            </a:pPr>
            <a:r>
              <a:rPr lang="en-US" sz="3300" dirty="0" smtClean="0"/>
              <a:t>$</a:t>
            </a:r>
            <a:r>
              <a:rPr lang="en-US" sz="3300" dirty="0" smtClean="0"/>
              <a:t>394,725 </a:t>
            </a:r>
            <a:r>
              <a:rPr lang="en-US" sz="3300" dirty="0" smtClean="0"/>
              <a:t>in unsecured debts;</a:t>
            </a:r>
          </a:p>
          <a:p>
            <a:pPr lvl="1">
              <a:spcBef>
                <a:spcPts val="1200"/>
              </a:spcBef>
            </a:pPr>
            <a:r>
              <a:rPr lang="en-US" sz="3300" dirty="0" smtClean="0"/>
              <a:t>$</a:t>
            </a:r>
            <a:r>
              <a:rPr lang="en-US" sz="3300" dirty="0" smtClean="0"/>
              <a:t>1,184,200 </a:t>
            </a:r>
            <a:r>
              <a:rPr lang="en-US" sz="3300" dirty="0" smtClean="0"/>
              <a:t>in secured debts (amounts are adjusted for inflation every three years)</a:t>
            </a:r>
          </a:p>
        </p:txBody>
      </p:sp>
    </p:spTree>
    <p:extLst>
      <p:ext uri="{BB962C8B-B14F-4D97-AF65-F5344CB8AC3E}">
        <p14:creationId xmlns:p14="http://schemas.microsoft.com/office/powerpoint/2010/main" val="322983138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Eligibility</a:t>
            </a:r>
            <a:endParaRPr lang="en-US" dirty="0"/>
          </a:p>
        </p:txBody>
      </p:sp>
      <p:sp>
        <p:nvSpPr>
          <p:cNvPr id="3" name="Content Placeholder 2"/>
          <p:cNvSpPr>
            <a:spLocks noGrp="1"/>
          </p:cNvSpPr>
          <p:nvPr>
            <p:ph idx="1"/>
          </p:nvPr>
        </p:nvSpPr>
        <p:spPr/>
        <p:txBody>
          <a:bodyPr>
            <a:normAutofit/>
          </a:bodyPr>
          <a:lstStyle/>
          <a:p>
            <a:r>
              <a:rPr lang="en-US" dirty="0" smtClean="0"/>
              <a:t>Debtor must obtain briefing from an approved credit counseling agency within 180 days before filing (same as chapter 7)</a:t>
            </a:r>
          </a:p>
          <a:p>
            <a:r>
              <a:rPr lang="en-US" dirty="0"/>
              <a:t>Debtor must </a:t>
            </a:r>
            <a:r>
              <a:rPr lang="en-US" dirty="0" smtClean="0"/>
              <a:t>not have dismissals described in § 109(g) in past 180 days</a:t>
            </a:r>
          </a:p>
          <a:p>
            <a:pPr marL="0" indent="0">
              <a:buNone/>
            </a:pPr>
            <a:endParaRPr lang="en-US" sz="2000" b="1" dirty="0" smtClean="0">
              <a:solidFill>
                <a:srgbClr val="77933C"/>
              </a:solidFill>
            </a:endParaRPr>
          </a:p>
          <a:p>
            <a:pPr marL="0" indent="0">
              <a:buNone/>
            </a:pPr>
            <a:r>
              <a:rPr lang="en-US" sz="2200" b="1" dirty="0" smtClean="0">
                <a:solidFill>
                  <a:srgbClr val="77933C"/>
                </a:solidFill>
              </a:rPr>
              <a:t>11 U.S.C. § 109</a:t>
            </a:r>
            <a:endParaRPr lang="en-US" sz="2200" b="1" dirty="0">
              <a:solidFill>
                <a:srgbClr val="77933C"/>
              </a:solidFill>
            </a:endParaRPr>
          </a:p>
        </p:txBody>
      </p:sp>
    </p:spTree>
    <p:extLst>
      <p:ext uri="{BB962C8B-B14F-4D97-AF65-F5344CB8AC3E}">
        <p14:creationId xmlns:p14="http://schemas.microsoft.com/office/powerpoint/2010/main" val="22760451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Eligibility for Ch. 13 Discharge</a:t>
            </a:r>
            <a:endParaRPr lang="en-US" dirty="0"/>
          </a:p>
        </p:txBody>
      </p:sp>
      <p:sp>
        <p:nvSpPr>
          <p:cNvPr id="4" name="Content Placeholder 2"/>
          <p:cNvSpPr>
            <a:spLocks noGrp="1"/>
          </p:cNvSpPr>
          <p:nvPr>
            <p:ph idx="1"/>
          </p:nvPr>
        </p:nvSpPr>
        <p:spPr>
          <a:xfrm>
            <a:off x="228600" y="1371600"/>
            <a:ext cx="8458200" cy="5257800"/>
          </a:xfrm>
        </p:spPr>
        <p:txBody>
          <a:bodyPr>
            <a:normAutofit fontScale="92500" lnSpcReduction="20000"/>
          </a:bodyPr>
          <a:lstStyle/>
          <a:p>
            <a:r>
              <a:rPr lang="en-US" dirty="0" smtClean="0"/>
              <a:t>A debtor is disqualified from receiving a chapter 13 discharge if the debtor got a prior discharge:</a:t>
            </a:r>
          </a:p>
          <a:p>
            <a:pPr lvl="1"/>
            <a:r>
              <a:rPr lang="en-US" dirty="0"/>
              <a:t>under chapter 7, 11, or 12 in a case filed within 4 years before the filing of this case; or</a:t>
            </a:r>
          </a:p>
          <a:p>
            <a:pPr lvl="1"/>
            <a:r>
              <a:rPr lang="en-US" dirty="0"/>
              <a:t>under chapter 13 in a case filed within 2 years before the filing of this case</a:t>
            </a:r>
            <a:endParaRPr lang="en-US" dirty="0" smtClean="0"/>
          </a:p>
          <a:p>
            <a:r>
              <a:rPr lang="en-US" dirty="0"/>
              <a:t>Unlike chapter 7, there may still be </a:t>
            </a:r>
            <a:r>
              <a:rPr lang="en-US" dirty="0" smtClean="0"/>
              <a:t>reason </a:t>
            </a:r>
            <a:r>
              <a:rPr lang="en-US" dirty="0"/>
              <a:t>to </a:t>
            </a:r>
            <a:r>
              <a:rPr lang="en-US" dirty="0" smtClean="0"/>
              <a:t>file chapter </a:t>
            </a:r>
            <a:r>
              <a:rPr lang="en-US" dirty="0"/>
              <a:t>13 </a:t>
            </a:r>
            <a:r>
              <a:rPr lang="en-US" dirty="0" smtClean="0"/>
              <a:t>case even </a:t>
            </a:r>
            <a:r>
              <a:rPr lang="en-US" dirty="0"/>
              <a:t>if not eligible for </a:t>
            </a:r>
            <a:r>
              <a:rPr lang="en-US" dirty="0" smtClean="0"/>
              <a:t>discharge</a:t>
            </a:r>
          </a:p>
          <a:p>
            <a:pPr lvl="1"/>
            <a:r>
              <a:rPr lang="en-US" i="1" dirty="0"/>
              <a:t>e</a:t>
            </a:r>
            <a:r>
              <a:rPr lang="en-US" i="1" dirty="0" smtClean="0"/>
              <a:t>.g</a:t>
            </a:r>
            <a:r>
              <a:rPr lang="en-US" dirty="0" smtClean="0"/>
              <a:t>., debtor </a:t>
            </a:r>
            <a:r>
              <a:rPr lang="en-US" dirty="0"/>
              <a:t>may use the plan to cure and reinstate secured </a:t>
            </a:r>
            <a:r>
              <a:rPr lang="en-US" dirty="0" smtClean="0"/>
              <a:t>claims</a:t>
            </a:r>
            <a:endParaRPr lang="en-US" dirty="0"/>
          </a:p>
          <a:p>
            <a:pPr marL="0" indent="0">
              <a:buNone/>
            </a:pPr>
            <a:r>
              <a:rPr lang="en-US" sz="2400" b="1" dirty="0">
                <a:solidFill>
                  <a:srgbClr val="77933C"/>
                </a:solidFill>
              </a:rPr>
              <a:t>11 USC § 1328(f</a:t>
            </a:r>
            <a:r>
              <a:rPr lang="en-US" sz="2400" b="1" dirty="0" smtClean="0">
                <a:solidFill>
                  <a:srgbClr val="77933C"/>
                </a:solidFill>
              </a:rPr>
              <a:t>)</a:t>
            </a:r>
            <a:endParaRPr lang="en-US" sz="2400" dirty="0" smtClean="0"/>
          </a:p>
        </p:txBody>
      </p:sp>
    </p:spTree>
    <p:extLst>
      <p:ext uri="{BB962C8B-B14F-4D97-AF65-F5344CB8AC3E}">
        <p14:creationId xmlns:p14="http://schemas.microsoft.com/office/powerpoint/2010/main" val="321400857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Filing Initial Documents</a:t>
            </a:r>
            <a:endParaRPr lang="en-US" dirty="0"/>
          </a:p>
        </p:txBody>
      </p:sp>
      <p:sp>
        <p:nvSpPr>
          <p:cNvPr id="3" name="Content Placeholder 2"/>
          <p:cNvSpPr>
            <a:spLocks noGrp="1"/>
          </p:cNvSpPr>
          <p:nvPr>
            <p:ph idx="1"/>
          </p:nvPr>
        </p:nvSpPr>
        <p:spPr>
          <a:xfrm>
            <a:off x="457200" y="1524000"/>
            <a:ext cx="8229600" cy="4876800"/>
          </a:xfrm>
        </p:spPr>
        <p:txBody>
          <a:bodyPr>
            <a:noAutofit/>
          </a:bodyPr>
          <a:lstStyle/>
          <a:p>
            <a:pPr>
              <a:spcBef>
                <a:spcPts val="1200"/>
              </a:spcBef>
            </a:pPr>
            <a:r>
              <a:rPr lang="en-US" dirty="0" smtClean="0"/>
              <a:t>Voluntary petition</a:t>
            </a:r>
          </a:p>
          <a:p>
            <a:pPr>
              <a:spcBef>
                <a:spcPts val="1200"/>
              </a:spcBef>
            </a:pPr>
            <a:r>
              <a:rPr lang="en-US" dirty="0" smtClean="0"/>
              <a:t>Schedules and other required forms</a:t>
            </a:r>
          </a:p>
          <a:p>
            <a:pPr>
              <a:spcBef>
                <a:spcPts val="1200"/>
              </a:spcBef>
            </a:pPr>
            <a:r>
              <a:rPr lang="en-US" dirty="0" smtClean="0"/>
              <a:t>Statement of current monthly income and calculation of commitment period</a:t>
            </a:r>
          </a:p>
          <a:p>
            <a:pPr>
              <a:spcBef>
                <a:spcPts val="1200"/>
              </a:spcBef>
            </a:pPr>
            <a:r>
              <a:rPr lang="en-US" dirty="0" smtClean="0"/>
              <a:t>Statement </a:t>
            </a:r>
            <a:r>
              <a:rPr lang="en-US" dirty="0"/>
              <a:t>of </a:t>
            </a:r>
            <a:r>
              <a:rPr lang="en-US" dirty="0" smtClean="0"/>
              <a:t>disposable income (if above-median debtor)</a:t>
            </a:r>
          </a:p>
          <a:p>
            <a:pPr>
              <a:spcBef>
                <a:spcPts val="1200"/>
              </a:spcBef>
            </a:pPr>
            <a:r>
              <a:rPr lang="en-US" dirty="0" smtClean="0"/>
              <a:t>Creditor matrix</a:t>
            </a:r>
          </a:p>
          <a:p>
            <a:pPr>
              <a:spcBef>
                <a:spcPts val="1200"/>
              </a:spcBef>
            </a:pPr>
            <a:r>
              <a:rPr lang="en-US" dirty="0" smtClean="0"/>
              <a:t>Debtor’s paystubs for the 60 days before filing</a:t>
            </a:r>
          </a:p>
        </p:txBody>
      </p:sp>
    </p:spTree>
    <p:extLst>
      <p:ext uri="{BB962C8B-B14F-4D97-AF65-F5344CB8AC3E}">
        <p14:creationId xmlns:p14="http://schemas.microsoft.com/office/powerpoint/2010/main" val="234781730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Filing Initial Documents</a:t>
            </a:r>
            <a:endParaRPr lang="en-US" dirty="0"/>
          </a:p>
        </p:txBody>
      </p:sp>
      <p:sp>
        <p:nvSpPr>
          <p:cNvPr id="3" name="Content Placeholder 2"/>
          <p:cNvSpPr>
            <a:spLocks noGrp="1"/>
          </p:cNvSpPr>
          <p:nvPr>
            <p:ph idx="1"/>
          </p:nvPr>
        </p:nvSpPr>
        <p:spPr>
          <a:xfrm>
            <a:off x="381000" y="1447800"/>
            <a:ext cx="8305800" cy="5181600"/>
          </a:xfrm>
        </p:spPr>
        <p:txBody>
          <a:bodyPr>
            <a:normAutofit fontScale="92500" lnSpcReduction="10000"/>
          </a:bodyPr>
          <a:lstStyle/>
          <a:p>
            <a:pPr>
              <a:spcBef>
                <a:spcPts val="1200"/>
              </a:spcBef>
            </a:pPr>
            <a:r>
              <a:rPr lang="en-US" sz="3800" dirty="0"/>
              <a:t>Certificate showing debtor did the mandatory credit </a:t>
            </a:r>
            <a:r>
              <a:rPr lang="en-US" sz="3800" dirty="0" smtClean="0"/>
              <a:t>counseling</a:t>
            </a:r>
          </a:p>
          <a:p>
            <a:pPr>
              <a:spcBef>
                <a:spcPts val="1200"/>
              </a:spcBef>
            </a:pPr>
            <a:r>
              <a:rPr lang="en-US" sz="3800" dirty="0" smtClean="0"/>
              <a:t>Filing fee (may apply to pay in installments; no waiver)</a:t>
            </a:r>
          </a:p>
          <a:p>
            <a:pPr>
              <a:spcBef>
                <a:spcPts val="1200"/>
              </a:spcBef>
            </a:pPr>
            <a:r>
              <a:rPr lang="en-US" sz="3800" dirty="0" smtClean="0"/>
              <a:t>Chapter 13 plan (local rules </a:t>
            </a:r>
            <a:r>
              <a:rPr lang="en-US" sz="3800" dirty="0"/>
              <a:t>in most </a:t>
            </a:r>
            <a:r>
              <a:rPr lang="en-US" sz="3800" dirty="0" smtClean="0"/>
              <a:t>districts require use of a model plan)</a:t>
            </a:r>
          </a:p>
          <a:p>
            <a:pPr>
              <a:spcBef>
                <a:spcPts val="1200"/>
              </a:spcBef>
            </a:pPr>
            <a:r>
              <a:rPr lang="en-US" sz="3800" dirty="0" smtClean="0"/>
              <a:t>Tax returns must be filed with </a:t>
            </a:r>
            <a:r>
              <a:rPr lang="en-US" sz="3800" dirty="0"/>
              <a:t>state and federal taxing authorities</a:t>
            </a:r>
            <a:endParaRPr lang="en-US" sz="3800" dirty="0" smtClean="0"/>
          </a:p>
          <a:p>
            <a:pPr marL="0" indent="0">
              <a:buNone/>
            </a:pPr>
            <a:r>
              <a:rPr lang="en-US" sz="2400" b="1" dirty="0" smtClean="0">
                <a:solidFill>
                  <a:srgbClr val="77933C"/>
                </a:solidFill>
              </a:rPr>
              <a:t>11 USC § 521 - </a:t>
            </a:r>
            <a:r>
              <a:rPr lang="en-US" sz="2400" b="1" i="1" dirty="0" smtClean="0">
                <a:solidFill>
                  <a:srgbClr val="77933C"/>
                </a:solidFill>
              </a:rPr>
              <a:t>covered in Modules 2 and 3</a:t>
            </a:r>
          </a:p>
        </p:txBody>
      </p:sp>
    </p:spTree>
    <p:extLst>
      <p:ext uri="{BB962C8B-B14F-4D97-AF65-F5344CB8AC3E}">
        <p14:creationId xmlns:p14="http://schemas.microsoft.com/office/powerpoint/2010/main" val="141808563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Codebtor Stay</a:t>
            </a:r>
            <a:endParaRPr lang="en-US" dirty="0"/>
          </a:p>
        </p:txBody>
      </p:sp>
      <p:sp>
        <p:nvSpPr>
          <p:cNvPr id="3" name="Content Placeholder 2"/>
          <p:cNvSpPr>
            <a:spLocks noGrp="1"/>
          </p:cNvSpPr>
          <p:nvPr>
            <p:ph idx="1"/>
          </p:nvPr>
        </p:nvSpPr>
        <p:spPr>
          <a:xfrm>
            <a:off x="381000" y="1371600"/>
            <a:ext cx="8305800" cy="5257800"/>
          </a:xfrm>
        </p:spPr>
        <p:txBody>
          <a:bodyPr>
            <a:normAutofit fontScale="85000" lnSpcReduction="10000"/>
          </a:bodyPr>
          <a:lstStyle/>
          <a:p>
            <a:r>
              <a:rPr lang="en-US" dirty="0" smtClean="0"/>
              <a:t>Unlike chapter 7, chapter 13 case puts into effect a stay preventing creditors from taking any action against </a:t>
            </a:r>
            <a:r>
              <a:rPr lang="en-US" dirty="0" err="1" smtClean="0"/>
              <a:t>codebtors</a:t>
            </a:r>
            <a:r>
              <a:rPr lang="en-US" dirty="0" smtClean="0"/>
              <a:t> (cosigners) who have not filed for bankruptcy </a:t>
            </a:r>
          </a:p>
          <a:p>
            <a:r>
              <a:rPr lang="en-US" dirty="0" smtClean="0"/>
              <a:t>Applies to “consumer debt” (debt incurred for a personal, family, or household purpose)</a:t>
            </a:r>
          </a:p>
          <a:p>
            <a:r>
              <a:rPr lang="en-US" dirty="0"/>
              <a:t>Prevents a creditor from pursuing collection against the cosigner</a:t>
            </a:r>
          </a:p>
          <a:p>
            <a:r>
              <a:rPr lang="en-US" dirty="0"/>
              <a:t>Remains in place until the case is closed, dismissed, or converted to another chapter; or until the </a:t>
            </a:r>
            <a:r>
              <a:rPr lang="en-US" dirty="0" err="1"/>
              <a:t>codebtor</a:t>
            </a:r>
            <a:r>
              <a:rPr lang="en-US" dirty="0"/>
              <a:t> stay is lifted by the court upon a creditor’s </a:t>
            </a:r>
            <a:r>
              <a:rPr lang="en-US" dirty="0" smtClean="0"/>
              <a:t>motion</a:t>
            </a:r>
            <a:endParaRPr lang="en-US" sz="2000" b="1" dirty="0">
              <a:solidFill>
                <a:srgbClr val="77933C"/>
              </a:solidFill>
            </a:endParaRPr>
          </a:p>
          <a:p>
            <a:pPr marL="0" indent="0">
              <a:buNone/>
            </a:pPr>
            <a:r>
              <a:rPr lang="en-US" sz="2600" b="1" dirty="0">
                <a:solidFill>
                  <a:srgbClr val="77933C"/>
                </a:solidFill>
              </a:rPr>
              <a:t>11 USC § 1301 </a:t>
            </a:r>
          </a:p>
        </p:txBody>
      </p:sp>
    </p:spTree>
    <p:extLst>
      <p:ext uri="{BB962C8B-B14F-4D97-AF65-F5344CB8AC3E}">
        <p14:creationId xmlns:p14="http://schemas.microsoft.com/office/powerpoint/2010/main" val="207521428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Trustee</a:t>
            </a:r>
            <a:endParaRPr lang="en-US" dirty="0"/>
          </a:p>
        </p:txBody>
      </p:sp>
      <p:sp>
        <p:nvSpPr>
          <p:cNvPr id="3" name="Content Placeholder 2"/>
          <p:cNvSpPr>
            <a:spLocks noGrp="1"/>
          </p:cNvSpPr>
          <p:nvPr>
            <p:ph idx="1"/>
          </p:nvPr>
        </p:nvSpPr>
        <p:spPr>
          <a:xfrm>
            <a:off x="381000" y="1600200"/>
            <a:ext cx="8305800" cy="4953000"/>
          </a:xfrm>
        </p:spPr>
        <p:txBody>
          <a:bodyPr>
            <a:normAutofit fontScale="92500" lnSpcReduction="10000"/>
          </a:bodyPr>
          <a:lstStyle/>
          <a:p>
            <a:r>
              <a:rPr lang="en-US" dirty="0" smtClean="0"/>
              <a:t>Has more to do than a chapter 7 trustee</a:t>
            </a:r>
          </a:p>
          <a:p>
            <a:r>
              <a:rPr lang="en-US" dirty="0" smtClean="0"/>
              <a:t>Must review the debtor’s chapter 13 plan to ensure that it is feasible and complies with the law, object to confirmation if it does not</a:t>
            </a:r>
          </a:p>
          <a:p>
            <a:r>
              <a:rPr lang="en-US" dirty="0"/>
              <a:t>If the plan is confirmed, chapter 13 trustee collects payments from the debtor and distributes money to creditors who have filed claims</a:t>
            </a:r>
          </a:p>
          <a:p>
            <a:r>
              <a:rPr lang="en-US" dirty="0"/>
              <a:t>Both debtor and chapter 13 trustee may object to </a:t>
            </a:r>
            <a:r>
              <a:rPr lang="en-US" dirty="0" smtClean="0"/>
              <a:t>claims</a:t>
            </a:r>
            <a:endParaRPr lang="en-US" dirty="0"/>
          </a:p>
        </p:txBody>
      </p:sp>
    </p:spTree>
    <p:extLst>
      <p:ext uri="{BB962C8B-B14F-4D97-AF65-F5344CB8AC3E}">
        <p14:creationId xmlns:p14="http://schemas.microsoft.com/office/powerpoint/2010/main" val="909979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Overview</a:t>
            </a:r>
            <a:endParaRPr lang="en-US" dirty="0"/>
          </a:p>
        </p:txBody>
      </p:sp>
      <p:sp>
        <p:nvSpPr>
          <p:cNvPr id="3" name="Content Placeholder 2"/>
          <p:cNvSpPr>
            <a:spLocks noGrp="1"/>
          </p:cNvSpPr>
          <p:nvPr>
            <p:ph idx="1"/>
          </p:nvPr>
        </p:nvSpPr>
        <p:spPr/>
        <p:txBody>
          <a:bodyPr>
            <a:normAutofit/>
          </a:bodyPr>
          <a:lstStyle/>
          <a:p>
            <a:r>
              <a:rPr lang="en-US" dirty="0" smtClean="0"/>
              <a:t>Debtor files a petition for relief, automatic stay goes into effect;</a:t>
            </a:r>
          </a:p>
          <a:p>
            <a:r>
              <a:rPr lang="en-US" dirty="0" smtClean="0"/>
              <a:t>Debtor discloses all assets and debts on schedules;</a:t>
            </a:r>
          </a:p>
          <a:p>
            <a:r>
              <a:rPr lang="en-US" dirty="0"/>
              <a:t>Debtor proposes </a:t>
            </a:r>
            <a:r>
              <a:rPr lang="en-US" dirty="0" smtClean="0"/>
              <a:t>a chapter 13 </a:t>
            </a:r>
            <a:r>
              <a:rPr lang="en-US" dirty="0"/>
              <a:t>plan to pay all or part of the debt over three to five years from future </a:t>
            </a:r>
            <a:r>
              <a:rPr lang="en-US" dirty="0" smtClean="0"/>
              <a:t>income;</a:t>
            </a:r>
          </a:p>
        </p:txBody>
      </p:sp>
      <p:sp>
        <p:nvSpPr>
          <p:cNvPr id="7" name="Slide Number Placeholder 6"/>
          <p:cNvSpPr>
            <a:spLocks noGrp="1"/>
          </p:cNvSpPr>
          <p:nvPr>
            <p:ph type="sldNum" sz="quarter" idx="12"/>
          </p:nvPr>
        </p:nvSpPr>
        <p:spPr/>
        <p:txBody>
          <a:bodyPr/>
          <a:lstStyle/>
          <a:p>
            <a:fld id="{E6773D37-5E4E-460C-A171-5942684EA317}" type="slidenum">
              <a:rPr lang="en-US" smtClean="0"/>
              <a:t>9</a:t>
            </a:fld>
            <a:endParaRPr lang="en-US"/>
          </a:p>
        </p:txBody>
      </p:sp>
    </p:spTree>
    <p:extLst>
      <p:ext uri="{BB962C8B-B14F-4D97-AF65-F5344CB8AC3E}">
        <p14:creationId xmlns:p14="http://schemas.microsoft.com/office/powerpoint/2010/main" val="245545078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Plan</a:t>
            </a:r>
            <a:endParaRPr lang="en-US" dirty="0"/>
          </a:p>
        </p:txBody>
      </p:sp>
      <p:sp>
        <p:nvSpPr>
          <p:cNvPr id="7" name="Content Placeholder 6"/>
          <p:cNvSpPr>
            <a:spLocks noGrp="1"/>
          </p:cNvSpPr>
          <p:nvPr>
            <p:ph idx="1"/>
          </p:nvPr>
        </p:nvSpPr>
        <p:spPr>
          <a:xfrm>
            <a:off x="381000" y="1600200"/>
            <a:ext cx="8305800" cy="4724400"/>
          </a:xfrm>
        </p:spPr>
        <p:txBody>
          <a:bodyPr>
            <a:normAutofit fontScale="92500"/>
          </a:bodyPr>
          <a:lstStyle/>
          <a:p>
            <a:r>
              <a:rPr lang="en-US" sz="3500" dirty="0"/>
              <a:t>Plan sets out how much </a:t>
            </a:r>
            <a:r>
              <a:rPr lang="en-US" sz="3500" dirty="0" smtClean="0"/>
              <a:t>debtor </a:t>
            </a:r>
            <a:r>
              <a:rPr lang="en-US" sz="3500" dirty="0"/>
              <a:t>pays each month, how much each class of creditors will get, and the treatment of secured </a:t>
            </a:r>
            <a:r>
              <a:rPr lang="en-US" sz="3500" dirty="0" smtClean="0"/>
              <a:t>claims</a:t>
            </a:r>
          </a:p>
          <a:p>
            <a:r>
              <a:rPr lang="en-US" sz="3500" dirty="0"/>
              <a:t>Debtor must make first chapter 13 payment to the trustee within 30 days after </a:t>
            </a:r>
            <a:r>
              <a:rPr lang="en-US" sz="3500" dirty="0" smtClean="0"/>
              <a:t>filing</a:t>
            </a:r>
            <a:endParaRPr lang="en-US" sz="3500" dirty="0"/>
          </a:p>
          <a:p>
            <a:r>
              <a:rPr lang="en-US" sz="3500" dirty="0"/>
              <a:t>Plan must propose to pay priority claims in full, such as tax debts and domestic support obligations</a:t>
            </a:r>
          </a:p>
          <a:p>
            <a:pPr marL="0" indent="0">
              <a:buNone/>
            </a:pPr>
            <a:endParaRPr lang="en-US" dirty="0"/>
          </a:p>
        </p:txBody>
      </p:sp>
    </p:spTree>
    <p:extLst>
      <p:ext uri="{BB962C8B-B14F-4D97-AF65-F5344CB8AC3E}">
        <p14:creationId xmlns:p14="http://schemas.microsoft.com/office/powerpoint/2010/main" val="77478795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Plan</a:t>
            </a:r>
            <a:endParaRPr lang="en-US" dirty="0"/>
          </a:p>
        </p:txBody>
      </p:sp>
      <p:sp>
        <p:nvSpPr>
          <p:cNvPr id="7" name="Content Placeholder 6"/>
          <p:cNvSpPr>
            <a:spLocks noGrp="1"/>
          </p:cNvSpPr>
          <p:nvPr>
            <p:ph idx="1"/>
          </p:nvPr>
        </p:nvSpPr>
        <p:spPr>
          <a:xfrm>
            <a:off x="304800" y="1600200"/>
            <a:ext cx="8382000" cy="4724400"/>
          </a:xfrm>
        </p:spPr>
        <p:txBody>
          <a:bodyPr>
            <a:normAutofit/>
          </a:bodyPr>
          <a:lstStyle/>
          <a:p>
            <a:r>
              <a:rPr lang="en-US" dirty="0" smtClean="0"/>
              <a:t>Below-median </a:t>
            </a:r>
            <a:r>
              <a:rPr lang="en-US" dirty="0"/>
              <a:t>debtors may propose a three year plan, or up to five years to make plan payments affordable </a:t>
            </a:r>
            <a:endParaRPr lang="en-US" dirty="0" smtClean="0"/>
          </a:p>
          <a:p>
            <a:r>
              <a:rPr lang="en-US" dirty="0"/>
              <a:t>Debtors with income above the state median income may be required to remain in chapter 13 for five years – the “Applicable Commitment Period</a:t>
            </a:r>
            <a:r>
              <a:rPr lang="en-US" dirty="0" smtClean="0"/>
              <a:t>”</a:t>
            </a:r>
            <a:endParaRPr lang="en-US" dirty="0"/>
          </a:p>
          <a:p>
            <a:pPr marL="0" indent="0">
              <a:buNone/>
            </a:pPr>
            <a:r>
              <a:rPr lang="en-US" sz="2200" b="1" dirty="0" smtClean="0">
                <a:solidFill>
                  <a:srgbClr val="77933C"/>
                </a:solidFill>
              </a:rPr>
              <a:t>11 </a:t>
            </a:r>
            <a:r>
              <a:rPr lang="en-US" sz="2200" b="1" dirty="0">
                <a:solidFill>
                  <a:srgbClr val="77933C"/>
                </a:solidFill>
              </a:rPr>
              <a:t>USC § 1325</a:t>
            </a:r>
          </a:p>
          <a:p>
            <a:endParaRPr lang="en-US" dirty="0"/>
          </a:p>
        </p:txBody>
      </p:sp>
    </p:spTree>
    <p:extLst>
      <p:ext uri="{BB962C8B-B14F-4D97-AF65-F5344CB8AC3E}">
        <p14:creationId xmlns:p14="http://schemas.microsoft.com/office/powerpoint/2010/main" val="416123522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Plan Confirmation Tests  </a:t>
            </a:r>
            <a:endParaRPr lang="en-US" dirty="0"/>
          </a:p>
        </p:txBody>
      </p:sp>
      <p:sp>
        <p:nvSpPr>
          <p:cNvPr id="4" name="Content Placeholder 2"/>
          <p:cNvSpPr>
            <a:spLocks noGrp="1"/>
          </p:cNvSpPr>
          <p:nvPr>
            <p:ph idx="1"/>
          </p:nvPr>
        </p:nvSpPr>
        <p:spPr/>
        <p:txBody>
          <a:bodyPr>
            <a:normAutofit/>
          </a:bodyPr>
          <a:lstStyle/>
          <a:p>
            <a:r>
              <a:rPr lang="en-US" b="1" dirty="0" smtClean="0"/>
              <a:t>Best Interest of Creditors: </a:t>
            </a:r>
            <a:r>
              <a:rPr lang="en-US" dirty="0" smtClean="0"/>
              <a:t>Are unsecured creditors getting at least as much as they would get if the debtor filed chapter 7 (and the trustee liquidated any nonexempt assets)?</a:t>
            </a:r>
            <a:br>
              <a:rPr lang="en-US" dirty="0" smtClean="0"/>
            </a:br>
            <a:endParaRPr lang="en-US" dirty="0" smtClean="0"/>
          </a:p>
          <a:p>
            <a:r>
              <a:rPr lang="en-US" b="1" dirty="0" smtClean="0"/>
              <a:t>Good Faith: </a:t>
            </a:r>
            <a:r>
              <a:rPr lang="en-US" dirty="0" smtClean="0"/>
              <a:t>Is the plan proposed in good faith?</a:t>
            </a:r>
          </a:p>
          <a:p>
            <a:endParaRPr lang="en-US" dirty="0" smtClean="0"/>
          </a:p>
        </p:txBody>
      </p:sp>
    </p:spTree>
    <p:extLst>
      <p:ext uri="{BB962C8B-B14F-4D97-AF65-F5344CB8AC3E}">
        <p14:creationId xmlns:p14="http://schemas.microsoft.com/office/powerpoint/2010/main" val="3427935385"/>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Plan Confirmation Tests  </a:t>
            </a:r>
            <a:endParaRPr lang="en-US" dirty="0"/>
          </a:p>
        </p:txBody>
      </p:sp>
      <p:sp>
        <p:nvSpPr>
          <p:cNvPr id="4" name="Content Placeholder 2"/>
          <p:cNvSpPr>
            <a:spLocks noGrp="1"/>
          </p:cNvSpPr>
          <p:nvPr>
            <p:ph idx="1"/>
          </p:nvPr>
        </p:nvSpPr>
        <p:spPr>
          <a:xfrm>
            <a:off x="457200" y="1600200"/>
            <a:ext cx="8229600" cy="4876800"/>
          </a:xfrm>
        </p:spPr>
        <p:txBody>
          <a:bodyPr>
            <a:normAutofit fontScale="85000" lnSpcReduction="20000"/>
          </a:bodyPr>
          <a:lstStyle/>
          <a:p>
            <a:r>
              <a:rPr lang="en-US" sz="3800" b="1" dirty="0" smtClean="0"/>
              <a:t>Ability to Pay: </a:t>
            </a:r>
            <a:r>
              <a:rPr lang="en-US" sz="3800" dirty="0" smtClean="0"/>
              <a:t>Is the debtor paying all disposable income into the plan (if unsecured creditors are getting paid less than 100%)?</a:t>
            </a:r>
          </a:p>
          <a:p>
            <a:pPr lvl="1"/>
            <a:r>
              <a:rPr lang="en-US" sz="3300" dirty="0" smtClean="0"/>
              <a:t>Below median: consider reasonably necessary expenses</a:t>
            </a:r>
          </a:p>
          <a:p>
            <a:pPr lvl="1"/>
            <a:r>
              <a:rPr lang="en-US" sz="3300" dirty="0" smtClean="0"/>
              <a:t>Above median: consider expenses provided by the means test</a:t>
            </a:r>
          </a:p>
          <a:p>
            <a:r>
              <a:rPr lang="en-US" sz="3800" b="1" dirty="0" smtClean="0"/>
              <a:t>Feasibility: </a:t>
            </a:r>
            <a:r>
              <a:rPr lang="en-US" sz="3800" dirty="0" smtClean="0"/>
              <a:t>Can the debtor afford the plan payment?</a:t>
            </a:r>
          </a:p>
          <a:p>
            <a:pPr marL="0" indent="0">
              <a:buNone/>
            </a:pPr>
            <a:r>
              <a:rPr lang="en-US" sz="2600" b="1" dirty="0" smtClean="0">
                <a:solidFill>
                  <a:srgbClr val="77933C"/>
                </a:solidFill>
              </a:rPr>
              <a:t>11 USC § 1325</a:t>
            </a:r>
          </a:p>
          <a:p>
            <a:endParaRPr lang="en-US" dirty="0" smtClean="0"/>
          </a:p>
        </p:txBody>
      </p:sp>
    </p:spTree>
    <p:extLst>
      <p:ext uri="{BB962C8B-B14F-4D97-AF65-F5344CB8AC3E}">
        <p14:creationId xmlns:p14="http://schemas.microsoft.com/office/powerpoint/2010/main" val="252998455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Secured Claims  </a:t>
            </a:r>
            <a:endParaRPr lang="en-US" dirty="0"/>
          </a:p>
        </p:txBody>
      </p:sp>
      <p:sp>
        <p:nvSpPr>
          <p:cNvPr id="4" name="Content Placeholder 2"/>
          <p:cNvSpPr>
            <a:spLocks noGrp="1"/>
          </p:cNvSpPr>
          <p:nvPr>
            <p:ph idx="1"/>
          </p:nvPr>
        </p:nvSpPr>
        <p:spPr>
          <a:xfrm>
            <a:off x="381000" y="1524000"/>
            <a:ext cx="8305800" cy="5029200"/>
          </a:xfrm>
        </p:spPr>
        <p:txBody>
          <a:bodyPr>
            <a:normAutofit fontScale="77500" lnSpcReduction="20000"/>
          </a:bodyPr>
          <a:lstStyle/>
          <a:p>
            <a:pPr marL="0" indent="0">
              <a:buNone/>
            </a:pPr>
            <a:r>
              <a:rPr lang="en-US" sz="4100" dirty="0"/>
              <a:t>Treatment of secured claims:</a:t>
            </a:r>
          </a:p>
          <a:p>
            <a:r>
              <a:rPr lang="en-US" sz="4100" dirty="0"/>
              <a:t>If debtor </a:t>
            </a:r>
            <a:r>
              <a:rPr lang="en-US" sz="4100" b="1" dirty="0"/>
              <a:t>does not wish to keep </a:t>
            </a:r>
            <a:r>
              <a:rPr lang="en-US" sz="4100" dirty="0"/>
              <a:t>the collateral, plan may provide for its surrender;</a:t>
            </a:r>
          </a:p>
          <a:p>
            <a:r>
              <a:rPr lang="en-US" sz="4100" dirty="0"/>
              <a:t>If debtor </a:t>
            </a:r>
            <a:r>
              <a:rPr lang="en-US" sz="4100" b="1" dirty="0"/>
              <a:t>wishes to keep </a:t>
            </a:r>
            <a:r>
              <a:rPr lang="en-US" sz="4100" dirty="0"/>
              <a:t>the collateral, the plan may be confirmed if: </a:t>
            </a:r>
          </a:p>
          <a:p>
            <a:pPr lvl="1"/>
            <a:r>
              <a:rPr lang="en-US" sz="3400" dirty="0"/>
              <a:t>Secured creditor accepts the plan, OR</a:t>
            </a:r>
          </a:p>
          <a:p>
            <a:pPr lvl="1"/>
            <a:r>
              <a:rPr lang="en-US" sz="3400" dirty="0"/>
              <a:t>Plan provides for the creditor to retain its lien and receive the present value of its allowed secured claim during the plan </a:t>
            </a:r>
          </a:p>
          <a:p>
            <a:pPr marL="0" indent="0">
              <a:buNone/>
            </a:pPr>
            <a:r>
              <a:rPr lang="en-US" sz="2600" b="1" dirty="0">
                <a:solidFill>
                  <a:srgbClr val="77933C"/>
                </a:solidFill>
              </a:rPr>
              <a:t>11 USC § 1325(a)(5) – </a:t>
            </a:r>
            <a:r>
              <a:rPr lang="en-US" sz="2600" b="1" i="1" dirty="0">
                <a:solidFill>
                  <a:srgbClr val="77933C"/>
                </a:solidFill>
              </a:rPr>
              <a:t>covered in Module </a:t>
            </a:r>
            <a:r>
              <a:rPr lang="en-US" sz="2600" b="1" i="1" dirty="0" smtClean="0">
                <a:solidFill>
                  <a:srgbClr val="77933C"/>
                </a:solidFill>
              </a:rPr>
              <a:t>4</a:t>
            </a:r>
            <a:endParaRPr lang="en-US" sz="2600" b="1" i="1" dirty="0">
              <a:solidFill>
                <a:srgbClr val="77933C"/>
              </a:solidFill>
            </a:endParaRPr>
          </a:p>
        </p:txBody>
      </p:sp>
    </p:spTree>
    <p:extLst>
      <p:ext uri="{BB962C8B-B14F-4D97-AF65-F5344CB8AC3E}">
        <p14:creationId xmlns:p14="http://schemas.microsoft.com/office/powerpoint/2010/main" val="118184857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Modifying Secured Claims  </a:t>
            </a:r>
            <a:endParaRPr lang="en-US" dirty="0"/>
          </a:p>
        </p:txBody>
      </p:sp>
      <p:sp>
        <p:nvSpPr>
          <p:cNvPr id="4" name="Content Placeholder 2"/>
          <p:cNvSpPr>
            <a:spLocks noGrp="1"/>
          </p:cNvSpPr>
          <p:nvPr>
            <p:ph idx="1"/>
          </p:nvPr>
        </p:nvSpPr>
        <p:spPr>
          <a:xfrm>
            <a:off x="381000" y="1447800"/>
            <a:ext cx="8305800" cy="4876800"/>
          </a:xfrm>
        </p:spPr>
        <p:txBody>
          <a:bodyPr>
            <a:normAutofit lnSpcReduction="10000"/>
          </a:bodyPr>
          <a:lstStyle/>
          <a:p>
            <a:r>
              <a:rPr lang="en-US" sz="3500" dirty="0"/>
              <a:t>The plan may “modify the rights” of holders of secured claims, except:</a:t>
            </a:r>
          </a:p>
          <a:p>
            <a:pPr lvl="1"/>
            <a:r>
              <a:rPr lang="en-US" dirty="0"/>
              <a:t>Claims secured only by real property that is the debtor’s principal residence, and  </a:t>
            </a:r>
          </a:p>
          <a:p>
            <a:pPr lvl="1"/>
            <a:r>
              <a:rPr lang="en-US" dirty="0"/>
              <a:t>Claims that may not be bifurcated based on the “hanging paragraph” of § 1325(a):</a:t>
            </a:r>
          </a:p>
          <a:p>
            <a:pPr lvl="2">
              <a:spcBef>
                <a:spcPts val="1200"/>
              </a:spcBef>
            </a:pPr>
            <a:r>
              <a:rPr lang="en-US" dirty="0"/>
              <a:t>Purchase-money security interest in a motor vehicle for personal use, incurred with 910 days before filing;</a:t>
            </a:r>
          </a:p>
          <a:p>
            <a:pPr lvl="2">
              <a:spcBef>
                <a:spcPts val="1200"/>
              </a:spcBef>
            </a:pPr>
            <a:r>
              <a:rPr lang="en-US" dirty="0"/>
              <a:t>Purchase-money security interest in any other thing of value, incurred within 1 year before </a:t>
            </a:r>
            <a:r>
              <a:rPr lang="en-US" dirty="0" smtClean="0"/>
              <a:t>filing</a:t>
            </a:r>
          </a:p>
          <a:p>
            <a:pPr marL="914400" lvl="2" indent="0">
              <a:spcBef>
                <a:spcPts val="1200"/>
              </a:spcBef>
              <a:buNone/>
            </a:pPr>
            <a:endParaRPr lang="en-US" dirty="0"/>
          </a:p>
          <a:p>
            <a:pPr marL="0" indent="0">
              <a:buNone/>
            </a:pPr>
            <a:endParaRPr lang="en-US" dirty="0"/>
          </a:p>
        </p:txBody>
      </p:sp>
    </p:spTree>
    <p:extLst>
      <p:ext uri="{BB962C8B-B14F-4D97-AF65-F5344CB8AC3E}">
        <p14:creationId xmlns:p14="http://schemas.microsoft.com/office/powerpoint/2010/main" val="333680273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Modifying Secured Claims  </a:t>
            </a:r>
            <a:endParaRPr lang="en-US" dirty="0"/>
          </a:p>
        </p:txBody>
      </p:sp>
      <p:sp>
        <p:nvSpPr>
          <p:cNvPr id="4" name="Content Placeholder 2"/>
          <p:cNvSpPr>
            <a:spLocks noGrp="1"/>
          </p:cNvSpPr>
          <p:nvPr>
            <p:ph idx="1"/>
          </p:nvPr>
        </p:nvSpPr>
        <p:spPr>
          <a:xfrm>
            <a:off x="457200" y="1600200"/>
            <a:ext cx="8229600" cy="4724400"/>
          </a:xfrm>
        </p:spPr>
        <p:txBody>
          <a:bodyPr>
            <a:normAutofit fontScale="92500"/>
          </a:bodyPr>
          <a:lstStyle/>
          <a:p>
            <a:r>
              <a:rPr lang="en-US" sz="3500" dirty="0" smtClean="0"/>
              <a:t>For </a:t>
            </a:r>
            <a:r>
              <a:rPr lang="en-US" sz="3500" dirty="0"/>
              <a:t>secured claims that may be modified, if the amount of the claim exceeds the value of the collateral, the claim will be “bifurcated” into a secured and unsecured claim;</a:t>
            </a:r>
          </a:p>
          <a:p>
            <a:pPr lvl="1">
              <a:spcBef>
                <a:spcPts val="1200"/>
              </a:spcBef>
            </a:pPr>
            <a:r>
              <a:rPr lang="en-US" sz="3000" dirty="0"/>
              <a:t>Interest rate may be reduced to prime plus a margin for risk;</a:t>
            </a:r>
          </a:p>
          <a:p>
            <a:pPr lvl="1">
              <a:spcBef>
                <a:spcPts val="1200"/>
              </a:spcBef>
            </a:pPr>
            <a:r>
              <a:rPr lang="en-US" sz="3000" dirty="0"/>
              <a:t>Repayment may be stretched out through the term of the </a:t>
            </a:r>
            <a:r>
              <a:rPr lang="en-US" sz="3000" dirty="0" smtClean="0"/>
              <a:t>plan</a:t>
            </a:r>
            <a:endParaRPr lang="en-US" sz="3000" dirty="0"/>
          </a:p>
          <a:p>
            <a:pPr marL="0" indent="0">
              <a:buNone/>
            </a:pPr>
            <a:r>
              <a:rPr lang="en-US" sz="2400" b="1" dirty="0">
                <a:solidFill>
                  <a:srgbClr val="77933C"/>
                </a:solidFill>
              </a:rPr>
              <a:t>11 USC §§ 506(a), 1322(b)(2); 1325(a)(5) – covered in Module </a:t>
            </a:r>
            <a:r>
              <a:rPr lang="en-US" sz="2400" b="1" dirty="0" smtClean="0">
                <a:solidFill>
                  <a:srgbClr val="77933C"/>
                </a:solidFill>
              </a:rPr>
              <a:t>4</a:t>
            </a:r>
            <a:endParaRPr lang="en-US" sz="2400" b="1" dirty="0">
              <a:solidFill>
                <a:srgbClr val="77933C"/>
              </a:solidFill>
            </a:endParaRPr>
          </a:p>
        </p:txBody>
      </p:sp>
    </p:spTree>
    <p:extLst>
      <p:ext uri="{BB962C8B-B14F-4D97-AF65-F5344CB8AC3E}">
        <p14:creationId xmlns:p14="http://schemas.microsoft.com/office/powerpoint/2010/main" val="221693013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Mortgage Secured by Principal Residence: Cure and Maintain</a:t>
            </a:r>
            <a:endParaRPr lang="en-US" dirty="0"/>
          </a:p>
        </p:txBody>
      </p:sp>
      <p:sp>
        <p:nvSpPr>
          <p:cNvPr id="3" name="Content Placeholder 2"/>
          <p:cNvSpPr>
            <a:spLocks noGrp="1"/>
          </p:cNvSpPr>
          <p:nvPr>
            <p:ph idx="1"/>
          </p:nvPr>
        </p:nvSpPr>
        <p:spPr>
          <a:xfrm>
            <a:off x="381000" y="1600200"/>
            <a:ext cx="8305800" cy="4800600"/>
          </a:xfrm>
        </p:spPr>
        <p:txBody>
          <a:bodyPr>
            <a:normAutofit fontScale="85000" lnSpcReduction="10000"/>
          </a:bodyPr>
          <a:lstStyle/>
          <a:p>
            <a:r>
              <a:rPr lang="en-US" sz="3800" dirty="0"/>
              <a:t>For most mortgages secured by the debtor’s principal residence, modification will not be an option</a:t>
            </a:r>
          </a:p>
          <a:p>
            <a:pPr lvl="1"/>
            <a:r>
              <a:rPr lang="en-US" dirty="0"/>
              <a:t>Except: stripping off totally unsecured junior mortgages</a:t>
            </a:r>
          </a:p>
          <a:p>
            <a:r>
              <a:rPr lang="en-US" sz="3800" dirty="0"/>
              <a:t>Still, chapter 13 provides great benefits: </a:t>
            </a:r>
          </a:p>
          <a:p>
            <a:pPr lvl="1">
              <a:spcBef>
                <a:spcPts val="1200"/>
              </a:spcBef>
            </a:pPr>
            <a:r>
              <a:rPr lang="en-US" dirty="0"/>
              <a:t>Stop foreclosure (automatic stay, immediate upon filing)</a:t>
            </a:r>
          </a:p>
          <a:p>
            <a:pPr lvl="1">
              <a:spcBef>
                <a:spcPts val="1200"/>
              </a:spcBef>
            </a:pPr>
            <a:r>
              <a:rPr lang="en-US" dirty="0"/>
              <a:t>Cure arrearage through the chapter 13 plan</a:t>
            </a:r>
          </a:p>
          <a:p>
            <a:pPr lvl="1">
              <a:spcBef>
                <a:spcPts val="1200"/>
              </a:spcBef>
            </a:pPr>
            <a:r>
              <a:rPr lang="en-US" dirty="0"/>
              <a:t>Maintain ongoing payments – either directly to the creditor or through chapter 13 plan (depends on local practice) </a:t>
            </a:r>
          </a:p>
        </p:txBody>
      </p:sp>
    </p:spTree>
    <p:extLst>
      <p:ext uri="{BB962C8B-B14F-4D97-AF65-F5344CB8AC3E}">
        <p14:creationId xmlns:p14="http://schemas.microsoft.com/office/powerpoint/2010/main" val="724343136"/>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Mortgage Secured by Principal Residence: Cure and Maintain</a:t>
            </a:r>
            <a:endParaRPr lang="en-US" dirty="0"/>
          </a:p>
        </p:txBody>
      </p:sp>
      <p:sp>
        <p:nvSpPr>
          <p:cNvPr id="3" name="Content Placeholder 2"/>
          <p:cNvSpPr>
            <a:spLocks noGrp="1"/>
          </p:cNvSpPr>
          <p:nvPr>
            <p:ph idx="1"/>
          </p:nvPr>
        </p:nvSpPr>
        <p:spPr>
          <a:xfrm>
            <a:off x="457200" y="1752600"/>
            <a:ext cx="8229600" cy="4572000"/>
          </a:xfrm>
        </p:spPr>
        <p:txBody>
          <a:bodyPr>
            <a:normAutofit/>
          </a:bodyPr>
          <a:lstStyle/>
          <a:p>
            <a:r>
              <a:rPr lang="en-US" dirty="0" smtClean="0"/>
              <a:t>Important</a:t>
            </a:r>
            <a:r>
              <a:rPr lang="en-US" dirty="0"/>
              <a:t>:  Debtor must be able </a:t>
            </a:r>
            <a:r>
              <a:rPr lang="en-US" dirty="0" smtClean="0"/>
              <a:t>to </a:t>
            </a:r>
            <a:r>
              <a:rPr lang="en-US" dirty="0"/>
              <a:t>make regular </a:t>
            </a:r>
            <a:r>
              <a:rPr lang="en-US" dirty="0" smtClean="0"/>
              <a:t>periodic mortgage </a:t>
            </a:r>
            <a:r>
              <a:rPr lang="en-US" dirty="0"/>
              <a:t>payments going forward, plus the chapter 13 plan payment! </a:t>
            </a:r>
          </a:p>
          <a:p>
            <a:r>
              <a:rPr lang="en-US" dirty="0" smtClean="0"/>
              <a:t>Alternative</a:t>
            </a:r>
            <a:r>
              <a:rPr lang="en-US" dirty="0"/>
              <a:t>: Seek a loan modification while bankruptcy is </a:t>
            </a:r>
            <a:r>
              <a:rPr lang="en-US" dirty="0" smtClean="0"/>
              <a:t>pending</a:t>
            </a:r>
            <a:endParaRPr lang="en-US" dirty="0"/>
          </a:p>
          <a:p>
            <a:pPr marL="0" indent="0">
              <a:buNone/>
            </a:pPr>
            <a:endParaRPr lang="en-US" sz="2000" b="1" dirty="0" smtClean="0">
              <a:solidFill>
                <a:srgbClr val="77933C"/>
              </a:solidFill>
            </a:endParaRPr>
          </a:p>
          <a:p>
            <a:pPr marL="0" indent="0">
              <a:buNone/>
            </a:pPr>
            <a:r>
              <a:rPr lang="en-US" sz="2200" b="1" dirty="0" smtClean="0">
                <a:solidFill>
                  <a:srgbClr val="77933C"/>
                </a:solidFill>
              </a:rPr>
              <a:t>11 </a:t>
            </a:r>
            <a:r>
              <a:rPr lang="en-US" sz="2200" b="1" dirty="0">
                <a:solidFill>
                  <a:srgbClr val="77933C"/>
                </a:solidFill>
              </a:rPr>
              <a:t>USC § 1322(b)(5) – covered in Module </a:t>
            </a:r>
            <a:r>
              <a:rPr lang="en-US" sz="2200" b="1" dirty="0" smtClean="0">
                <a:solidFill>
                  <a:srgbClr val="77933C"/>
                </a:solidFill>
              </a:rPr>
              <a:t>4</a:t>
            </a:r>
            <a:endParaRPr lang="en-US" sz="2200" b="1" dirty="0">
              <a:solidFill>
                <a:srgbClr val="77933C"/>
              </a:solidFill>
            </a:endParaRPr>
          </a:p>
        </p:txBody>
      </p:sp>
    </p:spTree>
    <p:extLst>
      <p:ext uri="{BB962C8B-B14F-4D97-AF65-F5344CB8AC3E}">
        <p14:creationId xmlns:p14="http://schemas.microsoft.com/office/powerpoint/2010/main" val="398494207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Chapter 13 Discharge</a:t>
            </a:r>
            <a:endParaRPr lang="en-US" dirty="0"/>
          </a:p>
        </p:txBody>
      </p:sp>
      <p:sp>
        <p:nvSpPr>
          <p:cNvPr id="3" name="Content Placeholder 2"/>
          <p:cNvSpPr>
            <a:spLocks noGrp="1"/>
          </p:cNvSpPr>
          <p:nvPr>
            <p:ph idx="1"/>
          </p:nvPr>
        </p:nvSpPr>
        <p:spPr>
          <a:xfrm>
            <a:off x="381000" y="1447800"/>
            <a:ext cx="8305800" cy="5181600"/>
          </a:xfrm>
        </p:spPr>
        <p:txBody>
          <a:bodyPr>
            <a:normAutofit fontScale="85000" lnSpcReduction="10000"/>
          </a:bodyPr>
          <a:lstStyle/>
          <a:p>
            <a:r>
              <a:rPr lang="en-US" sz="3300" dirty="0" smtClean="0"/>
              <a:t>Will be entered after plan payments are completed</a:t>
            </a:r>
          </a:p>
          <a:p>
            <a:pPr lvl="1"/>
            <a:r>
              <a:rPr lang="en-US" sz="2900" dirty="0" smtClean="0"/>
              <a:t>Debtor must complete a financial management course by an approved provider before final plan payment</a:t>
            </a:r>
          </a:p>
          <a:p>
            <a:r>
              <a:rPr lang="en-US" sz="3300" dirty="0"/>
              <a:t>If debtor cannot complete the chapter 13 plan, consider: </a:t>
            </a:r>
          </a:p>
          <a:p>
            <a:pPr lvl="1"/>
            <a:r>
              <a:rPr lang="en-US" sz="2900" dirty="0"/>
              <a:t>Modification of the plan (by motion)</a:t>
            </a:r>
          </a:p>
          <a:p>
            <a:pPr lvl="1"/>
            <a:r>
              <a:rPr lang="en-US" sz="2900" dirty="0"/>
              <a:t>Hardship discharge</a:t>
            </a:r>
          </a:p>
          <a:p>
            <a:pPr lvl="1"/>
            <a:r>
              <a:rPr lang="en-US" sz="2900" dirty="0"/>
              <a:t>Conversion to chapter 7</a:t>
            </a:r>
          </a:p>
          <a:p>
            <a:pPr lvl="1"/>
            <a:r>
              <a:rPr lang="en-US" sz="2900" dirty="0"/>
              <a:t>Dismissal of the case (voluntary or by court) without </a:t>
            </a:r>
            <a:r>
              <a:rPr lang="en-US" sz="2900" dirty="0" smtClean="0"/>
              <a:t>discharge</a:t>
            </a:r>
            <a:endParaRPr lang="en-US" sz="2900" dirty="0"/>
          </a:p>
        </p:txBody>
      </p:sp>
    </p:spTree>
    <p:extLst>
      <p:ext uri="{BB962C8B-B14F-4D97-AF65-F5344CB8AC3E}">
        <p14:creationId xmlns:p14="http://schemas.microsoft.com/office/powerpoint/2010/main" val="2055891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28714</TotalTime>
  <Words>10121</Words>
  <Application>Microsoft Office PowerPoint</Application>
  <PresentationFormat>On-screen Show (4:3)</PresentationFormat>
  <Paragraphs>1119</Paragraphs>
  <Slides>118</Slides>
  <Notes>118</Notes>
  <HiddenSlides>0</HiddenSlides>
  <MMClips>0</MMClips>
  <ScaleCrop>false</ScaleCrop>
  <HeadingPairs>
    <vt:vector size="4" baseType="variant">
      <vt:variant>
        <vt:lpstr>Theme</vt:lpstr>
      </vt:variant>
      <vt:variant>
        <vt:i4>1</vt:i4>
      </vt:variant>
      <vt:variant>
        <vt:lpstr>Slide Titles</vt:lpstr>
      </vt:variant>
      <vt:variant>
        <vt:i4>118</vt:i4>
      </vt:variant>
    </vt:vector>
  </HeadingPairs>
  <TitlesOfParts>
    <vt:vector size="119" baseType="lpstr">
      <vt:lpstr>Office Theme</vt:lpstr>
      <vt:lpstr>Module 1: Bankruptcy Overview</vt:lpstr>
      <vt:lpstr>Pro Bono Bankruptcy Training Program Material</vt:lpstr>
      <vt:lpstr>Sources of Bankruptcy Law:</vt:lpstr>
      <vt:lpstr>Two Key Bankruptcy Concepts:</vt:lpstr>
      <vt:lpstr>Key Bankruptcy Concepts</vt:lpstr>
      <vt:lpstr>The Various Chapters</vt:lpstr>
      <vt:lpstr>The Various Chapters</vt:lpstr>
      <vt:lpstr>Chapter 7 Overview</vt:lpstr>
      <vt:lpstr>Chapter 13 Overview</vt:lpstr>
      <vt:lpstr>Chapter 13 Overview</vt:lpstr>
      <vt:lpstr> Property of the Estate and Exemptions</vt:lpstr>
      <vt:lpstr>The Bankruptcy Estate</vt:lpstr>
      <vt:lpstr>The Bankruptcy Estate</vt:lpstr>
      <vt:lpstr>The Bankruptcy Estate</vt:lpstr>
      <vt:lpstr>The Bankruptcy Estate</vt:lpstr>
      <vt:lpstr>The Bankruptcy Estate</vt:lpstr>
      <vt:lpstr>Commonly missed assets</vt:lpstr>
      <vt:lpstr>Commonly missed assets</vt:lpstr>
      <vt:lpstr>Exemption Choice</vt:lpstr>
      <vt:lpstr>Exemption Choice</vt:lpstr>
      <vt:lpstr>Exemption Choice</vt:lpstr>
      <vt:lpstr>Which Exemptions Apply?</vt:lpstr>
      <vt:lpstr>Which Exemptions Apply?</vt:lpstr>
      <vt:lpstr>Which Exemptions Apply?</vt:lpstr>
      <vt:lpstr>Which Exemptions Apply?</vt:lpstr>
      <vt:lpstr>Which Exemptions Apply?</vt:lpstr>
      <vt:lpstr>Federal Bankruptcy Exemptions</vt:lpstr>
      <vt:lpstr>Federal Bankruptcy Exemptions</vt:lpstr>
      <vt:lpstr>Calculating Exemptions</vt:lpstr>
      <vt:lpstr>Protection for Exempt Property</vt:lpstr>
      <vt:lpstr>State Homestead Exemption Limitations </vt:lpstr>
      <vt:lpstr> The Automatic Stay</vt:lpstr>
      <vt:lpstr>The Automatic Stay</vt:lpstr>
      <vt:lpstr>Scope of the Stay</vt:lpstr>
      <vt:lpstr>Scope of the Stay</vt:lpstr>
      <vt:lpstr>Exceptions to Automatic Stay</vt:lpstr>
      <vt:lpstr>Exceptions to Automatic Stay</vt:lpstr>
      <vt:lpstr>Repeat Filings</vt:lpstr>
      <vt:lpstr>Repeat Filings</vt:lpstr>
      <vt:lpstr>Repeat Filings</vt:lpstr>
      <vt:lpstr>Residential Tenant Evictions</vt:lpstr>
      <vt:lpstr>Residential Tenant Evictions</vt:lpstr>
      <vt:lpstr>Residential Tenant Evictions</vt:lpstr>
      <vt:lpstr>Residential Tenant Evictions</vt:lpstr>
      <vt:lpstr>Duration of Stay</vt:lpstr>
      <vt:lpstr>Duration of Stay</vt:lpstr>
      <vt:lpstr>Violation of Automatic Stay</vt:lpstr>
      <vt:lpstr>Motion for Relief from Stay</vt:lpstr>
      <vt:lpstr>Utility Service</vt:lpstr>
      <vt:lpstr>Utility Service</vt:lpstr>
      <vt:lpstr> Discharge and Dischargeability</vt:lpstr>
      <vt:lpstr>The Fresh Start</vt:lpstr>
      <vt:lpstr>Discharge of Debts</vt:lpstr>
      <vt:lpstr>Exceptions to the Discharge</vt:lpstr>
      <vt:lpstr>Exceptions to the Discharge</vt:lpstr>
      <vt:lpstr>Exceptions to the Discharge</vt:lpstr>
      <vt:lpstr>Exceptions to the Discharge</vt:lpstr>
      <vt:lpstr>Grounds for Denial of Discharge:</vt:lpstr>
      <vt:lpstr>Grounds for Denial of Discharge:</vt:lpstr>
      <vt:lpstr> Overview of Chapter 7</vt:lpstr>
      <vt:lpstr>Eligibility to File Chapter 7</vt:lpstr>
      <vt:lpstr>Eligibility to File Chapter 7</vt:lpstr>
      <vt:lpstr>Eligibility for Chapter 7 Discharge</vt:lpstr>
      <vt:lpstr>The Means Test</vt:lpstr>
      <vt:lpstr>The Means Test</vt:lpstr>
      <vt:lpstr>Filing Initial Documents</vt:lpstr>
      <vt:lpstr>Filing Initial Documents</vt:lpstr>
      <vt:lpstr>Chapter 7 Trustee </vt:lpstr>
      <vt:lpstr>Meeting of Creditors</vt:lpstr>
      <vt:lpstr>Meeting of Creditors</vt:lpstr>
      <vt:lpstr>Retention of Exempt Property</vt:lpstr>
      <vt:lpstr>Trustee Looks For Assets To Liquidate For Benefit Of Creditors</vt:lpstr>
      <vt:lpstr>Trustee Looks For Assets To Liquidate For Benefit Of Creditors</vt:lpstr>
      <vt:lpstr>General Rule: Secured Creditors Stay Secured</vt:lpstr>
      <vt:lpstr>Avoiding Liens That Impair The Debtor’s Exemptions</vt:lpstr>
      <vt:lpstr>Redemption</vt:lpstr>
      <vt:lpstr>Reaffirmation</vt:lpstr>
      <vt:lpstr>Discharge</vt:lpstr>
      <vt:lpstr>In Summary: When is Chapter 7 a Good Option? </vt:lpstr>
      <vt:lpstr> Overview of Chapter 13</vt:lpstr>
      <vt:lpstr>How is Chapter 13 Different?  </vt:lpstr>
      <vt:lpstr>How is Chapter 13 Different?  </vt:lpstr>
      <vt:lpstr>Chapter 13 Eligibility</vt:lpstr>
      <vt:lpstr>Chapter 13 Eligibility</vt:lpstr>
      <vt:lpstr>Eligibility for Ch. 13 Discharge</vt:lpstr>
      <vt:lpstr>Filing Initial Documents</vt:lpstr>
      <vt:lpstr>Filing Initial Documents</vt:lpstr>
      <vt:lpstr>Codebtor Stay</vt:lpstr>
      <vt:lpstr>Chapter 13 Trustee</vt:lpstr>
      <vt:lpstr>Chapter 13 Plan</vt:lpstr>
      <vt:lpstr>Chapter 13 Plan</vt:lpstr>
      <vt:lpstr>Plan Confirmation Tests  </vt:lpstr>
      <vt:lpstr>Plan Confirmation Tests  </vt:lpstr>
      <vt:lpstr>Secured Claims  </vt:lpstr>
      <vt:lpstr>Modifying Secured Claims  </vt:lpstr>
      <vt:lpstr>Modifying Secured Claims  </vt:lpstr>
      <vt:lpstr>Mortgage Secured by Principal Residence: Cure and Maintain</vt:lpstr>
      <vt:lpstr>Mortgage Secured by Principal Residence: Cure and Maintain</vt:lpstr>
      <vt:lpstr>Chapter 13 Discharge</vt:lpstr>
      <vt:lpstr>Chapter 13 Discharge</vt:lpstr>
      <vt:lpstr>Chapter 13 Discharge</vt:lpstr>
      <vt:lpstr>Counseling the Consumer Debtor Why Bankruptcy?</vt:lpstr>
      <vt:lpstr>What Bankruptcy Can Do</vt:lpstr>
      <vt:lpstr>What Bankruptcy Can Do</vt:lpstr>
      <vt:lpstr>What Bankruptcy Cannot Do</vt:lpstr>
      <vt:lpstr>What Bankruptcy Cannot Do</vt:lpstr>
      <vt:lpstr>Counseling the Judgment-Proof Debtor</vt:lpstr>
      <vt:lpstr>Counseling the Judgment-Proof Debtor</vt:lpstr>
      <vt:lpstr>Pros and Cons of Bankruptcy</vt:lpstr>
      <vt:lpstr>Alternatives to Bankruptcy</vt:lpstr>
      <vt:lpstr>Alternatives to Bankruptcy</vt:lpstr>
      <vt:lpstr>Alternatives to Bankruptcy</vt:lpstr>
      <vt:lpstr>Alternatives – Saving a Home</vt:lpstr>
      <vt:lpstr>Making Home Affordable Program</vt:lpstr>
      <vt:lpstr>Loss Mitigation Options</vt:lpstr>
      <vt:lpstr>Loss Mitigation Options</vt:lpstr>
      <vt:lpstr>Advice for Homeowners</vt:lpstr>
      <vt:lpstr>Advice for Homeowners</vt:lpstr>
    </vt:vector>
  </TitlesOfParts>
  <Company>NCLC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Beverlie Sopiep</dc:creator>
  <cp:lastModifiedBy>John Rao</cp:lastModifiedBy>
  <cp:revision>111</cp:revision>
  <cp:lastPrinted>2015-02-24T16:39:20Z</cp:lastPrinted>
  <dcterms:created xsi:type="dcterms:W3CDTF">2015-01-15T21:02:18Z</dcterms:created>
  <dcterms:modified xsi:type="dcterms:W3CDTF">2017-07-24T17:16:46Z</dcterms:modified>
</cp:coreProperties>
</file>