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sldIdLst>
    <p:sldId id="256" r:id="rId2"/>
    <p:sldId id="31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317"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33C"/>
    <a:srgbClr val="065C27"/>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0" autoAdjust="0"/>
    <p:restoredTop sz="84178" autoAdjust="0"/>
  </p:normalViewPr>
  <p:slideViewPr>
    <p:cSldViewPr>
      <p:cViewPr>
        <p:scale>
          <a:sx n="73" d="100"/>
          <a:sy n="73" d="100"/>
        </p:scale>
        <p:origin x="-653" y="374"/>
      </p:cViewPr>
      <p:guideLst>
        <p:guide orient="horz" pos="2160"/>
        <p:guide pos="2880"/>
      </p:guideLst>
    </p:cSldViewPr>
  </p:slideViewPr>
  <p:outlineViewPr>
    <p:cViewPr>
      <p:scale>
        <a:sx n="33" d="100"/>
        <a:sy n="33" d="100"/>
      </p:scale>
      <p:origin x="0" y="1167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0494B-094F-45F7-B274-51C37CACD2BA}" type="datetimeFigureOut">
              <a:rPr lang="en-US" smtClean="0"/>
              <a:t>7/24/2017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203791-3B86-4A7F-857A-326AF8639D39}" type="slidenum">
              <a:rPr lang="en-US" smtClean="0"/>
              <a:t>‹#›</a:t>
            </a:fld>
            <a:endParaRPr lang="en-US"/>
          </a:p>
        </p:txBody>
      </p:sp>
    </p:spTree>
    <p:extLst>
      <p:ext uri="{BB962C8B-B14F-4D97-AF65-F5344CB8AC3E}">
        <p14:creationId xmlns:p14="http://schemas.microsoft.com/office/powerpoint/2010/main" val="259751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2 - 1.1</a:t>
            </a:r>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4</a:t>
            </a:fld>
            <a:endParaRPr lang="en-US"/>
          </a:p>
        </p:txBody>
      </p:sp>
    </p:spTree>
    <p:extLst>
      <p:ext uri="{BB962C8B-B14F-4D97-AF65-F5344CB8AC3E}">
        <p14:creationId xmlns:p14="http://schemas.microsoft.com/office/powerpoint/2010/main" val="107852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1.4 </a:t>
            </a:r>
          </a:p>
          <a:p>
            <a:endParaRPr lang="en-US" baseline="0" dirty="0" smtClean="0"/>
          </a:p>
          <a:p>
            <a:r>
              <a:rPr lang="en-US" dirty="0"/>
              <a:t>This is a good place for the trainer to elaborate on common experiences.  For example, </a:t>
            </a:r>
            <a:r>
              <a:rPr lang="en-US" dirty="0" smtClean="0"/>
              <a:t>clients may have purchased </a:t>
            </a:r>
            <a:r>
              <a:rPr lang="en-US" dirty="0"/>
              <a:t>burial plots, and don’t realize that this is real property they should disclose and exempt.  Another common issue is that elderly clients may have helped a child or grandchild buy a car; the car may be titled in client’s name (perhaps even with a loan in client’s name), but a child or grandchild is driving the car (and paying the note).  Don’t assume that just because the debtor doesn’t drive she doesn’t have a car (or multiple cars!).  </a:t>
            </a:r>
          </a:p>
          <a:p>
            <a:r>
              <a:rPr lang="en-US" dirty="0"/>
              <a:t> </a:t>
            </a:r>
          </a:p>
          <a:p>
            <a:r>
              <a:rPr lang="en-US" dirty="0"/>
              <a:t>This may also be a good place to hammer the point about potential legal claims – if you don’t list them, the client may be prevented from pursuing them later based on judicial estoppel or standing problems. </a:t>
            </a:r>
            <a:r>
              <a:rPr lang="en-US" dirty="0" smtClean="0"/>
              <a:t>The client</a:t>
            </a:r>
            <a:r>
              <a:rPr lang="en-US" baseline="0" dirty="0" smtClean="0"/>
              <a:t> must be reminded that all legal claims must be scheduled, even if a law suit on the claim has not been filed. </a:t>
            </a:r>
            <a:endParaRPr lang="en-US" dirty="0"/>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13</a:t>
            </a:fld>
            <a:endParaRPr lang="en-US"/>
          </a:p>
        </p:txBody>
      </p:sp>
    </p:spTree>
    <p:extLst>
      <p:ext uri="{BB962C8B-B14F-4D97-AF65-F5344CB8AC3E}">
        <p14:creationId xmlns:p14="http://schemas.microsoft.com/office/powerpoint/2010/main" val="202015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1.4 </a:t>
            </a:r>
          </a:p>
          <a:p>
            <a:endParaRPr lang="en-US" dirty="0" smtClean="0"/>
          </a:p>
          <a:p>
            <a:r>
              <a:rPr lang="en-US" dirty="0" smtClean="0"/>
              <a:t>Potential clients</a:t>
            </a:r>
            <a:r>
              <a:rPr lang="en-US" baseline="0" dirty="0" smtClean="0"/>
              <a:t> should be encouraged to consider debts they may have incurred many years ago, even those that may be beyond a statute of limitations.</a:t>
            </a:r>
            <a:endParaRPr lang="en-US" dirty="0" smtClean="0"/>
          </a:p>
          <a:p>
            <a:endParaRPr lang="en-US" dirty="0" smtClean="0"/>
          </a:p>
          <a:p>
            <a:r>
              <a:rPr lang="en-US" dirty="0" smtClean="0"/>
              <a:t>All debts must be disclosed</a:t>
            </a:r>
            <a:r>
              <a:rPr lang="en-US" baseline="0" dirty="0" smtClean="0"/>
              <a:t> in the bankruptcy schedules, even those that are </a:t>
            </a:r>
            <a:r>
              <a:rPr lang="en-US" baseline="0" dirty="0" err="1" smtClean="0"/>
              <a:t>nondischargeable</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88D24A6A-6336-0941-8BC7-629B48A24BB0}" type="slidenum">
              <a:rPr lang="en-US" smtClean="0"/>
              <a:pPr/>
              <a:t>14</a:t>
            </a:fld>
            <a:endParaRPr lang="en-US"/>
          </a:p>
        </p:txBody>
      </p:sp>
    </p:spTree>
    <p:extLst>
      <p:ext uri="{BB962C8B-B14F-4D97-AF65-F5344CB8AC3E}">
        <p14:creationId xmlns:p14="http://schemas.microsoft.com/office/powerpoint/2010/main" val="397796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1.2 and 1.3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15</a:t>
            </a:fld>
            <a:endParaRPr lang="en-US"/>
          </a:p>
        </p:txBody>
      </p:sp>
    </p:spTree>
    <p:extLst>
      <p:ext uri="{BB962C8B-B14F-4D97-AF65-F5344CB8AC3E}">
        <p14:creationId xmlns:p14="http://schemas.microsoft.com/office/powerpoint/2010/main" val="325630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1.2 and 1.3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8D24A6A-6336-0941-8BC7-629B48A24BB0}" type="slidenum">
              <a:rPr lang="en-US" smtClean="0"/>
              <a:pPr/>
              <a:t>16</a:t>
            </a:fld>
            <a:endParaRPr lang="en-US"/>
          </a:p>
        </p:txBody>
      </p:sp>
    </p:spTree>
    <p:extLst>
      <p:ext uri="{BB962C8B-B14F-4D97-AF65-F5344CB8AC3E}">
        <p14:creationId xmlns:p14="http://schemas.microsoft.com/office/powerpoint/2010/main" val="1596530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1.5</a:t>
            </a:r>
          </a:p>
          <a:p>
            <a:r>
              <a:rPr lang="en-US" dirty="0" smtClean="0"/>
              <a:t> </a:t>
            </a:r>
          </a:p>
          <a:p>
            <a:r>
              <a:rPr lang="en-US" dirty="0" smtClean="0"/>
              <a:t>Key</a:t>
            </a:r>
            <a:r>
              <a:rPr lang="en-US" baseline="0" dirty="0" smtClean="0"/>
              <a:t> part of initial investigation: helping debtor list and value property, in order to figure out (a) is it all exempt in a chapter 7, or (b) if filing a chapter 13, how much do you need to pay unsecured creditors in the plan (recall Best Interests of Creditors Test discussed in Module 1 – 3.10!).</a:t>
            </a:r>
          </a:p>
          <a:p>
            <a:endParaRPr lang="en-US" baseline="0" dirty="0" smtClean="0"/>
          </a:p>
          <a:p>
            <a:r>
              <a:rPr lang="en-US" baseline="0" dirty="0" smtClean="0"/>
              <a:t>Car and home – use websites listed in previous slide, together with client’s information about condition and features of the property.</a:t>
            </a:r>
          </a:p>
          <a:p>
            <a:r>
              <a:rPr lang="en-US" baseline="0" dirty="0" smtClean="0"/>
              <a:t>Most other property – debtor should estimate value, generally based on how much could the debtor sell it for at a garage sale or on </a:t>
            </a:r>
            <a:r>
              <a:rPr lang="en-US" baseline="0" dirty="0" err="1" smtClean="0"/>
              <a:t>ebay</a:t>
            </a:r>
            <a:r>
              <a:rPr lang="en-US" baseline="0" dirty="0" smtClean="0"/>
              <a:t> or Craigslist.  </a:t>
            </a:r>
            <a:r>
              <a:rPr lang="en-US" baseline="0" dirty="0" smtClean="0"/>
              <a:t>If there is a security interest on personal property, Code section 506(a)(2) states that replacement value should be used. Important </a:t>
            </a:r>
            <a:r>
              <a:rPr lang="en-US" baseline="0" dirty="0" smtClean="0"/>
              <a:t>to ask the right questions and be as accurate as possible.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17</a:t>
            </a:fld>
            <a:endParaRPr lang="en-US"/>
          </a:p>
        </p:txBody>
      </p:sp>
    </p:spTree>
    <p:extLst>
      <p:ext uri="{BB962C8B-B14F-4D97-AF65-F5344CB8AC3E}">
        <p14:creationId xmlns:p14="http://schemas.microsoft.com/office/powerpoint/2010/main" val="4078935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2.1-2.6</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19</a:t>
            </a:fld>
            <a:endParaRPr lang="en-US"/>
          </a:p>
        </p:txBody>
      </p:sp>
    </p:spTree>
    <p:extLst>
      <p:ext uri="{BB962C8B-B14F-4D97-AF65-F5344CB8AC3E}">
        <p14:creationId xmlns:p14="http://schemas.microsoft.com/office/powerpoint/2010/main" val="222727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2.2</a:t>
            </a:r>
          </a:p>
          <a:p>
            <a:endParaRPr lang="en-US" dirty="0" smtClean="0"/>
          </a:p>
          <a:p>
            <a:r>
              <a:rPr lang="en-US" dirty="0" smtClean="0"/>
              <a:t>If a joint case is filed, current monthly income includes all income received by the debtor and the debtor’s spouse. </a:t>
            </a:r>
          </a:p>
          <a:p>
            <a:endParaRPr lang="en-US" dirty="0" smtClean="0"/>
          </a:p>
          <a:p>
            <a:r>
              <a:rPr lang="en-US" dirty="0" smtClean="0"/>
              <a:t>If a married debtor files alone, the non-debtor spouse’s income is considered for purposes of the safe harbor unless the debtor files a statement under oath that the debtor and the debtor’s spouse are separated.</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20</a:t>
            </a:fld>
            <a:endParaRPr lang="en-US"/>
          </a:p>
        </p:txBody>
      </p:sp>
    </p:spTree>
    <p:extLst>
      <p:ext uri="{BB962C8B-B14F-4D97-AF65-F5344CB8AC3E}">
        <p14:creationId xmlns:p14="http://schemas.microsoft.com/office/powerpoint/2010/main" val="2585756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2.2</a:t>
            </a:r>
          </a:p>
        </p:txBody>
      </p:sp>
      <p:sp>
        <p:nvSpPr>
          <p:cNvPr id="4" name="Slide Number Placeholder 3"/>
          <p:cNvSpPr>
            <a:spLocks noGrp="1"/>
          </p:cNvSpPr>
          <p:nvPr>
            <p:ph type="sldNum" sz="quarter" idx="10"/>
          </p:nvPr>
        </p:nvSpPr>
        <p:spPr/>
        <p:txBody>
          <a:bodyPr/>
          <a:lstStyle/>
          <a:p>
            <a:fld id="{88D24A6A-6336-0941-8BC7-629B48A24BB0}" type="slidenum">
              <a:rPr lang="en-US" smtClean="0"/>
              <a:pPr/>
              <a:t>21</a:t>
            </a:fld>
            <a:endParaRPr lang="en-US"/>
          </a:p>
        </p:txBody>
      </p:sp>
    </p:spTree>
    <p:extLst>
      <p:ext uri="{BB962C8B-B14F-4D97-AF65-F5344CB8AC3E}">
        <p14:creationId xmlns:p14="http://schemas.microsoft.com/office/powerpoint/2010/main" val="3002667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2.2</a:t>
            </a:r>
          </a:p>
          <a:p>
            <a:endParaRPr lang="en-US" dirty="0" smtClean="0"/>
          </a:p>
          <a:p>
            <a:r>
              <a:rPr lang="en-US" dirty="0" smtClean="0"/>
              <a:t>Trainers should provide examples of median income figures for state.  These figures can be found on the United States Trustee Program’s website at www.justice.gov/ust.</a:t>
            </a:r>
          </a:p>
          <a:p>
            <a:endParaRPr lang="en-US" dirty="0" smtClean="0"/>
          </a:p>
          <a:p>
            <a:r>
              <a:rPr lang="en-US" dirty="0" smtClean="0"/>
              <a:t>Bankruptcy Code does not define “household” or “family” size.  Discuss different approaches adopted by courts (“economic unit,” “heads on bed,” etc.).</a:t>
            </a:r>
            <a:r>
              <a:rPr lang="en-US" baseline="0" dirty="0" smtClean="0"/>
              <a:t> </a:t>
            </a:r>
            <a:endParaRPr lang="en-US" dirty="0" smtClean="0"/>
          </a:p>
          <a:p>
            <a:endParaRPr lang="en-US" dirty="0" smtClean="0"/>
          </a:p>
          <a:p>
            <a:r>
              <a:rPr lang="en-US" dirty="0" smtClean="0"/>
              <a:t>Discuss that most debtors do</a:t>
            </a:r>
            <a:r>
              <a:rPr lang="en-US" baseline="0" dirty="0" smtClean="0"/>
              <a:t> not need to fill out Form 122A-2 (Chapter 7 Means Test Calculation).  Below-median debtor need only fill out Form 122A-1 (Chapter 7 Statement of Your Current Monthly Income).</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22</a:t>
            </a:fld>
            <a:endParaRPr lang="en-US"/>
          </a:p>
        </p:txBody>
      </p:sp>
    </p:spTree>
    <p:extLst>
      <p:ext uri="{BB962C8B-B14F-4D97-AF65-F5344CB8AC3E}">
        <p14:creationId xmlns:p14="http://schemas.microsoft.com/office/powerpoint/2010/main" val="2164905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2.3</a:t>
            </a:r>
          </a:p>
          <a:p>
            <a:endParaRPr lang="en-US" dirty="0" smtClean="0"/>
          </a:p>
          <a:p>
            <a:r>
              <a:rPr lang="en-US" dirty="0" smtClean="0"/>
              <a:t>Above</a:t>
            </a:r>
            <a:r>
              <a:rPr lang="en-US" baseline="0" dirty="0" smtClean="0"/>
              <a:t>-median income debtors must fill out Form 122A-2. </a:t>
            </a:r>
          </a:p>
          <a:p>
            <a:endParaRPr lang="en-US" baseline="0" dirty="0" smtClean="0"/>
          </a:p>
          <a:p>
            <a:r>
              <a:rPr lang="en-US" dirty="0" smtClean="0"/>
              <a:t>Current means testing figures are available at: http://www.justice.gov/ust/eo/bapcpa/20141101/meanstesting.htm</a:t>
            </a:r>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23</a:t>
            </a:fld>
            <a:endParaRPr lang="en-US"/>
          </a:p>
        </p:txBody>
      </p:sp>
    </p:spTree>
    <p:extLst>
      <p:ext uri="{BB962C8B-B14F-4D97-AF65-F5344CB8AC3E}">
        <p14:creationId xmlns:p14="http://schemas.microsoft.com/office/powerpoint/2010/main" val="151694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2 - 1.1</a:t>
            </a:r>
          </a:p>
          <a:p>
            <a:endParaRPr lang="en-US" dirty="0" smtClean="0"/>
          </a:p>
          <a:p>
            <a:r>
              <a:rPr lang="en-US" dirty="0" smtClean="0"/>
              <a:t>Some attorneys put</a:t>
            </a:r>
            <a:r>
              <a:rPr lang="en-US" baseline="0" dirty="0" smtClean="0"/>
              <a:t> up a copy of this sign in their office – which adorns the wall of most 341 meeting of creditor rooms.  They want the client to feel the same sense of the importance of full disclosure in their office as they do in the meeting of creditors, where they will testify under oath.  This may be too dramatic; but think of your own way of getting across the importance of telling you everything </a:t>
            </a:r>
            <a:r>
              <a:rPr lang="en-US" i="1" baseline="0" dirty="0" smtClean="0"/>
              <a:t>now</a:t>
            </a:r>
            <a:r>
              <a:rPr lang="en-US" baseline="0" dirty="0" smtClean="0"/>
              <a:t>, not later.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5</a:t>
            </a:fld>
            <a:endParaRPr lang="en-US"/>
          </a:p>
        </p:txBody>
      </p:sp>
    </p:spTree>
    <p:extLst>
      <p:ext uri="{BB962C8B-B14F-4D97-AF65-F5344CB8AC3E}">
        <p14:creationId xmlns:p14="http://schemas.microsoft.com/office/powerpoint/2010/main" val="3954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2.4</a:t>
            </a:r>
          </a:p>
          <a:p>
            <a:endParaRPr lang="en-US" dirty="0" smtClean="0"/>
          </a:p>
          <a:p>
            <a:r>
              <a:rPr lang="en-US" dirty="0" smtClean="0"/>
              <a:t>The dollar amounts on this slide and in Code section 707(b) change every three </a:t>
            </a:r>
            <a:r>
              <a:rPr lang="en-US" dirty="0" smtClean="0"/>
              <a:t>years. </a:t>
            </a:r>
            <a:endParaRPr lang="en-US" dirty="0" smtClean="0"/>
          </a:p>
        </p:txBody>
      </p:sp>
      <p:sp>
        <p:nvSpPr>
          <p:cNvPr id="4" name="Slide Number Placeholder 3"/>
          <p:cNvSpPr>
            <a:spLocks noGrp="1"/>
          </p:cNvSpPr>
          <p:nvPr>
            <p:ph type="sldNum" sz="quarter" idx="10"/>
          </p:nvPr>
        </p:nvSpPr>
        <p:spPr/>
        <p:txBody>
          <a:bodyPr/>
          <a:lstStyle/>
          <a:p>
            <a:fld id="{88D24A6A-6336-0941-8BC7-629B48A24BB0}" type="slidenum">
              <a:rPr lang="en-US" smtClean="0"/>
              <a:pPr/>
              <a:t>24</a:t>
            </a:fld>
            <a:endParaRPr lang="en-US"/>
          </a:p>
        </p:txBody>
      </p:sp>
    </p:spTree>
    <p:extLst>
      <p:ext uri="{BB962C8B-B14F-4D97-AF65-F5344CB8AC3E}">
        <p14:creationId xmlns:p14="http://schemas.microsoft.com/office/powerpoint/2010/main" val="3988979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2.4</a:t>
            </a:r>
          </a:p>
          <a:p>
            <a:endParaRPr lang="en-US" dirty="0" smtClean="0"/>
          </a:p>
        </p:txBody>
      </p:sp>
      <p:sp>
        <p:nvSpPr>
          <p:cNvPr id="4" name="Slide Number Placeholder 3"/>
          <p:cNvSpPr>
            <a:spLocks noGrp="1"/>
          </p:cNvSpPr>
          <p:nvPr>
            <p:ph type="sldNum" sz="quarter" idx="10"/>
          </p:nvPr>
        </p:nvSpPr>
        <p:spPr/>
        <p:txBody>
          <a:bodyPr/>
          <a:lstStyle/>
          <a:p>
            <a:fld id="{88D24A6A-6336-0941-8BC7-629B48A24BB0}" type="slidenum">
              <a:rPr lang="en-US" smtClean="0"/>
              <a:pPr/>
              <a:t>25</a:t>
            </a:fld>
            <a:endParaRPr lang="en-US"/>
          </a:p>
        </p:txBody>
      </p:sp>
    </p:spTree>
    <p:extLst>
      <p:ext uri="{BB962C8B-B14F-4D97-AF65-F5344CB8AC3E}">
        <p14:creationId xmlns:p14="http://schemas.microsoft.com/office/powerpoint/2010/main" val="75533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2.4</a:t>
            </a:r>
          </a:p>
          <a:p>
            <a:endParaRPr lang="en-US" dirty="0" smtClean="0"/>
          </a:p>
          <a:p>
            <a:r>
              <a:rPr lang="en-US" dirty="0" smtClean="0"/>
              <a:t>A “Means Test Flowchart” that helps illustrate the application of the means test is attached as Appendix B to Module 2.</a:t>
            </a:r>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26</a:t>
            </a:fld>
            <a:endParaRPr lang="en-US"/>
          </a:p>
        </p:txBody>
      </p:sp>
    </p:spTree>
    <p:extLst>
      <p:ext uri="{BB962C8B-B14F-4D97-AF65-F5344CB8AC3E}">
        <p14:creationId xmlns:p14="http://schemas.microsoft.com/office/powerpoint/2010/main" val="3361068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3.1</a:t>
            </a:r>
          </a:p>
          <a:p>
            <a:endParaRPr lang="en-US" dirty="0" smtClean="0"/>
          </a:p>
          <a:p>
            <a:r>
              <a:rPr lang="en-US" dirty="0" smtClean="0"/>
              <a:t>The dollar amounts on this slide are adjusted every three years to account for inflation.  11 U.S.C. § 104(b).  These dollar amounts apply in cases filed on or after April 1, </a:t>
            </a:r>
            <a:r>
              <a:rPr lang="en-US" dirty="0" smtClean="0"/>
              <a:t>2016.</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28</a:t>
            </a:fld>
            <a:endParaRPr lang="en-US"/>
          </a:p>
        </p:txBody>
      </p:sp>
    </p:spTree>
    <p:extLst>
      <p:ext uri="{BB962C8B-B14F-4D97-AF65-F5344CB8AC3E}">
        <p14:creationId xmlns:p14="http://schemas.microsoft.com/office/powerpoint/2010/main" val="2130613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3.1</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29</a:t>
            </a:fld>
            <a:endParaRPr lang="en-US"/>
          </a:p>
        </p:txBody>
      </p:sp>
    </p:spTree>
    <p:extLst>
      <p:ext uri="{BB962C8B-B14F-4D97-AF65-F5344CB8AC3E}">
        <p14:creationId xmlns:p14="http://schemas.microsoft.com/office/powerpoint/2010/main" val="3388952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a:t>
            </a:r>
            <a:r>
              <a:rPr lang="en-US" baseline="0" dirty="0" smtClean="0"/>
              <a:t>3.2</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30</a:t>
            </a:fld>
            <a:endParaRPr lang="en-US"/>
          </a:p>
        </p:txBody>
      </p:sp>
    </p:spTree>
    <p:extLst>
      <p:ext uri="{BB962C8B-B14F-4D97-AF65-F5344CB8AC3E}">
        <p14:creationId xmlns:p14="http://schemas.microsoft.com/office/powerpoint/2010/main" val="645918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3.2</a:t>
            </a:r>
          </a:p>
          <a:p>
            <a:endParaRPr lang="en-US" dirty="0" smtClean="0"/>
          </a:p>
          <a:p>
            <a:r>
              <a:rPr lang="en-US" dirty="0" smtClean="0"/>
              <a:t>Explain the co-debtor stay</a:t>
            </a:r>
            <a:r>
              <a:rPr lang="en-US" baseline="0" dirty="0" smtClean="0"/>
              <a:t> in chapter 13 cases: protects other individuals who are obligated on the debt from collection. For example, Debtor and non-filing spouse are jointly obligated on a credit card.  The co-debtor stay prevents creditor from attempting to collect against the non-filing spouse while Debtor’s chapter 13 bankruptcy case is pending. </a:t>
            </a:r>
          </a:p>
          <a:p>
            <a:r>
              <a:rPr lang="en-US" baseline="0" dirty="0" smtClean="0"/>
              <a:t>A creditor may seek relief fro the co-debtor stay if the chapter 13 plan proposes not to pay the claim.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31</a:t>
            </a:fld>
            <a:endParaRPr lang="en-US"/>
          </a:p>
        </p:txBody>
      </p:sp>
    </p:spTree>
    <p:extLst>
      <p:ext uri="{BB962C8B-B14F-4D97-AF65-F5344CB8AC3E}">
        <p14:creationId xmlns:p14="http://schemas.microsoft.com/office/powerpoint/2010/main" val="289378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a:t>
            </a:r>
            <a:r>
              <a:rPr lang="en-US" baseline="0" dirty="0" smtClean="0"/>
              <a:t>3.2</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32</a:t>
            </a:fld>
            <a:endParaRPr lang="en-US"/>
          </a:p>
        </p:txBody>
      </p:sp>
    </p:spTree>
    <p:extLst>
      <p:ext uri="{BB962C8B-B14F-4D97-AF65-F5344CB8AC3E}">
        <p14:creationId xmlns:p14="http://schemas.microsoft.com/office/powerpoint/2010/main" val="3509187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a:t>
            </a:r>
            <a:r>
              <a:rPr lang="en-US" baseline="0" dirty="0" smtClean="0"/>
              <a:t>3.3 </a:t>
            </a:r>
          </a:p>
          <a:p>
            <a:endParaRPr lang="en-US" baseline="0" dirty="0" smtClean="0"/>
          </a:p>
          <a:p>
            <a:r>
              <a:rPr lang="en-US" dirty="0" smtClean="0"/>
              <a:t>The section 342(b) notice is designated as Director’s Form 201A and can be obtained at: http://www.uscourts.gov/FormsAndFees/Forms/BankruptcyForms.aspx.</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33</a:t>
            </a:fld>
            <a:endParaRPr lang="en-US"/>
          </a:p>
        </p:txBody>
      </p:sp>
    </p:spTree>
    <p:extLst>
      <p:ext uri="{BB962C8B-B14F-4D97-AF65-F5344CB8AC3E}">
        <p14:creationId xmlns:p14="http://schemas.microsoft.com/office/powerpoint/2010/main" val="3525395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742862" indent="-285716" eaLnBrk="0" hangingPunct="0">
              <a:defRPr sz="2400">
                <a:solidFill>
                  <a:schemeClr val="tx1"/>
                </a:solidFill>
                <a:latin typeface="Arial" charset="0"/>
                <a:ea typeface="ＭＳ Ｐゴシック" pitchFamily="1" charset="-128"/>
              </a:defRPr>
            </a:lvl2pPr>
            <a:lvl3pPr marL="1142865" indent="-228573" eaLnBrk="0" hangingPunct="0">
              <a:defRPr sz="2400">
                <a:solidFill>
                  <a:schemeClr val="tx1"/>
                </a:solidFill>
                <a:latin typeface="Arial" charset="0"/>
                <a:ea typeface="ＭＳ Ｐゴシック" pitchFamily="1" charset="-128"/>
              </a:defRPr>
            </a:lvl3pPr>
            <a:lvl4pPr marL="1600011" indent="-228573" eaLnBrk="0" hangingPunct="0">
              <a:defRPr sz="2400">
                <a:solidFill>
                  <a:schemeClr val="tx1"/>
                </a:solidFill>
                <a:latin typeface="Arial" charset="0"/>
                <a:ea typeface="ＭＳ Ｐゴシック" pitchFamily="1" charset="-128"/>
              </a:defRPr>
            </a:lvl4pPr>
            <a:lvl5pPr marL="2057156" indent="-228573" eaLnBrk="0" hangingPunct="0">
              <a:defRPr sz="2400">
                <a:solidFill>
                  <a:schemeClr val="tx1"/>
                </a:solidFill>
                <a:latin typeface="Arial" charset="0"/>
                <a:ea typeface="ＭＳ Ｐゴシック" pitchFamily="1"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1" charset="-128"/>
              </a:defRPr>
            </a:lvl6pPr>
            <a:lvl7pPr marL="2971449" indent="-228573" eaLnBrk="0" fontAlgn="base" hangingPunct="0">
              <a:spcBef>
                <a:spcPct val="0"/>
              </a:spcBef>
              <a:spcAft>
                <a:spcPct val="0"/>
              </a:spcAft>
              <a:defRPr sz="2400">
                <a:solidFill>
                  <a:schemeClr val="tx1"/>
                </a:solidFill>
                <a:latin typeface="Arial" charset="0"/>
                <a:ea typeface="ＭＳ Ｐゴシック" pitchFamily="1"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1"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1" charset="-128"/>
              </a:defRPr>
            </a:lvl9pPr>
          </a:lstStyle>
          <a:p>
            <a:fld id="{6EDB15F0-25B7-497A-83C0-842DA80DBAF0}" type="slidenum">
              <a:rPr lang="en-US" altLang="en-US" sz="1200"/>
              <a:pPr/>
              <a:t>35</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ea typeface="ＭＳ Ｐゴシック" pitchFamily="1" charset="-128"/>
              </a:rPr>
              <a:t>Module 2 – 4.1</a:t>
            </a:r>
          </a:p>
          <a:p>
            <a:pPr eaLnBrk="1" hangingPunct="1"/>
            <a:endParaRPr lang="en-US" altLang="en-US" dirty="0" smtClean="0">
              <a:latin typeface="Arial" charset="0"/>
              <a:ea typeface="ＭＳ Ｐゴシック" pitchFamily="1"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If a person wants to file bankruptcy but is still incurring debt (for example, a person who lacks health insurance is undergoing a major medical procedure), she should be advised that if she files now and incurs more debt after the filing, that </a:t>
            </a:r>
            <a:r>
              <a:rPr lang="en-US" sz="2800" baseline="0" dirty="0" err="1" smtClean="0"/>
              <a:t>postpetition</a:t>
            </a:r>
            <a:r>
              <a:rPr lang="en-US" sz="2800" baseline="0" dirty="0" smtClean="0"/>
              <a:t> debt will not be discharged.  It is important to wait until the right time to file. </a:t>
            </a:r>
            <a:br>
              <a:rPr lang="en-US" sz="2800" baseline="0" dirty="0" smtClean="0"/>
            </a:br>
            <a:endParaRPr lang="en-US" sz="2800" dirty="0" smtClean="0"/>
          </a:p>
          <a:p>
            <a:pPr eaLnBrk="1" hangingPunct="1"/>
            <a:r>
              <a:rPr lang="en-US" altLang="en-US" dirty="0" smtClean="0">
                <a:latin typeface="Arial" charset="0"/>
                <a:ea typeface="ＭＳ Ｐゴシック" pitchFamily="1" charset="-128"/>
              </a:rPr>
              <a:t>However,</a:t>
            </a:r>
            <a:r>
              <a:rPr lang="en-US" altLang="en-US" baseline="0" dirty="0" smtClean="0">
                <a:latin typeface="Arial" charset="0"/>
                <a:ea typeface="ＭＳ Ｐゴシック" pitchFamily="1" charset="-128"/>
              </a:rPr>
              <a:t> r</a:t>
            </a:r>
            <a:r>
              <a:rPr lang="en-US" altLang="en-US" dirty="0" smtClean="0">
                <a:latin typeface="Arial" charset="0"/>
                <a:ea typeface="ＭＳ Ｐゴシック" pitchFamily="1" charset="-128"/>
              </a:rPr>
              <a:t>emind attorneys that any individual</a:t>
            </a:r>
            <a:r>
              <a:rPr lang="en-US" altLang="en-US" baseline="0" dirty="0" smtClean="0">
                <a:latin typeface="Arial" charset="0"/>
                <a:ea typeface="ＭＳ Ｐゴシック" pitchFamily="1" charset="-128"/>
              </a:rPr>
              <a:t> contemplating filing bankruptcy should be advised not to incur new debt that </a:t>
            </a:r>
            <a:r>
              <a:rPr lang="en-US" sz="2800" dirty="0" smtClean="0"/>
              <a:t>she has no intention to pay – any such debts may be declared </a:t>
            </a:r>
            <a:r>
              <a:rPr lang="en-US" sz="2800" dirty="0" err="1" smtClean="0"/>
              <a:t>nondischargeable</a:t>
            </a:r>
            <a:r>
              <a:rPr lang="en-US" sz="2800" dirty="0" smtClean="0"/>
              <a:t>.</a:t>
            </a:r>
            <a:r>
              <a:rPr lang="en-US" sz="2800" baseline="0" dirty="0" smtClean="0"/>
              <a:t> </a:t>
            </a:r>
            <a:endParaRPr lang="en-US" altLang="en-US" dirty="0" smtClean="0">
              <a:latin typeface="Arial" charset="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2 - 1.1</a:t>
            </a:r>
          </a:p>
          <a:p>
            <a:endParaRPr lang="en-US" dirty="0" smtClean="0"/>
          </a:p>
          <a:p>
            <a:r>
              <a:rPr lang="en-US" dirty="0" smtClean="0"/>
              <a:t>On the question related to types of debts, it will be important for counsel to try to determine whether</a:t>
            </a:r>
            <a:r>
              <a:rPr lang="en-US" baseline="0" dirty="0" smtClean="0"/>
              <a:t> the debtor has secured debts and if payments on such debts are current.</a:t>
            </a:r>
            <a:endParaRPr lang="en-US" dirty="0" smtClean="0"/>
          </a:p>
          <a:p>
            <a:endParaRPr lang="en-US" dirty="0" smtClean="0"/>
          </a:p>
          <a:p>
            <a:r>
              <a:rPr lang="en-US" dirty="0" smtClean="0"/>
              <a:t>For income and expenses,</a:t>
            </a:r>
            <a:r>
              <a:rPr lang="en-US" baseline="0" dirty="0" smtClean="0"/>
              <a:t> emphasize that debtor should be asked whether he or she expects any significant changes in the near future.</a:t>
            </a:r>
          </a:p>
          <a:p>
            <a:endParaRPr lang="en-US" baseline="0" dirty="0" smtClean="0"/>
          </a:p>
          <a:p>
            <a:r>
              <a:rPr lang="en-US" baseline="0" dirty="0" smtClean="0"/>
              <a:t>The response to the question about imminent creditor action is part of the assessment about how quickly a bankruptcy may need to be filed for a client.</a:t>
            </a:r>
          </a:p>
          <a:p>
            <a:endParaRPr lang="en-US" baseline="0" dirty="0" smtClean="0"/>
          </a:p>
          <a:p>
            <a:r>
              <a:rPr lang="en-US" baseline="0" dirty="0" smtClean="0"/>
              <a:t>The question about whether the debtor has moved in the past two and a half years relates to the issue of which exemption scheme applies to the debtor, as discussed on Module 1 – 1.4.1.</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8D24A6A-6336-0941-8BC7-629B48A24BB0}" type="slidenum">
              <a:rPr lang="en-US" smtClean="0"/>
              <a:pPr/>
              <a:t>6</a:t>
            </a:fld>
            <a:endParaRPr lang="en-US"/>
          </a:p>
        </p:txBody>
      </p:sp>
    </p:spTree>
    <p:extLst>
      <p:ext uri="{BB962C8B-B14F-4D97-AF65-F5344CB8AC3E}">
        <p14:creationId xmlns:p14="http://schemas.microsoft.com/office/powerpoint/2010/main" val="2988469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4.1</a:t>
            </a:r>
          </a:p>
          <a:p>
            <a:r>
              <a:rPr lang="en-US" dirty="0" smtClean="0"/>
              <a:t> </a:t>
            </a:r>
          </a:p>
          <a:p>
            <a:r>
              <a:rPr lang="en-US" baseline="0" dirty="0" smtClean="0"/>
              <a:t>The general rule is that debts in existence prior to the petition date are included in the discharge, and debts incurred after are not. </a:t>
            </a:r>
          </a:p>
          <a:p>
            <a:endParaRPr lang="en-US" baseline="0" dirty="0" smtClean="0"/>
          </a:p>
        </p:txBody>
      </p:sp>
      <p:sp>
        <p:nvSpPr>
          <p:cNvPr id="4" name="Slide Number Placeholder 3"/>
          <p:cNvSpPr>
            <a:spLocks noGrp="1"/>
          </p:cNvSpPr>
          <p:nvPr>
            <p:ph type="sldNum" sz="quarter" idx="10"/>
          </p:nvPr>
        </p:nvSpPr>
        <p:spPr/>
        <p:txBody>
          <a:bodyPr/>
          <a:lstStyle/>
          <a:p>
            <a:fld id="{88D24A6A-6336-0941-8BC7-629B48A24BB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77088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4.1 </a:t>
            </a:r>
          </a:p>
          <a:p>
            <a:endParaRPr lang="en-US" dirty="0" smtClean="0"/>
          </a:p>
          <a:p>
            <a:r>
              <a:rPr lang="en-US" dirty="0" smtClean="0"/>
              <a:t>Concern is that debtor may file bankruptcy but still incurring debt that would not be discharged.  Does the debtor have adequate health insurance? Does the debtor have adequate homeowner and auto liability insurance?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37</a:t>
            </a:fld>
            <a:endParaRPr lang="en-US"/>
          </a:p>
        </p:txBody>
      </p:sp>
    </p:spTree>
    <p:extLst>
      <p:ext uri="{BB962C8B-B14F-4D97-AF65-F5344CB8AC3E}">
        <p14:creationId xmlns:p14="http://schemas.microsoft.com/office/powerpoint/2010/main" val="1105770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4.1</a:t>
            </a:r>
          </a:p>
          <a:p>
            <a:endParaRPr lang="en-US" dirty="0" smtClean="0"/>
          </a:p>
          <a:p>
            <a:r>
              <a:rPr lang="en-US" dirty="0" smtClean="0"/>
              <a:t>Tax </a:t>
            </a:r>
            <a:r>
              <a:rPr lang="en-US" dirty="0" err="1" smtClean="0"/>
              <a:t>dischargeability</a:t>
            </a:r>
            <a:r>
              <a:rPr lang="en-US" baseline="0" dirty="0" smtClean="0"/>
              <a:t> is discussed in later slides.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38</a:t>
            </a:fld>
            <a:endParaRPr lang="en-US"/>
          </a:p>
        </p:txBody>
      </p:sp>
    </p:spTree>
    <p:extLst>
      <p:ext uri="{BB962C8B-B14F-4D97-AF65-F5344CB8AC3E}">
        <p14:creationId xmlns:p14="http://schemas.microsoft.com/office/powerpoint/2010/main" val="2444253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4.1</a:t>
            </a:r>
            <a:br>
              <a:rPr lang="en-US" dirty="0" smtClean="0"/>
            </a:br>
            <a:endParaRPr lang="en-US" dirty="0" smtClean="0"/>
          </a:p>
          <a:p>
            <a:r>
              <a:rPr lang="en-US" baseline="0" dirty="0" smtClean="0"/>
              <a:t>Discuss that a trustee may be able to avoid transfers of property outside of the 2 year period using state law on fraudulent transfers that have a longer reach back period. 11 U.S.C. § 544(b). </a:t>
            </a:r>
            <a:endParaRPr lang="en-US" dirty="0" smtClean="0"/>
          </a:p>
          <a:p>
            <a:endParaRPr lang="en-US" baseline="0" dirty="0" smtClean="0"/>
          </a:p>
          <a:p>
            <a:r>
              <a:rPr lang="en-US" baseline="0" dirty="0" smtClean="0"/>
              <a:t>Preferences and fraudulent transfers discussed on 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39</a:t>
            </a:fld>
            <a:endParaRPr lang="en-US"/>
          </a:p>
        </p:txBody>
      </p:sp>
    </p:spTree>
    <p:extLst>
      <p:ext uri="{BB962C8B-B14F-4D97-AF65-F5344CB8AC3E}">
        <p14:creationId xmlns:p14="http://schemas.microsoft.com/office/powerpoint/2010/main" val="2444253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4.1.1</a:t>
            </a:r>
          </a:p>
          <a:p>
            <a:endParaRPr lang="en-US" dirty="0" smtClean="0"/>
          </a:p>
          <a:p>
            <a:r>
              <a:rPr lang="en-US" dirty="0" smtClean="0"/>
              <a:t>Discuss that in addition to using sections 547 and 548, a trustee may be able to use state law fraudulent transfer and avoidance powers that have a longer reach back period of four years or more. 11 U.S.C. § 544(b).  Be prepared</a:t>
            </a:r>
            <a:r>
              <a:rPr lang="en-US" baseline="0" dirty="0" smtClean="0"/>
              <a:t> to discuss the applicable fraudulent transfer statute under state law.</a:t>
            </a:r>
            <a:endParaRPr lang="en-US" dirty="0" smtClean="0"/>
          </a:p>
        </p:txBody>
      </p:sp>
      <p:sp>
        <p:nvSpPr>
          <p:cNvPr id="4" name="Slide Number Placeholder 3"/>
          <p:cNvSpPr>
            <a:spLocks noGrp="1"/>
          </p:cNvSpPr>
          <p:nvPr>
            <p:ph type="sldNum" sz="quarter" idx="10"/>
          </p:nvPr>
        </p:nvSpPr>
        <p:spPr/>
        <p:txBody>
          <a:bodyPr/>
          <a:lstStyle/>
          <a:p>
            <a:fld id="{88D24A6A-6336-0941-8BC7-629B48A24BB0}" type="slidenum">
              <a:rPr lang="en-US" smtClean="0"/>
              <a:pPr/>
              <a:t>40</a:t>
            </a:fld>
            <a:endParaRPr lang="en-US"/>
          </a:p>
        </p:txBody>
      </p:sp>
    </p:spTree>
    <p:extLst>
      <p:ext uri="{BB962C8B-B14F-4D97-AF65-F5344CB8AC3E}">
        <p14:creationId xmlns:p14="http://schemas.microsoft.com/office/powerpoint/2010/main" val="2444253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a:t>
            </a:r>
            <a:r>
              <a:rPr lang="en-US" baseline="0" dirty="0" smtClean="0"/>
              <a:t>4.2 </a:t>
            </a:r>
          </a:p>
          <a:p>
            <a:pPr defTabSz="447919">
              <a:defRPr/>
            </a:pPr>
            <a:endParaRPr lang="en-US" dirty="0"/>
          </a:p>
          <a:p>
            <a:pPr defTabSz="447919">
              <a:defRPr/>
            </a:pPr>
            <a:r>
              <a:rPr lang="en-US" dirty="0"/>
              <a:t>Prompt action may be necessary to forestall an auto repossession, eviction, execution sale, or utility shut-off.  </a:t>
            </a:r>
          </a:p>
          <a:p>
            <a:pPr defTabSz="447919">
              <a:defRPr/>
            </a:pPr>
            <a:r>
              <a:rPr lang="en-US" dirty="0"/>
              <a:t>You may want to use the automatic stay to stop a lawsuit filed against the debtor and avoid having to defend it. </a:t>
            </a:r>
          </a:p>
          <a:p>
            <a:pPr defTabSz="447919">
              <a:defRPr/>
            </a:pPr>
            <a:endParaRPr lang="en-US" dirty="0"/>
          </a:p>
          <a:p>
            <a:pPr defTabSz="447919">
              <a:defRPr/>
            </a:pPr>
            <a:r>
              <a:rPr lang="en-US" dirty="0"/>
              <a:t>Under section 108, filing before the expiration of a statute of limitations or a period for redemption (after a tax sale, or for a pawned item) can provide the debtor with an extension of the time period to commence a lawsuit or redeem property.  See </a:t>
            </a:r>
            <a:r>
              <a:rPr lang="en-US" dirty="0" smtClean="0"/>
              <a:t>section </a:t>
            </a:r>
            <a:r>
              <a:rPr lang="en-US" dirty="0"/>
              <a:t>108(b). </a:t>
            </a:r>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41</a:t>
            </a:fld>
            <a:endParaRPr lang="en-US"/>
          </a:p>
        </p:txBody>
      </p:sp>
    </p:spTree>
    <p:extLst>
      <p:ext uri="{BB962C8B-B14F-4D97-AF65-F5344CB8AC3E}">
        <p14:creationId xmlns:p14="http://schemas.microsoft.com/office/powerpoint/2010/main" val="2213213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4.3</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42</a:t>
            </a:fld>
            <a:endParaRPr lang="en-US"/>
          </a:p>
        </p:txBody>
      </p:sp>
    </p:spTree>
    <p:extLst>
      <p:ext uri="{BB962C8B-B14F-4D97-AF65-F5344CB8AC3E}">
        <p14:creationId xmlns:p14="http://schemas.microsoft.com/office/powerpoint/2010/main" val="2885202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4.4</a:t>
            </a:r>
          </a:p>
          <a:p>
            <a:endParaRPr lang="en-US" dirty="0" smtClean="0"/>
          </a:p>
          <a:p>
            <a:r>
              <a:rPr lang="en-US" dirty="0" smtClean="0"/>
              <a:t>In some cases the IRS will prepare a substitute for return for taxpayers. A substitute for return prepared by the IRS for the debtor will count for the two-year rule if it is prepared with the assistance of the debtor and the debtor signs the return under penalty of perjury.  </a:t>
            </a:r>
          </a:p>
          <a:p>
            <a:endParaRPr lang="en-US" dirty="0" smtClean="0"/>
          </a:p>
          <a:p>
            <a:r>
              <a:rPr lang="en-US" dirty="0" smtClean="0"/>
              <a:t>A late return filed by the debtor after the IRS has assessed the tax may prevent the debtor from satisfying the two-year rule. (See “hanging paragraph” following section 523(a)(19)).  Consider discussing any relevant case law on late filed returns.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43</a:t>
            </a:fld>
            <a:endParaRPr lang="en-US"/>
          </a:p>
        </p:txBody>
      </p:sp>
    </p:spTree>
    <p:extLst>
      <p:ext uri="{BB962C8B-B14F-4D97-AF65-F5344CB8AC3E}">
        <p14:creationId xmlns:p14="http://schemas.microsoft.com/office/powerpoint/2010/main" val="4029866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4.4. </a:t>
            </a:r>
          </a:p>
          <a:p>
            <a:endParaRPr lang="en-US" dirty="0" smtClean="0"/>
          </a:p>
          <a:p>
            <a:r>
              <a:rPr lang="en-US" dirty="0" smtClean="0"/>
              <a:t>If not discussed earlier, briefly explain procedure for obtaining tax transcript from IRS.</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44</a:t>
            </a:fld>
            <a:endParaRPr lang="en-US"/>
          </a:p>
        </p:txBody>
      </p:sp>
    </p:spTree>
    <p:extLst>
      <p:ext uri="{BB962C8B-B14F-4D97-AF65-F5344CB8AC3E}">
        <p14:creationId xmlns:p14="http://schemas.microsoft.com/office/powerpoint/2010/main" val="2242229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a:t>
            </a:r>
            <a:r>
              <a:rPr lang="en-US" baseline="0" dirty="0" smtClean="0"/>
              <a:t>4.4.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45</a:t>
            </a:fld>
            <a:endParaRPr lang="en-US"/>
          </a:p>
        </p:txBody>
      </p:sp>
    </p:spTree>
    <p:extLst>
      <p:ext uri="{BB962C8B-B14F-4D97-AF65-F5344CB8AC3E}">
        <p14:creationId xmlns:p14="http://schemas.microsoft.com/office/powerpoint/2010/main" val="288582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2 - 1.1</a:t>
            </a:r>
          </a:p>
          <a:p>
            <a:endParaRPr lang="en-US" dirty="0" smtClean="0"/>
          </a:p>
          <a:p>
            <a:r>
              <a:rPr lang="en-US" baseline="0" dirty="0" smtClean="0"/>
              <a:t>A questionnaire can be a helpful tool, but don’t rely on it exclusively – important to go through question by question in person, to make sure the client understands all the questions.  Most low-income clients have trouble answering all of these questions without some explanation.  </a:t>
            </a:r>
          </a:p>
          <a:p>
            <a:r>
              <a:rPr lang="en-US" baseline="0" dirty="0" smtClean="0"/>
              <a:t>It is also risky to have a paralegal or secretary gather the information; if something is missed or misunderstood, this can have major ramifications for the debtor’s case.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7</a:t>
            </a:fld>
            <a:endParaRPr lang="en-US"/>
          </a:p>
        </p:txBody>
      </p:sp>
    </p:spTree>
    <p:extLst>
      <p:ext uri="{BB962C8B-B14F-4D97-AF65-F5344CB8AC3E}">
        <p14:creationId xmlns:p14="http://schemas.microsoft.com/office/powerpoint/2010/main" val="128994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a:t>
            </a:r>
            <a:r>
              <a:rPr lang="en-US" baseline="0" dirty="0" smtClean="0"/>
              <a:t>4.5</a:t>
            </a:r>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46</a:t>
            </a:fld>
            <a:endParaRPr lang="en-US"/>
          </a:p>
        </p:txBody>
      </p:sp>
    </p:spTree>
    <p:extLst>
      <p:ext uri="{BB962C8B-B14F-4D97-AF65-F5344CB8AC3E}">
        <p14:creationId xmlns:p14="http://schemas.microsoft.com/office/powerpoint/2010/main" val="125984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4.5</a:t>
            </a:r>
          </a:p>
          <a:p>
            <a:endParaRPr lang="en-US" dirty="0" smtClean="0"/>
          </a:p>
          <a:p>
            <a:r>
              <a:rPr lang="en-US" dirty="0" smtClean="0"/>
              <a:t>Although an “emergency” filing is permitted by the Bankruptcy Rules,</a:t>
            </a:r>
            <a:r>
              <a:rPr lang="en-US" baseline="0" dirty="0" smtClean="0"/>
              <a:t> every effort should be made to ensure that the filing is appropriate.  Counsel should also check wither the debtor has had any prior bankruptcy filings.</a:t>
            </a:r>
          </a:p>
          <a:p>
            <a:endParaRPr lang="en-US" baseline="0" dirty="0" smtClean="0"/>
          </a:p>
          <a:p>
            <a:r>
              <a:rPr lang="en-US" baseline="0" dirty="0" smtClean="0"/>
              <a:t>The credit counseling requirement discussed in next slides must be completed before the bankruptcy fling, unless the debtor is seeking a waiver or deferral.</a:t>
            </a:r>
          </a:p>
          <a:p>
            <a:endParaRPr lang="en-US" baseline="0" dirty="0" smtClean="0"/>
          </a:p>
          <a:p>
            <a:r>
              <a:rPr lang="en-US" baseline="0" dirty="0" smtClean="0"/>
              <a:t>If a “skeletal filing” is made, counsel should impress upon the client the need to promptly provide any missing information, as the remaining schedules will need to be completed within 14 days after the filing of the petition.</a:t>
            </a:r>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47</a:t>
            </a:fld>
            <a:endParaRPr lang="en-US"/>
          </a:p>
        </p:txBody>
      </p:sp>
    </p:spTree>
    <p:extLst>
      <p:ext uri="{BB962C8B-B14F-4D97-AF65-F5344CB8AC3E}">
        <p14:creationId xmlns:p14="http://schemas.microsoft.com/office/powerpoint/2010/main" val="1462588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a:t>
            </a:r>
            <a:r>
              <a:rPr lang="en-US" baseline="0" dirty="0" smtClean="0"/>
              <a:t>4.6</a:t>
            </a:r>
          </a:p>
          <a:p>
            <a:endParaRPr lang="en-US" baseline="0" dirty="0" smtClean="0"/>
          </a:p>
          <a:p>
            <a:r>
              <a:rPr lang="en-US" baseline="0" dirty="0" smtClean="0"/>
              <a:t>The debtor can, within reason, take steps to improve his or her position prior to filing – to convert non-exempt assets to exempt assets, so that no property will be lost.  This is another consideration for timing of when to file – if the debtor needs to spend or use non-exempt assets prior to filing.</a:t>
            </a:r>
          </a:p>
          <a:p>
            <a:r>
              <a:rPr lang="en-US" baseline="0" dirty="0" smtClean="0"/>
              <a:t> </a:t>
            </a:r>
          </a:p>
          <a:p>
            <a:r>
              <a:rPr lang="en-US" dirty="0"/>
              <a:t>However, an excessive transfer of property to create exempt assets can sometimes be found to be in bad faith.  </a:t>
            </a:r>
          </a:p>
          <a:p>
            <a:r>
              <a:rPr lang="en-US" dirty="0"/>
              <a:t>Also, the debtor cannot simply give away non-exempt property or sell it at nominal cost.  As discussed in </a:t>
            </a:r>
            <a:r>
              <a:rPr lang="en-US" dirty="0" smtClean="0"/>
              <a:t>an earlier </a:t>
            </a:r>
            <a:r>
              <a:rPr lang="en-US" dirty="0"/>
              <a:t>slide, any transfer of property within two years before the filing must be disclosed.  Transfers of property to third parties where the debtor did not receive reasonably equivalent value in exchange can be recovered by the trustee.  Finally, improper transfers made with the intent to hinder, delay or defraud a creditor or trustee may be grounds for denying a discharge. </a:t>
            </a:r>
          </a:p>
        </p:txBody>
      </p:sp>
      <p:sp>
        <p:nvSpPr>
          <p:cNvPr id="4" name="Slide Number Placeholder 3"/>
          <p:cNvSpPr>
            <a:spLocks noGrp="1"/>
          </p:cNvSpPr>
          <p:nvPr>
            <p:ph type="sldNum" sz="quarter" idx="10"/>
          </p:nvPr>
        </p:nvSpPr>
        <p:spPr/>
        <p:txBody>
          <a:bodyPr/>
          <a:lstStyle/>
          <a:p>
            <a:fld id="{88D24A6A-6336-0941-8BC7-629B48A24BB0}" type="slidenum">
              <a:rPr lang="en-US" smtClean="0"/>
              <a:pPr/>
              <a:t>48</a:t>
            </a:fld>
            <a:endParaRPr lang="en-US"/>
          </a:p>
        </p:txBody>
      </p:sp>
    </p:spTree>
    <p:extLst>
      <p:ext uri="{BB962C8B-B14F-4D97-AF65-F5344CB8AC3E}">
        <p14:creationId xmlns:p14="http://schemas.microsoft.com/office/powerpoint/2010/main" val="3111119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5.1-5.4.</a:t>
            </a:r>
            <a:r>
              <a:rPr lang="en-US" baseline="0" dirty="0" smtClean="0"/>
              <a:t> </a:t>
            </a:r>
            <a:endParaRPr lang="en-US" dirty="0" smtClean="0"/>
          </a:p>
          <a:p>
            <a:pPr defTabSz="447919">
              <a:defRPr/>
            </a:pPr>
            <a:endParaRPr lang="en-US" dirty="0"/>
          </a:p>
          <a:p>
            <a:pPr defTabSz="447919">
              <a:defRPr/>
            </a:pPr>
            <a:r>
              <a:rPr lang="en-US" dirty="0"/>
              <a:t>Many approved agencies will provide briefing without charge if debtor is represented by pro bono counsel.  Discuss with trainees if the local pro bono programs have a special arrangement for waiver of the counseling fee with a particular provider.  </a:t>
            </a:r>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50</a:t>
            </a:fld>
            <a:endParaRPr lang="en-US"/>
          </a:p>
        </p:txBody>
      </p:sp>
    </p:spTree>
    <p:extLst>
      <p:ext uri="{BB962C8B-B14F-4D97-AF65-F5344CB8AC3E}">
        <p14:creationId xmlns:p14="http://schemas.microsoft.com/office/powerpoint/2010/main" val="502719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5.5</a:t>
            </a:r>
          </a:p>
          <a:p>
            <a:endParaRPr lang="en-US" dirty="0" smtClean="0"/>
          </a:p>
          <a:p>
            <a:r>
              <a:rPr lang="en-US" dirty="0" smtClean="0"/>
              <a:t>In addition to checking the appropriate box on Part 5 of </a:t>
            </a:r>
            <a:r>
              <a:rPr lang="en-US" baseline="0" dirty="0" smtClean="0"/>
              <a:t>the</a:t>
            </a:r>
            <a:r>
              <a:rPr lang="en-US" dirty="0" smtClean="0"/>
              <a:t> petition</a:t>
            </a:r>
            <a:r>
              <a:rPr lang="en-US" baseline="0" dirty="0" smtClean="0"/>
              <a:t>, the debtor must file with the petition a motion seeking a waiver determination from the court.</a:t>
            </a:r>
            <a:r>
              <a:rPr lang="en-US" dirty="0" smtClean="0"/>
              <a:t>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51</a:t>
            </a:fld>
            <a:endParaRPr lang="en-US"/>
          </a:p>
        </p:txBody>
      </p:sp>
    </p:spTree>
    <p:extLst>
      <p:ext uri="{BB962C8B-B14F-4D97-AF65-F5344CB8AC3E}">
        <p14:creationId xmlns:p14="http://schemas.microsoft.com/office/powerpoint/2010/main" val="3416919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a:t>
            </a:r>
            <a:r>
              <a:rPr lang="en-US" baseline="0" dirty="0" smtClean="0"/>
              <a:t>5.5 </a:t>
            </a:r>
          </a:p>
          <a:p>
            <a:endParaRPr lang="en-US" baseline="0" dirty="0" smtClean="0"/>
          </a:p>
          <a:p>
            <a:r>
              <a:rPr lang="en-US" baseline="0" dirty="0" smtClean="0"/>
              <a:t>No motion is required to request a deferral – a certification is made in Part 5 of the petition and summary of the exigent circumstances on a separate sheet is attached to the petition.  </a:t>
            </a:r>
          </a:p>
          <a:p>
            <a:endParaRPr lang="en-US" baseline="0" dirty="0" smtClean="0"/>
          </a:p>
          <a:p>
            <a:r>
              <a:rPr lang="en-US" baseline="0" dirty="0" smtClean="0"/>
              <a:t>Discuss that courts have been very reluctant to grant waivers or deferrals so every effort should be made by the debtor to complete the briefing before filing the bankruptcy petition.  Often difficult for debtor to prove that he or she was unable to obtain a briefing during the 7-day period after date debtor requested a briefing. Again, risk is that deferral will not be granted and the case will be dismissed.</a:t>
            </a:r>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52</a:t>
            </a:fld>
            <a:endParaRPr lang="en-US"/>
          </a:p>
        </p:txBody>
      </p:sp>
    </p:spTree>
    <p:extLst>
      <p:ext uri="{BB962C8B-B14F-4D97-AF65-F5344CB8AC3E}">
        <p14:creationId xmlns:p14="http://schemas.microsoft.com/office/powerpoint/2010/main" val="3108611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a:t>
            </a:r>
            <a:r>
              <a:rPr lang="en-US" baseline="0" dirty="0" smtClean="0"/>
              <a:t>6.1</a:t>
            </a:r>
          </a:p>
          <a:p>
            <a:endParaRPr lang="en-US" baseline="0" dirty="0" smtClean="0"/>
          </a:p>
          <a:p>
            <a:r>
              <a:rPr lang="en-US" baseline="0" dirty="0" smtClean="0"/>
              <a:t>The filing fee schedule for bankruptcy cases is available at: </a:t>
            </a:r>
          </a:p>
          <a:p>
            <a:r>
              <a:rPr lang="en-US" baseline="0" dirty="0" smtClean="0"/>
              <a:t>http://www.uscourts.gov/services-forms/fees/bankruptcy-court-miscellaneous-fee-schedule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53</a:t>
            </a:fld>
            <a:endParaRPr lang="en-US"/>
          </a:p>
        </p:txBody>
      </p:sp>
    </p:spTree>
    <p:extLst>
      <p:ext uri="{BB962C8B-B14F-4D97-AF65-F5344CB8AC3E}">
        <p14:creationId xmlns:p14="http://schemas.microsoft.com/office/powerpoint/2010/main" val="14589686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6.4, 6.5 and 6.6</a:t>
            </a:r>
          </a:p>
          <a:p>
            <a:endParaRPr lang="en-US" dirty="0" smtClean="0"/>
          </a:p>
          <a:p>
            <a:pPr defTabSz="447919">
              <a:defRPr/>
            </a:pPr>
            <a:r>
              <a:rPr lang="en-US" dirty="0"/>
              <a:t>Other bankruptcy fees are set by the Judicial Conference of the United States and are listed in the Bankruptcy Court Miscellaneous Fee Schedule, which is available at: </a:t>
            </a:r>
            <a:r>
              <a:rPr lang="en-US" dirty="0" smtClean="0"/>
              <a:t>http://www.uscourts.gov/services-forms/fees/bankruptcy-court-miscellaneous-fee-schedule</a:t>
            </a:r>
          </a:p>
          <a:p>
            <a:pPr defTabSz="447919">
              <a:defRPr/>
            </a:pPr>
            <a:endParaRPr lang="en-US" dirty="0"/>
          </a:p>
          <a:p>
            <a:pPr defTabSz="447919">
              <a:defRPr/>
            </a:pPr>
            <a:r>
              <a:rPr lang="en-US" dirty="0"/>
              <a:t>Utility deposits: Trainers should discuss local practice because some utility companies do not request a security deposit, while others may request deposits based on guidelines for </a:t>
            </a:r>
            <a:r>
              <a:rPr lang="en-US" dirty="0" err="1"/>
              <a:t>nonbankruptcy</a:t>
            </a:r>
            <a:r>
              <a:rPr lang="en-US" dirty="0"/>
              <a:t> customers set by the local public utilities commission.  It may be worth contesting the appropriate amount for “adequate assurance of future payment” if an excessive deposit amount is demanded.  If the parties cannot agree on a deposit amount (or other adequate </a:t>
            </a:r>
            <a:r>
              <a:rPr lang="en-US" dirty="0" err="1"/>
              <a:t>assurrance</a:t>
            </a:r>
            <a:r>
              <a:rPr lang="en-US" dirty="0"/>
              <a:t>), the court may order a “reasonable modification” of the amount. </a:t>
            </a:r>
          </a:p>
          <a:p>
            <a:pPr defTabSz="447919">
              <a:defRPr/>
            </a:pPr>
            <a:r>
              <a:rPr lang="en-US" dirty="0"/>
              <a:t>Section 366(b) provides: “Such utility may alter, refuse, or discontinue service if neither the trustee nor the debtor, within 20 days after the date of the order for relief, furnishes adequate assurance of payment, in the form of a </a:t>
            </a:r>
            <a:r>
              <a:rPr lang="en-US" b="1" dirty="0"/>
              <a:t>deposit or other security</a:t>
            </a:r>
            <a:r>
              <a:rPr lang="en-US" dirty="0"/>
              <a:t>, for service after such date. On request of a party in interest and after notice and a hearing, </a:t>
            </a:r>
            <a:r>
              <a:rPr lang="en-US" b="1" dirty="0"/>
              <a:t>the court may order reasonable modification of the amount of the deposit or other security necessary </a:t>
            </a:r>
            <a:r>
              <a:rPr lang="en-US" dirty="0"/>
              <a:t>to provide adequate assurance of payment.”</a:t>
            </a:r>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54</a:t>
            </a:fld>
            <a:endParaRPr lang="en-US"/>
          </a:p>
        </p:txBody>
      </p:sp>
    </p:spTree>
    <p:extLst>
      <p:ext uri="{BB962C8B-B14F-4D97-AF65-F5344CB8AC3E}">
        <p14:creationId xmlns:p14="http://schemas.microsoft.com/office/powerpoint/2010/main" val="2202602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6.2</a:t>
            </a:r>
          </a:p>
          <a:p>
            <a:endParaRPr lang="en-US" dirty="0" smtClean="0"/>
          </a:p>
          <a:p>
            <a:r>
              <a:rPr lang="en-US" dirty="0" smtClean="0"/>
              <a:t>Non-cash assistance, like</a:t>
            </a:r>
            <a:r>
              <a:rPr lang="en-US" baseline="0" dirty="0" smtClean="0"/>
              <a:t> food stamps or housing subsidy, is not counted as income.  </a:t>
            </a:r>
            <a:r>
              <a:rPr lang="en-US" i="1" baseline="0" dirty="0" smtClean="0"/>
              <a:t>See </a:t>
            </a:r>
            <a:r>
              <a:rPr lang="en-US" baseline="0" dirty="0" smtClean="0"/>
              <a:t>Judicial Conference of the United States Bankruptcy Case Policies, § 820, Chapter 7 Fee Waiver Procedures, available at: http://www.uscourts.gov/rules-policies/judiciary-policies/bankruptcy-case-policies.</a:t>
            </a:r>
          </a:p>
          <a:p>
            <a:endParaRPr lang="en-US" baseline="0" dirty="0" smtClean="0"/>
          </a:p>
          <a:p>
            <a:r>
              <a:rPr lang="en-US" dirty="0" smtClean="0"/>
              <a:t>Courts differ in the handling of waiver requests (whether hearings are</a:t>
            </a:r>
            <a:r>
              <a:rPr lang="en-US" baseline="0" dirty="0" smtClean="0"/>
              <a:t> held, etc.), so trainers should discuss any local practice issues.  </a:t>
            </a:r>
            <a:endParaRPr lang="en-US" dirty="0" smtClean="0"/>
          </a:p>
          <a:p>
            <a:endParaRPr lang="en-US" dirty="0" smtClean="0"/>
          </a:p>
          <a:p>
            <a:r>
              <a:rPr lang="en-US" dirty="0" smtClean="0"/>
              <a:t>If a case is converted from chapter 13 to chapter 7, debtor may seek a waiver of any unpaid balance of the filing fee. </a:t>
            </a:r>
            <a:r>
              <a:rPr lang="en-US" baseline="0" dirty="0" smtClean="0"/>
              <a:t> </a:t>
            </a:r>
            <a:r>
              <a:rPr lang="en-US" dirty="0" smtClean="0"/>
              <a:t>If the chapter 7 filing fee has been waived and the debtor later converts to chapter 13, the debtor must then pay the chapter 13 filing fee.</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55</a:t>
            </a:fld>
            <a:endParaRPr lang="en-US"/>
          </a:p>
        </p:txBody>
      </p:sp>
    </p:spTree>
    <p:extLst>
      <p:ext uri="{BB962C8B-B14F-4D97-AF65-F5344CB8AC3E}">
        <p14:creationId xmlns:p14="http://schemas.microsoft.com/office/powerpoint/2010/main" val="37800263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6.3</a:t>
            </a:r>
          </a:p>
          <a:p>
            <a:endParaRPr lang="en-US" dirty="0" smtClean="0"/>
          </a:p>
          <a:p>
            <a:r>
              <a:rPr lang="en-US" dirty="0" smtClean="0"/>
              <a:t>Any local court preferences as to the timing and amount of the installments, and whether the initial installment must be paid with the filing of the petition, should be discussed. </a:t>
            </a:r>
          </a:p>
          <a:p>
            <a:endParaRPr lang="en-US" dirty="0" smtClean="0"/>
          </a:p>
          <a:p>
            <a:r>
              <a:rPr lang="en-US" dirty="0" smtClean="0"/>
              <a:t>Debtor will receive from the court a copy of the signed order granting the application.</a:t>
            </a:r>
            <a:r>
              <a:rPr lang="en-US" baseline="0" dirty="0" smtClean="0"/>
              <a:t>  Debtors should be advised that failure to pay the installments will result in a dismissal of the case.   It is good practice for debtor’s counsel to send </a:t>
            </a:r>
            <a:r>
              <a:rPr lang="en-US" dirty="0" smtClean="0"/>
              <a:t>a letter to the client a letter providing clear instructions on how and when the installment payments are to be made, and the consequences of noncompliance.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56</a:t>
            </a:fld>
            <a:endParaRPr lang="en-US"/>
          </a:p>
        </p:txBody>
      </p:sp>
    </p:spTree>
    <p:extLst>
      <p:ext uri="{BB962C8B-B14F-4D97-AF65-F5344CB8AC3E}">
        <p14:creationId xmlns:p14="http://schemas.microsoft.com/office/powerpoint/2010/main" val="415134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2 - 1.1</a:t>
            </a:r>
          </a:p>
          <a:p>
            <a:endParaRPr lang="en-US" dirty="0" smtClean="0"/>
          </a:p>
          <a:p>
            <a:r>
              <a:rPr lang="en-US" baseline="0" dirty="0" smtClean="0"/>
              <a:t>Consider asking an attendee or panelist to read the part of Lawyer and another to read the part of Client.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8</a:t>
            </a:fld>
            <a:endParaRPr lang="en-US"/>
          </a:p>
        </p:txBody>
      </p:sp>
    </p:spTree>
    <p:extLst>
      <p:ext uri="{BB962C8B-B14F-4D97-AF65-F5344CB8AC3E}">
        <p14:creationId xmlns:p14="http://schemas.microsoft.com/office/powerpoint/2010/main" val="795180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57</a:t>
            </a:fld>
            <a:endParaRPr lang="en-US"/>
          </a:p>
        </p:txBody>
      </p:sp>
    </p:spTree>
    <p:extLst>
      <p:ext uri="{BB962C8B-B14F-4D97-AF65-F5344CB8AC3E}">
        <p14:creationId xmlns:p14="http://schemas.microsoft.com/office/powerpoint/2010/main" val="692399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7.1</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58</a:t>
            </a:fld>
            <a:endParaRPr lang="en-US"/>
          </a:p>
        </p:txBody>
      </p:sp>
    </p:spTree>
    <p:extLst>
      <p:ext uri="{BB962C8B-B14F-4D97-AF65-F5344CB8AC3E}">
        <p14:creationId xmlns:p14="http://schemas.microsoft.com/office/powerpoint/2010/main" val="34384800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7.1.2</a:t>
            </a:r>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59</a:t>
            </a:fld>
            <a:endParaRPr lang="en-US"/>
          </a:p>
        </p:txBody>
      </p:sp>
    </p:spTree>
    <p:extLst>
      <p:ext uri="{BB962C8B-B14F-4D97-AF65-F5344CB8AC3E}">
        <p14:creationId xmlns:p14="http://schemas.microsoft.com/office/powerpoint/2010/main" val="3306183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7.2 - 7.3.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60</a:t>
            </a:fld>
            <a:endParaRPr lang="en-US"/>
          </a:p>
        </p:txBody>
      </p:sp>
    </p:spTree>
    <p:extLst>
      <p:ext uri="{BB962C8B-B14F-4D97-AF65-F5344CB8AC3E}">
        <p14:creationId xmlns:p14="http://schemas.microsoft.com/office/powerpoint/2010/main" val="319460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7.2.1 and 7.2.2</a:t>
            </a:r>
          </a:p>
          <a:p>
            <a:endParaRPr lang="en-US" dirty="0" smtClean="0"/>
          </a:p>
          <a:p>
            <a:r>
              <a:rPr lang="en-US" dirty="0" smtClean="0"/>
              <a:t>There are legitimate reasons why an attorney may advise an assisted person to incur more debt.</a:t>
            </a:r>
            <a:r>
              <a:rPr lang="en-US" baseline="0" dirty="0" smtClean="0"/>
              <a:t>  T</a:t>
            </a:r>
            <a:r>
              <a:rPr lang="en-US" dirty="0" smtClean="0"/>
              <a:t>he Supreme Court in </a:t>
            </a:r>
            <a:r>
              <a:rPr lang="en-US" i="1" dirty="0" err="1" smtClean="0"/>
              <a:t>Milavetz</a:t>
            </a:r>
            <a:r>
              <a:rPr lang="en-US" baseline="0" dirty="0" smtClean="0"/>
              <a:t> </a:t>
            </a:r>
            <a:r>
              <a:rPr lang="en-US" dirty="0" smtClean="0"/>
              <a:t>found that “advice to refinance a mortgage or purchase a reliable car prior to filing because doing so will reduce the debtor’s interest rates or improve his ability to repay is not prohibited…. Advice to incur additional debt to buy groceries, pay medical bills, or make other purchases ‘reasonably necessary for the support or maintenance of the debtor or a dependent of the debtor,’ is similarly permissible.”</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61</a:t>
            </a:fld>
            <a:endParaRPr lang="en-US"/>
          </a:p>
        </p:txBody>
      </p:sp>
    </p:spTree>
    <p:extLst>
      <p:ext uri="{BB962C8B-B14F-4D97-AF65-F5344CB8AC3E}">
        <p14:creationId xmlns:p14="http://schemas.microsoft.com/office/powerpoint/2010/main" val="11949889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7.4</a:t>
            </a:r>
          </a:p>
          <a:p>
            <a:endParaRPr lang="en-US" dirty="0" smtClean="0"/>
          </a:p>
          <a:p>
            <a:r>
              <a:rPr lang="en-US" dirty="0" smtClean="0"/>
              <a:t>Bankruptcy Rule 2016(b) sets a deadline of 14 days after the petition for the filing of</a:t>
            </a:r>
            <a:r>
              <a:rPr lang="en-US" baseline="0" dirty="0" smtClean="0"/>
              <a:t> </a:t>
            </a:r>
            <a:r>
              <a:rPr lang="en-US" dirty="0" smtClean="0"/>
              <a:t>Director Form B2030.  A supplement to the form must be filed within 14 days after</a:t>
            </a:r>
            <a:r>
              <a:rPr lang="en-US" baseline="0" dirty="0" smtClean="0"/>
              <a:t> </a:t>
            </a:r>
            <a:r>
              <a:rPr lang="en-US" dirty="0" smtClean="0"/>
              <a:t>any payment or agreement not previously disclosed.</a:t>
            </a:r>
          </a:p>
          <a:p>
            <a:endParaRPr lang="en-US" dirty="0" smtClean="0"/>
          </a:p>
          <a:p>
            <a:r>
              <a:rPr lang="en-US" dirty="0" smtClean="0"/>
              <a:t>Section 329(b): if compensation exceeds the reasonable value of the services provided</a:t>
            </a:r>
            <a:r>
              <a:rPr lang="en-US" baseline="0" dirty="0" smtClean="0"/>
              <a:t>, court may cancel fee agreement </a:t>
            </a:r>
            <a:r>
              <a:rPr lang="en-US" dirty="0" smtClean="0"/>
              <a:t>and order return of any excessive payments to the debtor.  </a:t>
            </a:r>
          </a:p>
          <a:p>
            <a:endParaRPr lang="en-US" dirty="0" smtClean="0"/>
          </a:p>
          <a:p>
            <a:r>
              <a:rPr lang="en-US" dirty="0" smtClean="0"/>
              <a:t>Section 504(a) prohibits the debtor’s attorney from sharing or agreeing to share with another person any compensation received from the debtor.  </a:t>
            </a:r>
          </a:p>
          <a:p>
            <a:endParaRPr lang="en-US" dirty="0" smtClean="0"/>
          </a:p>
          <a:p>
            <a:r>
              <a:rPr lang="en-US" dirty="0" smtClean="0"/>
              <a:t>However, section 504(b) permits the sharing of compensation with a member, partner, or regular associate in a professional association, corporation, or partnership, and section 504(c) permits sharing, or agreeing to share, compensation with qualified public service attorney referral programs.</a:t>
            </a:r>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62</a:t>
            </a:fld>
            <a:endParaRPr lang="en-US"/>
          </a:p>
        </p:txBody>
      </p:sp>
    </p:spTree>
    <p:extLst>
      <p:ext uri="{BB962C8B-B14F-4D97-AF65-F5344CB8AC3E}">
        <p14:creationId xmlns:p14="http://schemas.microsoft.com/office/powerpoint/2010/main" val="3306183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a:t>
            </a:r>
            <a:r>
              <a:rPr lang="en-US" baseline="0" dirty="0" smtClean="0"/>
              <a:t>7.6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63</a:t>
            </a:fld>
            <a:endParaRPr lang="en-US"/>
          </a:p>
        </p:txBody>
      </p:sp>
    </p:spTree>
    <p:extLst>
      <p:ext uri="{BB962C8B-B14F-4D97-AF65-F5344CB8AC3E}">
        <p14:creationId xmlns:p14="http://schemas.microsoft.com/office/powerpoint/2010/main" val="36582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2 - 1.1</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8D24A6A-6336-0941-8BC7-629B48A24BB0}" type="slidenum">
              <a:rPr lang="en-US" smtClean="0"/>
              <a:pPr/>
              <a:t>9</a:t>
            </a:fld>
            <a:endParaRPr lang="en-US"/>
          </a:p>
        </p:txBody>
      </p:sp>
    </p:spTree>
    <p:extLst>
      <p:ext uri="{BB962C8B-B14F-4D97-AF65-F5344CB8AC3E}">
        <p14:creationId xmlns:p14="http://schemas.microsoft.com/office/powerpoint/2010/main" val="75635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2 - 1.1</a:t>
            </a:r>
          </a:p>
          <a:p>
            <a:endParaRPr lang="en-US" dirty="0" smtClean="0"/>
          </a:p>
          <a:p>
            <a:r>
              <a:rPr lang="en-US" dirty="0" smtClean="0"/>
              <a:t>Alternatively this can be covered during presentation for Module</a:t>
            </a:r>
            <a:r>
              <a:rPr lang="en-US" baseline="0" dirty="0" smtClean="0"/>
              <a:t> 3 (Preparing the Petition, Schedules and Other documents).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8D24A6A-6336-0941-8BC7-629B48A24BB0}" type="slidenum">
              <a:rPr lang="en-US" smtClean="0"/>
              <a:pPr/>
              <a:t>10</a:t>
            </a:fld>
            <a:endParaRPr lang="en-US"/>
          </a:p>
        </p:txBody>
      </p:sp>
    </p:spTree>
    <p:extLst>
      <p:ext uri="{BB962C8B-B14F-4D97-AF65-F5344CB8AC3E}">
        <p14:creationId xmlns:p14="http://schemas.microsoft.com/office/powerpoint/2010/main" val="321611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2 - 4.1.1 and 4.2</a:t>
            </a:r>
          </a:p>
          <a:p>
            <a:endParaRPr lang="en-US" dirty="0" smtClean="0"/>
          </a:p>
          <a:p>
            <a:r>
              <a:rPr lang="en-US" dirty="0" smtClean="0"/>
              <a:t>Fraudulent transfers can be covered here (though they are discussed later in this presentation). Highlight the</a:t>
            </a:r>
            <a:r>
              <a:rPr lang="en-US" baseline="0" dirty="0" smtClean="0"/>
              <a:t> fact that if debtor transferred any property out of her name within the 2 years prior to filing and did not receive equivalent value, you have a problem.  Common issues include cars (putting in the name of a family member). Discuss that in addition to using section 548, a trustee may be able to use state law fraudulent transfer and avoidance powers that have a longer reach back period of four years or more. 11 U.S.C. § 544(b).  Be prepared to discuss the applicable fraudulent transfer statute under state law.</a:t>
            </a:r>
          </a:p>
          <a:p>
            <a:endParaRPr lang="en-US" baseline="0" dirty="0" smtClean="0"/>
          </a:p>
          <a:p>
            <a:r>
              <a:rPr lang="en-US" baseline="0" dirty="0" smtClean="0"/>
              <a:t>Voidable preferences and transfers: discuss that property subject to preference should be claimed as exempt if possible, so that it can be recovered by the debtor instead of the trustee.  The debtor may use the trustee’s avoiding powers to recover property, such as garnished wages, if the transfer was not voluntary and the property may be exempted.  11 U.S.C. § 522(g) and (h).  This is also discussed in Module 1 presentation but bears repeating here.</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11</a:t>
            </a:fld>
            <a:endParaRPr lang="en-US"/>
          </a:p>
        </p:txBody>
      </p:sp>
    </p:spTree>
    <p:extLst>
      <p:ext uri="{BB962C8B-B14F-4D97-AF65-F5344CB8AC3E}">
        <p14:creationId xmlns:p14="http://schemas.microsoft.com/office/powerpoint/2010/main" val="23696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2 - 4.1.1</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12</a:t>
            </a:fld>
            <a:endParaRPr lang="en-US"/>
          </a:p>
        </p:txBody>
      </p:sp>
    </p:spTree>
    <p:extLst>
      <p:ext uri="{BB962C8B-B14F-4D97-AF65-F5344CB8AC3E}">
        <p14:creationId xmlns:p14="http://schemas.microsoft.com/office/powerpoint/2010/main" val="232921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371600"/>
          </a:xfrm>
        </p:spPr>
        <p:txBody>
          <a:bodyPr>
            <a:noAutofit/>
          </a:bodyPr>
          <a:lstStyle>
            <a:lvl1pPr algn="r">
              <a:defRPr sz="4800" b="1">
                <a:solidFill>
                  <a:schemeClr val="tx1"/>
                </a:solidFill>
                <a:latin typeface="+mn-lt"/>
              </a:defRPr>
            </a:lvl1pPr>
          </a:lstStyle>
          <a:p>
            <a:r>
              <a:rPr lang="en-US" dirty="0" smtClean="0"/>
              <a:t>Click to edit Master title style</a:t>
            </a:r>
            <a:endParaRPr lang="en-US" dirty="0"/>
          </a:p>
        </p:txBody>
      </p:sp>
      <p:sp>
        <p:nvSpPr>
          <p:cNvPr id="7" name="Rectangle 6"/>
          <p:cNvSpPr/>
          <p:nvPr userDrawn="1"/>
        </p:nvSpPr>
        <p:spPr>
          <a:xfrm>
            <a:off x="685800" y="3810000"/>
            <a:ext cx="7772400" cy="76200"/>
          </a:xfrm>
          <a:prstGeom prst="rect">
            <a:avLst/>
          </a:prstGeom>
          <a:solidFill>
            <a:srgbClr val="065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323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27880455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3673595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3">
    <p:spTree>
      <p:nvGrpSpPr>
        <p:cNvPr id="1" name=""/>
        <p:cNvGrpSpPr/>
        <p:nvPr/>
      </p:nvGrpSpPr>
      <p:grpSpPr>
        <a:xfrm>
          <a:off x="0" y="0"/>
          <a:ext cx="0" cy="0"/>
          <a:chOff x="0" y="0"/>
          <a:chExt cx="0" cy="0"/>
        </a:xfrm>
      </p:grpSpPr>
      <p:sp>
        <p:nvSpPr>
          <p:cNvPr id="7" name="Rectangle 6"/>
          <p:cNvSpPr/>
          <p:nvPr/>
        </p:nvSpPr>
        <p:spPr>
          <a:xfrm>
            <a:off x="658908" y="228600"/>
            <a:ext cx="8200930" cy="63452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0457E8DB-395E-4EA3-89C4-214B31F6E0BA}" type="datetime1">
              <a:rPr lang="en-US" smtClean="0"/>
              <a:t>7/24/2017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8EA9EC8B-B98A-4642-AB80-F876CF6CF9D3}" type="slidenum">
              <a:rPr lang="en-US" smtClean="0"/>
              <a:pPr/>
              <a:t>‹#›</a:t>
            </a:fld>
            <a:endParaRPr lang="en-US"/>
          </a:p>
        </p:txBody>
      </p:sp>
      <p:sp>
        <p:nvSpPr>
          <p:cNvPr id="9" name="Rectangle 8"/>
          <p:cNvSpPr/>
          <p:nvPr/>
        </p:nvSpPr>
        <p:spPr>
          <a:xfrm>
            <a:off x="285750" y="228600"/>
            <a:ext cx="2127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itle 1"/>
          <p:cNvSpPr>
            <a:spLocks noGrp="1"/>
          </p:cNvSpPr>
          <p:nvPr>
            <p:ph type="title"/>
          </p:nvPr>
        </p:nvSpPr>
        <p:spPr>
          <a:xfrm>
            <a:off x="1529405" y="1335454"/>
            <a:ext cx="6395395" cy="4194641"/>
          </a:xfrm>
        </p:spPr>
        <p:txBody>
          <a:bodyPr anchor="t" anchorCtr="0">
            <a:noAutofit/>
          </a:bodyPr>
          <a:lstStyle>
            <a:lvl1pPr algn="l">
              <a:defRPr sz="4400" b="0" cap="none" baseline="0">
                <a:solidFill>
                  <a:schemeClr val="bg1"/>
                </a:solidFill>
              </a:defRPr>
            </a:lvl1pPr>
          </a:lstStyle>
          <a:p>
            <a:r>
              <a:rPr lang="en-US" dirty="0" smtClean="0"/>
              <a:t>Click to edit Master title style</a:t>
            </a:r>
            <a:endParaRPr dirty="0"/>
          </a:p>
        </p:txBody>
      </p:sp>
    </p:spTree>
    <p:extLst>
      <p:ext uri="{BB962C8B-B14F-4D97-AF65-F5344CB8AC3E}">
        <p14:creationId xmlns:p14="http://schemas.microsoft.com/office/powerpoint/2010/main" val="11761808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3AF9B22-A4CC-4283-ADDA-56556F43263B}" type="datetime1">
              <a:rPr lang="en-US" smtClean="0"/>
              <a:t>7/24/2017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74416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65C27"/>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2000"/>
              </a:spcBef>
              <a:spcAft>
                <a:spcPts val="0"/>
              </a:spcAft>
              <a:defRPr sz="2600">
                <a:latin typeface="+mn-lt"/>
              </a:defRPr>
            </a:lvl1pPr>
            <a:lvl2pPr>
              <a:lnSpc>
                <a:spcPct val="100000"/>
              </a:lnSpc>
              <a:spcBef>
                <a:spcPts val="2000"/>
              </a:spcBef>
              <a:spcAft>
                <a:spcPts val="0"/>
              </a:spcAft>
              <a:defRPr sz="2400">
                <a:latin typeface="+mn-lt"/>
              </a:defRPr>
            </a:lvl2pPr>
            <a:lvl3pPr>
              <a:lnSpc>
                <a:spcPct val="100000"/>
              </a:lnSpc>
              <a:spcBef>
                <a:spcPts val="2000"/>
              </a:spcBef>
              <a:spcAft>
                <a:spcPts val="0"/>
              </a:spcAft>
              <a:defRPr sz="2200">
                <a:latin typeface="+mn-lt"/>
              </a:defRPr>
            </a:lvl3pPr>
            <a:lvl4pPr>
              <a:lnSpc>
                <a:spcPct val="100000"/>
              </a:lnSpc>
              <a:spcBef>
                <a:spcPts val="2000"/>
              </a:spcBef>
              <a:spcAft>
                <a:spcPts val="0"/>
              </a:spcAft>
              <a:defRPr>
                <a:latin typeface="+mn-lt"/>
              </a:defRPr>
            </a:lvl4pPr>
            <a:lvl5pPr>
              <a:lnSpc>
                <a:spcPct val="100000"/>
              </a:lnSpc>
              <a:spcBef>
                <a:spcPts val="2000"/>
              </a:spcBef>
              <a:spcAft>
                <a:spcPts val="0"/>
              </a:spcAft>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14699475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65C2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505201"/>
            <a:ext cx="7752100" cy="1219200"/>
          </a:xfrm>
        </p:spPr>
        <p:txBody>
          <a:bodyPr anchor="t"/>
          <a:lstStyle>
            <a:lvl1pPr algn="r">
              <a:defRPr sz="4000" b="1" cap="all">
                <a:solidFill>
                  <a:schemeClr val="bg1"/>
                </a:solidFill>
                <a:latin typeface="+mn-lt"/>
              </a:defRPr>
            </a:lvl1pPr>
          </a:lstStyle>
          <a:p>
            <a:r>
              <a:rPr lang="en-US" dirty="0" smtClean="0"/>
              <a:t/>
            </a:r>
            <a:br>
              <a:rPr lang="en-US" dirty="0" smtClean="0"/>
            </a:br>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3D37-5E4E-460C-A171-5942684EA317}" type="slidenum">
              <a:rPr lang="en-US" smtClean="0"/>
              <a:t>‹#›</a:t>
            </a:fld>
            <a:endParaRPr lang="en-US"/>
          </a:p>
        </p:txBody>
      </p:sp>
      <p:sp>
        <p:nvSpPr>
          <p:cNvPr id="8" name="Rectangle 7"/>
          <p:cNvSpPr/>
          <p:nvPr userDrawn="1"/>
        </p:nvSpPr>
        <p:spPr>
          <a:xfrm>
            <a:off x="702013" y="4800600"/>
            <a:ext cx="7772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Tree>
    <p:extLst>
      <p:ext uri="{BB962C8B-B14F-4D97-AF65-F5344CB8AC3E}">
        <p14:creationId xmlns:p14="http://schemas.microsoft.com/office/powerpoint/2010/main" val="35573220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65C27"/>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34699065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65C27"/>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35010889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39762902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19967451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10389102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34095676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73D37-5E4E-460C-A171-5942684EA317}" type="slidenum">
              <a:rPr lang="en-US" smtClean="0"/>
              <a:t>‹#›</a:t>
            </a:fld>
            <a:endParaRPr lang="en-US"/>
          </a:p>
        </p:txBody>
      </p:sp>
    </p:spTree>
    <p:extLst>
      <p:ext uri="{BB962C8B-B14F-4D97-AF65-F5344CB8AC3E}">
        <p14:creationId xmlns:p14="http://schemas.microsoft.com/office/powerpoint/2010/main" val="369838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065C27"/>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justice.gov/us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hyperlink" Target="http://www.justice.gov/us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 2:</a:t>
            </a:r>
            <a:br>
              <a:rPr lang="en-US" dirty="0" smtClean="0"/>
            </a:br>
            <a:r>
              <a:rPr lang="en-US" dirty="0" smtClean="0"/>
              <a:t>Pre-Filing Considerations</a:t>
            </a:r>
            <a:endParaRPr lang="en-US" dirty="0"/>
          </a:p>
        </p:txBody>
      </p:sp>
    </p:spTree>
    <p:extLst>
      <p:ext uri="{BB962C8B-B14F-4D97-AF65-F5344CB8AC3E}">
        <p14:creationId xmlns:p14="http://schemas.microsoft.com/office/powerpoint/2010/main" val="2091360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Full disclosure includes: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700" dirty="0" smtClean="0"/>
              <a:t>Debts you owe to family members or friends</a:t>
            </a:r>
          </a:p>
          <a:p>
            <a:r>
              <a:rPr lang="en-US" sz="2700" dirty="0" smtClean="0"/>
              <a:t>Debts that family or friends owe you (this is an asset)</a:t>
            </a:r>
          </a:p>
          <a:p>
            <a:r>
              <a:rPr lang="en-US" sz="2700" dirty="0" smtClean="0"/>
              <a:t>Debts to the doctor you really like and want to keep going to (explain that it’s likely the doctor will not stop seeing you because you discharged a debt in bankruptcy)</a:t>
            </a:r>
          </a:p>
          <a:p>
            <a:r>
              <a:rPr lang="en-US" sz="2700" dirty="0" smtClean="0"/>
              <a:t>Debts you want to pay/feel morally obligated to pay (although not advisable, debtor can voluntarily pay discharged debts without signing reaffirmation)</a:t>
            </a:r>
            <a:endParaRPr lang="en-US" sz="2700" dirty="0"/>
          </a:p>
        </p:txBody>
      </p:sp>
    </p:spTree>
    <p:extLst>
      <p:ext uri="{BB962C8B-B14F-4D97-AF65-F5344CB8AC3E}">
        <p14:creationId xmlns:p14="http://schemas.microsoft.com/office/powerpoint/2010/main" val="1263779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Trustee looks for undisclosed assets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2800" dirty="0" smtClean="0"/>
              <a:t>Trustee may go after:</a:t>
            </a:r>
          </a:p>
          <a:p>
            <a:pPr lvl="1"/>
            <a:r>
              <a:rPr lang="en-US" sz="2600" dirty="0" smtClean="0"/>
              <a:t>Undisclosed property of the estate</a:t>
            </a:r>
          </a:p>
          <a:p>
            <a:pPr lvl="1"/>
            <a:r>
              <a:rPr lang="en-US" sz="2600" dirty="0" smtClean="0"/>
              <a:t>Legal claims the debtor may have that are not fully exempt</a:t>
            </a:r>
          </a:p>
          <a:p>
            <a:r>
              <a:rPr lang="en-US" sz="2800" dirty="0" smtClean="0"/>
              <a:t>Fraudulent transfers within the 2 years prior to filing (or </a:t>
            </a:r>
            <a:r>
              <a:rPr lang="en-US" sz="2800" dirty="0"/>
              <a:t>longer under state </a:t>
            </a:r>
            <a:r>
              <a:rPr lang="en-US" sz="2800" dirty="0" smtClean="0"/>
              <a:t>statutes)- </a:t>
            </a:r>
            <a:r>
              <a:rPr lang="en-US" dirty="0" smtClean="0"/>
              <a:t/>
            </a:r>
            <a:br>
              <a:rPr lang="en-US" dirty="0" smtClean="0"/>
            </a:br>
            <a:r>
              <a:rPr lang="en-US" sz="2400" b="1" dirty="0" smtClean="0">
                <a:solidFill>
                  <a:srgbClr val="77933C"/>
                </a:solidFill>
              </a:rPr>
              <a:t>11 U.S.C. </a:t>
            </a:r>
            <a:r>
              <a:rPr lang="en-US" sz="2400" b="1" dirty="0">
                <a:solidFill>
                  <a:srgbClr val="77933C"/>
                </a:solidFill>
              </a:rPr>
              <a:t>§§ </a:t>
            </a:r>
            <a:r>
              <a:rPr lang="en-US" sz="2400" b="1" dirty="0" smtClean="0">
                <a:solidFill>
                  <a:srgbClr val="77933C"/>
                </a:solidFill>
              </a:rPr>
              <a:t>544 and 548 </a:t>
            </a:r>
          </a:p>
          <a:p>
            <a:pPr lvl="1"/>
            <a:r>
              <a:rPr lang="en-US" sz="2600" dirty="0" smtClean="0"/>
              <a:t>Any transfer with intent to hinder, delay or defraud a creditor</a:t>
            </a:r>
          </a:p>
          <a:p>
            <a:pPr lvl="1"/>
            <a:r>
              <a:rPr lang="en-US" sz="2600" dirty="0" smtClean="0"/>
              <a:t>Any transfer for less than reasonably equivalent value, while insolvent</a:t>
            </a:r>
          </a:p>
          <a:p>
            <a:pPr lvl="1"/>
            <a:endParaRPr lang="en-US" dirty="0" smtClean="0"/>
          </a:p>
          <a:p>
            <a:endParaRPr lang="en-US" dirty="0"/>
          </a:p>
        </p:txBody>
      </p:sp>
    </p:spTree>
    <p:extLst>
      <p:ext uri="{BB962C8B-B14F-4D97-AF65-F5344CB8AC3E}">
        <p14:creationId xmlns:p14="http://schemas.microsoft.com/office/powerpoint/2010/main" val="4282284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Voidable Preferences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Voidable preferences: payments made to a creditor totaling $600 or more within 90 days prior to the filing of the petition, if the transfer enables the creditor to get more than it otherwise would have gotten. </a:t>
            </a:r>
          </a:p>
          <a:p>
            <a:pPr lvl="1"/>
            <a:r>
              <a:rPr lang="en-US" dirty="0" smtClean="0"/>
              <a:t>One-year look-back period if transfer made to insider (such as relative or business partner)</a:t>
            </a:r>
          </a:p>
          <a:p>
            <a:pPr lvl="1"/>
            <a:r>
              <a:rPr lang="en-US" dirty="0" smtClean="0"/>
              <a:t>Applies even if involuntary (garnishment)</a:t>
            </a:r>
          </a:p>
          <a:p>
            <a:pPr lvl="1"/>
            <a:r>
              <a:rPr lang="en-US" dirty="0" smtClean="0"/>
              <a:t>No preference if certain exemptions apply</a:t>
            </a:r>
          </a:p>
          <a:p>
            <a:pPr marL="57150" indent="0">
              <a:buNone/>
            </a:pPr>
            <a:r>
              <a:rPr lang="en-US" sz="2200" b="1" dirty="0" smtClean="0">
                <a:solidFill>
                  <a:srgbClr val="77933C"/>
                </a:solidFill>
              </a:rPr>
              <a:t>11 U.S.C. § 547 </a:t>
            </a:r>
            <a:endParaRPr lang="en-US" sz="2200" b="1" dirty="0">
              <a:solidFill>
                <a:srgbClr val="77933C"/>
              </a:solidFill>
            </a:endParaRPr>
          </a:p>
        </p:txBody>
      </p:sp>
    </p:spTree>
    <p:extLst>
      <p:ext uri="{BB962C8B-B14F-4D97-AF65-F5344CB8AC3E}">
        <p14:creationId xmlns:p14="http://schemas.microsoft.com/office/powerpoint/2010/main" val="298349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Commonly Missed Assets</a:t>
            </a:r>
            <a:endParaRPr lang="en-US" dirty="0"/>
          </a:p>
        </p:txBody>
      </p:sp>
      <p:sp>
        <p:nvSpPr>
          <p:cNvPr id="4" name="Content Placeholder 2"/>
          <p:cNvSpPr>
            <a:spLocks noGrp="1"/>
          </p:cNvSpPr>
          <p:nvPr>
            <p:ph idx="1"/>
          </p:nvPr>
        </p:nvSpPr>
        <p:spPr/>
        <p:txBody>
          <a:bodyPr numCol="2">
            <a:noAutofit/>
          </a:bodyPr>
          <a:lstStyle/>
          <a:p>
            <a:r>
              <a:rPr lang="en-US" sz="2200" dirty="0" smtClean="0"/>
              <a:t>Tax refunds (when?)</a:t>
            </a:r>
          </a:p>
          <a:p>
            <a:r>
              <a:rPr lang="en-US" sz="2200" dirty="0" smtClean="0"/>
              <a:t>Alimony or support arrearages</a:t>
            </a:r>
          </a:p>
          <a:p>
            <a:r>
              <a:rPr lang="en-US" sz="2200" dirty="0" smtClean="0"/>
              <a:t>Security deposits</a:t>
            </a:r>
          </a:p>
          <a:p>
            <a:r>
              <a:rPr lang="en-US" sz="2200" dirty="0" smtClean="0"/>
              <a:t>Deposits in dormant savings accounts</a:t>
            </a:r>
          </a:p>
          <a:p>
            <a:r>
              <a:rPr lang="en-US" sz="2200" dirty="0" smtClean="0"/>
              <a:t>Pledged goods at pawnbrokers</a:t>
            </a:r>
          </a:p>
          <a:p>
            <a:r>
              <a:rPr lang="en-US" sz="2200" dirty="0" smtClean="0"/>
              <a:t>Any possible legal claims (slip and fall, car accident, employment discrimination), even if no lawsuit has been filed</a:t>
            </a:r>
          </a:p>
          <a:p>
            <a:r>
              <a:rPr lang="en-US" sz="2200" dirty="0" smtClean="0"/>
              <a:t>Cash value in whole life insurance policies</a:t>
            </a:r>
          </a:p>
          <a:p>
            <a:r>
              <a:rPr lang="en-US" sz="2200" dirty="0" smtClean="0"/>
              <a:t>Pension plans </a:t>
            </a:r>
          </a:p>
          <a:p>
            <a:r>
              <a:rPr lang="en-US" sz="2200" dirty="0" smtClean="0"/>
              <a:t>Burial plots</a:t>
            </a:r>
          </a:p>
          <a:p>
            <a:r>
              <a:rPr lang="en-US" sz="2200" dirty="0" smtClean="0"/>
              <a:t>Inherited real estate/heir property</a:t>
            </a:r>
          </a:p>
          <a:p>
            <a:r>
              <a:rPr lang="en-US" sz="2200" dirty="0" smtClean="0"/>
              <a:t>Cars being driven by someone else</a:t>
            </a:r>
          </a:p>
          <a:p>
            <a:r>
              <a:rPr lang="en-US" sz="2200" dirty="0" smtClean="0"/>
              <a:t>Voidable preferences (payments to creditors past 90 days)</a:t>
            </a:r>
          </a:p>
        </p:txBody>
      </p:sp>
    </p:spTree>
    <p:extLst>
      <p:ext uri="{BB962C8B-B14F-4D97-AF65-F5344CB8AC3E}">
        <p14:creationId xmlns:p14="http://schemas.microsoft.com/office/powerpoint/2010/main" val="3165315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318499"/>
            <a:ext cx="7654095" cy="969389"/>
          </a:xfrm>
        </p:spPr>
        <p:txBody>
          <a:bodyPr/>
          <a:lstStyle/>
          <a:p>
            <a:r>
              <a:rPr lang="en-US" dirty="0" smtClean="0"/>
              <a:t>Commonly Missed </a:t>
            </a:r>
            <a:r>
              <a:rPr lang="en-US" dirty="0"/>
              <a:t>D</a:t>
            </a:r>
            <a:r>
              <a:rPr lang="en-US" dirty="0" smtClean="0"/>
              <a:t>ebts</a:t>
            </a:r>
            <a:endParaRPr lang="en-US" dirty="0"/>
          </a:p>
        </p:txBody>
      </p:sp>
      <p:sp>
        <p:nvSpPr>
          <p:cNvPr id="3" name="Content Placeholder 2"/>
          <p:cNvSpPr>
            <a:spLocks noGrp="1"/>
          </p:cNvSpPr>
          <p:nvPr>
            <p:ph idx="1"/>
          </p:nvPr>
        </p:nvSpPr>
        <p:spPr>
          <a:xfrm>
            <a:off x="457200" y="1287888"/>
            <a:ext cx="7597587" cy="5189112"/>
          </a:xfrm>
        </p:spPr>
        <p:txBody>
          <a:bodyPr numCol="2">
            <a:normAutofit/>
          </a:bodyPr>
          <a:lstStyle/>
          <a:p>
            <a:r>
              <a:rPr lang="en-US" sz="2300" dirty="0">
                <a:latin typeface="Calibri" panose="020F0502020204030204" pitchFamily="34" charset="0"/>
                <a:cs typeface="Arial" pitchFamily="34" charset="0"/>
              </a:rPr>
              <a:t>Debts of others that client cosigned</a:t>
            </a:r>
          </a:p>
          <a:p>
            <a:r>
              <a:rPr lang="en-US" sz="2300" dirty="0">
                <a:latin typeface="Calibri" panose="020F0502020204030204" pitchFamily="34" charset="0"/>
                <a:cs typeface="Arial" pitchFamily="34" charset="0"/>
              </a:rPr>
              <a:t>Deficiencies from automobile repossession</a:t>
            </a:r>
          </a:p>
          <a:p>
            <a:r>
              <a:rPr lang="en-US" sz="2300" dirty="0">
                <a:latin typeface="Calibri" panose="020F0502020204030204" pitchFamily="34" charset="0"/>
                <a:cs typeface="Arial" pitchFamily="34" charset="0"/>
              </a:rPr>
              <a:t>Rent-to-own contract damages</a:t>
            </a:r>
          </a:p>
          <a:p>
            <a:r>
              <a:rPr lang="en-US" sz="2300" dirty="0">
                <a:latin typeface="Calibri" panose="020F0502020204030204" pitchFamily="34" charset="0"/>
                <a:cs typeface="Arial" pitchFamily="34" charset="0"/>
              </a:rPr>
              <a:t>Lease termination damages</a:t>
            </a:r>
          </a:p>
          <a:p>
            <a:r>
              <a:rPr lang="en-US" sz="2300" dirty="0">
                <a:latin typeface="Calibri" panose="020F0502020204030204" pitchFamily="34" charset="0"/>
                <a:cs typeface="Arial" pitchFamily="34" charset="0"/>
              </a:rPr>
              <a:t>Student loans</a:t>
            </a:r>
          </a:p>
          <a:p>
            <a:r>
              <a:rPr lang="en-US" sz="2300" dirty="0">
                <a:latin typeface="Calibri" panose="020F0502020204030204" pitchFamily="34" charset="0"/>
                <a:cs typeface="Arial" pitchFamily="34" charset="0"/>
              </a:rPr>
              <a:t>Public </a:t>
            </a:r>
            <a:r>
              <a:rPr lang="en-US" sz="2300" dirty="0" smtClean="0">
                <a:latin typeface="Calibri" panose="020F0502020204030204" pitchFamily="34" charset="0"/>
                <a:cs typeface="Arial" pitchFamily="34" charset="0"/>
              </a:rPr>
              <a:t>benefits </a:t>
            </a:r>
            <a:r>
              <a:rPr lang="en-US" sz="2300" dirty="0">
                <a:latin typeface="Calibri" panose="020F0502020204030204" pitchFamily="34" charset="0"/>
                <a:cs typeface="Arial" pitchFamily="34" charset="0"/>
              </a:rPr>
              <a:t>overpayments</a:t>
            </a:r>
          </a:p>
          <a:p>
            <a:r>
              <a:rPr lang="en-US" sz="2300" dirty="0" smtClean="0">
                <a:latin typeface="Calibri" panose="020F0502020204030204" pitchFamily="34" charset="0"/>
                <a:cs typeface="Arial" pitchFamily="34" charset="0"/>
              </a:rPr>
              <a:t>Payday </a:t>
            </a:r>
            <a:r>
              <a:rPr lang="en-US" sz="2300" dirty="0">
                <a:latin typeface="Calibri" panose="020F0502020204030204" pitchFamily="34" charset="0"/>
                <a:cs typeface="Arial" pitchFamily="34" charset="0"/>
              </a:rPr>
              <a:t>loans</a:t>
            </a:r>
          </a:p>
          <a:p>
            <a:r>
              <a:rPr lang="en-US" sz="2300" dirty="0">
                <a:latin typeface="Calibri" panose="020F0502020204030204" pitchFamily="34" charset="0"/>
                <a:cs typeface="Arial" pitchFamily="34" charset="0"/>
              </a:rPr>
              <a:t>Utility bills</a:t>
            </a:r>
          </a:p>
          <a:p>
            <a:r>
              <a:rPr lang="en-US" sz="2300" dirty="0">
                <a:latin typeface="Calibri" panose="020F0502020204030204" pitchFamily="34" charset="0"/>
                <a:cs typeface="Arial" pitchFamily="34" charset="0"/>
              </a:rPr>
              <a:t>Loans on retirement funds</a:t>
            </a:r>
          </a:p>
          <a:p>
            <a:r>
              <a:rPr lang="en-US" sz="2300" dirty="0">
                <a:latin typeface="Calibri" panose="020F0502020204030204" pitchFamily="34" charset="0"/>
                <a:cs typeface="Arial" pitchFamily="34" charset="0"/>
              </a:rPr>
              <a:t>Campground and timeshare contracts</a:t>
            </a:r>
          </a:p>
          <a:p>
            <a:r>
              <a:rPr lang="en-US" sz="2300" dirty="0">
                <a:latin typeface="Calibri" panose="020F0502020204030204" pitchFamily="34" charset="0"/>
                <a:cs typeface="Arial" pitchFamily="34" charset="0"/>
              </a:rPr>
              <a:t>Parking tickets and traffic fines</a:t>
            </a:r>
          </a:p>
          <a:p>
            <a:r>
              <a:rPr lang="en-US" sz="2300" dirty="0">
                <a:latin typeface="Calibri" panose="020F0502020204030204" pitchFamily="34" charset="0"/>
                <a:cs typeface="Arial" pitchFamily="34" charset="0"/>
              </a:rPr>
              <a:t>Criminal restitution debts</a:t>
            </a:r>
          </a:p>
          <a:p>
            <a:endParaRPr lang="en-US" dirty="0"/>
          </a:p>
        </p:txBody>
      </p:sp>
    </p:spTree>
    <p:extLst>
      <p:ext uri="{BB962C8B-B14F-4D97-AF65-F5344CB8AC3E}">
        <p14:creationId xmlns:p14="http://schemas.microsoft.com/office/powerpoint/2010/main" val="3306935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of Information</a:t>
            </a:r>
            <a:endParaRPr lang="en-US" dirty="0"/>
          </a:p>
        </p:txBody>
      </p:sp>
      <p:sp>
        <p:nvSpPr>
          <p:cNvPr id="3" name="Content Placeholder 2"/>
          <p:cNvSpPr>
            <a:spLocks noGrp="1"/>
          </p:cNvSpPr>
          <p:nvPr>
            <p:ph idx="1"/>
          </p:nvPr>
        </p:nvSpPr>
        <p:spPr>
          <a:xfrm>
            <a:off x="381000" y="1524000"/>
            <a:ext cx="8305800" cy="4876800"/>
          </a:xfrm>
        </p:spPr>
        <p:txBody>
          <a:bodyPr>
            <a:normAutofit fontScale="77500" lnSpcReduction="20000"/>
          </a:bodyPr>
          <a:lstStyle/>
          <a:p>
            <a:pPr marL="0" indent="0">
              <a:buNone/>
            </a:pPr>
            <a:r>
              <a:rPr lang="en-US" sz="3400" dirty="0" smtClean="0"/>
              <a:t>Provide client with list of documents to provide (see Document Checklist, Appendix A to Module 2), including:</a:t>
            </a:r>
            <a:br>
              <a:rPr lang="en-US" sz="3400" dirty="0" smtClean="0"/>
            </a:br>
            <a:endParaRPr lang="en-US" sz="3400" dirty="0" smtClean="0"/>
          </a:p>
          <a:p>
            <a:pPr>
              <a:lnSpc>
                <a:spcPct val="120000"/>
              </a:lnSpc>
              <a:spcBef>
                <a:spcPts val="0"/>
              </a:spcBef>
            </a:pPr>
            <a:r>
              <a:rPr lang="en-US" sz="2800" dirty="0" smtClean="0"/>
              <a:t>Credit reports from Equifax, Experian and Transunion (client to bring or give authorization for you to pull)</a:t>
            </a:r>
          </a:p>
          <a:p>
            <a:pPr>
              <a:lnSpc>
                <a:spcPct val="120000"/>
              </a:lnSpc>
              <a:spcBef>
                <a:spcPts val="0"/>
              </a:spcBef>
            </a:pPr>
            <a:r>
              <a:rPr lang="en-US" sz="2800" dirty="0" smtClean="0"/>
              <a:t>Pay stubs (last 60 days before filing will have to be provided to bankruptcy court)</a:t>
            </a:r>
          </a:p>
          <a:p>
            <a:pPr>
              <a:lnSpc>
                <a:spcPct val="120000"/>
              </a:lnSpc>
              <a:spcBef>
                <a:spcPts val="0"/>
              </a:spcBef>
            </a:pPr>
            <a:r>
              <a:rPr lang="en-US" sz="2800" dirty="0" smtClean="0"/>
              <a:t>Debtor’s federal tax returns for past 2 years </a:t>
            </a:r>
          </a:p>
          <a:p>
            <a:pPr>
              <a:lnSpc>
                <a:spcPct val="120000"/>
              </a:lnSpc>
              <a:spcBef>
                <a:spcPts val="0"/>
              </a:spcBef>
            </a:pPr>
            <a:r>
              <a:rPr lang="en-US" sz="2800" dirty="0" smtClean="0"/>
              <a:t>If client owes back taxes, obtain tax transcripts for each year at issue</a:t>
            </a:r>
          </a:p>
          <a:p>
            <a:pPr>
              <a:lnSpc>
                <a:spcPct val="120000"/>
              </a:lnSpc>
              <a:spcBef>
                <a:spcPts val="0"/>
              </a:spcBef>
            </a:pPr>
            <a:r>
              <a:rPr lang="en-US" sz="2800" dirty="0" smtClean="0"/>
              <a:t>Bank statements for past 3 months</a:t>
            </a:r>
          </a:p>
          <a:p>
            <a:pPr>
              <a:lnSpc>
                <a:spcPct val="120000"/>
              </a:lnSpc>
              <a:spcBef>
                <a:spcPts val="0"/>
              </a:spcBef>
            </a:pPr>
            <a:r>
              <a:rPr lang="en-US" sz="2800" dirty="0" smtClean="0"/>
              <a:t>Domestic court orders (divorce decree, child support order)</a:t>
            </a:r>
          </a:p>
          <a:p>
            <a:pPr>
              <a:lnSpc>
                <a:spcPct val="120000"/>
              </a:lnSpc>
              <a:spcBef>
                <a:spcPts val="0"/>
              </a:spcBef>
            </a:pPr>
            <a:r>
              <a:rPr lang="en-US" sz="2800" dirty="0" smtClean="0"/>
              <a:t>Copy of client’s lease (if client is a tenant)</a:t>
            </a:r>
          </a:p>
          <a:p>
            <a:pPr>
              <a:lnSpc>
                <a:spcPct val="120000"/>
              </a:lnSpc>
              <a:spcBef>
                <a:spcPts val="0"/>
              </a:spcBef>
            </a:pPr>
            <a:r>
              <a:rPr lang="en-US" sz="2800" dirty="0" smtClean="0"/>
              <a:t>All bills and collection letters from all debts (including utilities)</a:t>
            </a:r>
          </a:p>
          <a:p>
            <a:pPr>
              <a:lnSpc>
                <a:spcPct val="120000"/>
              </a:lnSpc>
              <a:spcBef>
                <a:spcPts val="0"/>
              </a:spcBef>
            </a:pPr>
            <a:r>
              <a:rPr lang="en-US" sz="2800" dirty="0" smtClean="0"/>
              <a:t>Copies of any papers from current or past lawsuits</a:t>
            </a:r>
          </a:p>
          <a:p>
            <a:endParaRPr lang="en-US" dirty="0"/>
          </a:p>
        </p:txBody>
      </p:sp>
    </p:spTree>
    <p:extLst>
      <p:ext uri="{BB962C8B-B14F-4D97-AF65-F5344CB8AC3E}">
        <p14:creationId xmlns:p14="http://schemas.microsoft.com/office/powerpoint/2010/main" val="1250045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Sources of Information</a:t>
            </a:r>
            <a:endParaRPr lang="en-US" dirty="0"/>
          </a:p>
        </p:txBody>
      </p:sp>
      <p:sp>
        <p:nvSpPr>
          <p:cNvPr id="3" name="Content Placeholder 2"/>
          <p:cNvSpPr>
            <a:spLocks noGrp="1"/>
          </p:cNvSpPr>
          <p:nvPr>
            <p:ph idx="1"/>
          </p:nvPr>
        </p:nvSpPr>
        <p:spPr>
          <a:xfrm>
            <a:off x="304800" y="1447800"/>
            <a:ext cx="8382000" cy="5181600"/>
          </a:xfrm>
        </p:spPr>
        <p:txBody>
          <a:bodyPr>
            <a:normAutofit fontScale="85000" lnSpcReduction="10000"/>
          </a:bodyPr>
          <a:lstStyle/>
          <a:p>
            <a:r>
              <a:rPr lang="en-US" sz="2700" dirty="0" smtClean="0"/>
              <a:t>Prior bankruptcy filings: conduct a PACER search</a:t>
            </a:r>
          </a:p>
          <a:p>
            <a:r>
              <a:rPr lang="en-US" sz="2700" dirty="0" smtClean="0"/>
              <a:t>Student loan info: National Student Loan Data System (NSLDS)</a:t>
            </a:r>
          </a:p>
          <a:p>
            <a:r>
              <a:rPr lang="en-US" sz="2700" dirty="0" smtClean="0"/>
              <a:t>Home or any real property:</a:t>
            </a:r>
          </a:p>
          <a:p>
            <a:pPr lvl="1"/>
            <a:r>
              <a:rPr lang="en-US" sz="2500" dirty="0" smtClean="0"/>
              <a:t>Conduct a title search to identify all mortgages and judgment liens </a:t>
            </a:r>
          </a:p>
          <a:p>
            <a:pPr lvl="1"/>
            <a:r>
              <a:rPr lang="en-US" sz="2500" dirty="0" smtClean="0"/>
              <a:t>Look up home value on county tax assessor website, zillow.com, eppraisal.com; consider getting an appraisal if value is in question</a:t>
            </a:r>
          </a:p>
          <a:p>
            <a:r>
              <a:rPr lang="en-US" sz="2700" dirty="0" smtClean="0"/>
              <a:t>Cars:</a:t>
            </a:r>
            <a:r>
              <a:rPr lang="en-US" dirty="0" smtClean="0"/>
              <a:t> </a:t>
            </a:r>
          </a:p>
          <a:p>
            <a:pPr lvl="1"/>
            <a:r>
              <a:rPr lang="en-US" sz="2500" dirty="0" smtClean="0"/>
              <a:t>Get VIN number and make, model, year, mileage</a:t>
            </a:r>
          </a:p>
          <a:p>
            <a:pPr lvl="1"/>
            <a:r>
              <a:rPr lang="en-US" sz="2500" dirty="0" smtClean="0"/>
              <a:t>Find value through Kelly Blue Book (www.kbb.com), the NADA Used Car Guide (www.nadaguides.com), or other sources such as www.carprices.com or www.edmunds.com</a:t>
            </a:r>
            <a:endParaRPr lang="en-US" dirty="0" smtClean="0"/>
          </a:p>
          <a:p>
            <a:endParaRPr lang="en-US" dirty="0"/>
          </a:p>
        </p:txBody>
      </p:sp>
    </p:spTree>
    <p:extLst>
      <p:ext uri="{BB962C8B-B14F-4D97-AF65-F5344CB8AC3E}">
        <p14:creationId xmlns:p14="http://schemas.microsoft.com/office/powerpoint/2010/main" val="3779299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Valuing Property</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2646" y="2117324"/>
            <a:ext cx="5340559" cy="374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1" y="1738699"/>
            <a:ext cx="2971800" cy="400110"/>
          </a:xfrm>
          <a:prstGeom prst="rect">
            <a:avLst/>
          </a:prstGeom>
          <a:noFill/>
        </p:spPr>
        <p:txBody>
          <a:bodyPr wrap="square" rtlCol="0">
            <a:spAutoFit/>
          </a:bodyPr>
          <a:lstStyle/>
          <a:p>
            <a:r>
              <a:rPr lang="en-US" sz="2000" dirty="0" smtClean="0">
                <a:latin typeface="Calibri" panose="020F0502020204030204" pitchFamily="34" charset="0"/>
                <a:cs typeface="Arial" pitchFamily="34" charset="0"/>
              </a:rPr>
              <a:t>Sofa and loveseat, $300</a:t>
            </a:r>
            <a:endParaRPr lang="en-US" sz="2000" dirty="0">
              <a:latin typeface="Calibri" panose="020F0502020204030204" pitchFamily="34" charset="0"/>
              <a:cs typeface="Arial" pitchFamily="34" charset="0"/>
            </a:endParaRPr>
          </a:p>
        </p:txBody>
      </p:sp>
      <p:sp>
        <p:nvSpPr>
          <p:cNvPr id="7" name="TextBox 6"/>
          <p:cNvSpPr txBox="1"/>
          <p:nvPr/>
        </p:nvSpPr>
        <p:spPr>
          <a:xfrm>
            <a:off x="1143001" y="2550017"/>
            <a:ext cx="2590800" cy="400110"/>
          </a:xfrm>
          <a:prstGeom prst="rect">
            <a:avLst/>
          </a:prstGeom>
          <a:noFill/>
        </p:spPr>
        <p:txBody>
          <a:bodyPr wrap="square" rtlCol="0">
            <a:spAutoFit/>
          </a:bodyPr>
          <a:lstStyle/>
          <a:p>
            <a:r>
              <a:rPr lang="en-US" sz="2000" dirty="0" smtClean="0">
                <a:latin typeface="Calibri" panose="020F0502020204030204" pitchFamily="34" charset="0"/>
                <a:cs typeface="Arial" pitchFamily="34" charset="0"/>
              </a:rPr>
              <a:t>Lawnmower, $75</a:t>
            </a:r>
            <a:endParaRPr lang="en-US" sz="2000" dirty="0">
              <a:latin typeface="Calibri" panose="020F0502020204030204" pitchFamily="34" charset="0"/>
              <a:cs typeface="Arial" pitchFamily="34" charset="0"/>
            </a:endParaRPr>
          </a:p>
        </p:txBody>
      </p:sp>
      <p:sp>
        <p:nvSpPr>
          <p:cNvPr id="8" name="TextBox 7"/>
          <p:cNvSpPr txBox="1"/>
          <p:nvPr/>
        </p:nvSpPr>
        <p:spPr>
          <a:xfrm>
            <a:off x="6010141" y="1600200"/>
            <a:ext cx="2524259" cy="707886"/>
          </a:xfrm>
          <a:prstGeom prst="rect">
            <a:avLst/>
          </a:prstGeom>
          <a:noFill/>
        </p:spPr>
        <p:txBody>
          <a:bodyPr wrap="square" rtlCol="0">
            <a:spAutoFit/>
          </a:bodyPr>
          <a:lstStyle/>
          <a:p>
            <a:r>
              <a:rPr lang="en-US" sz="2000" dirty="0" smtClean="0">
                <a:latin typeface="Calibri" panose="020F0502020204030204" pitchFamily="34" charset="0"/>
                <a:cs typeface="Arial" pitchFamily="34" charset="0"/>
              </a:rPr>
              <a:t>TV, ten years old, 36” $100</a:t>
            </a:r>
            <a:endParaRPr lang="en-US" sz="2000" dirty="0">
              <a:latin typeface="Calibri" panose="020F0502020204030204" pitchFamily="34" charset="0"/>
              <a:cs typeface="Arial" pitchFamily="34" charset="0"/>
            </a:endParaRPr>
          </a:p>
        </p:txBody>
      </p:sp>
      <p:sp>
        <p:nvSpPr>
          <p:cNvPr id="9" name="TextBox 8"/>
          <p:cNvSpPr txBox="1"/>
          <p:nvPr/>
        </p:nvSpPr>
        <p:spPr>
          <a:xfrm>
            <a:off x="6629400" y="2550017"/>
            <a:ext cx="2485622" cy="707886"/>
          </a:xfrm>
          <a:prstGeom prst="rect">
            <a:avLst/>
          </a:prstGeom>
          <a:noFill/>
        </p:spPr>
        <p:txBody>
          <a:bodyPr wrap="square" rtlCol="0">
            <a:spAutoFit/>
          </a:bodyPr>
          <a:lstStyle/>
          <a:p>
            <a:r>
              <a:rPr lang="en-US" sz="2000" dirty="0" smtClean="0">
                <a:latin typeface="Calibri" panose="020F0502020204030204" pitchFamily="34" charset="0"/>
                <a:cs typeface="Arial" pitchFamily="34" charset="0"/>
              </a:rPr>
              <a:t>Assorted casual clothing, $200</a:t>
            </a:r>
            <a:endParaRPr lang="en-US" sz="20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656241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of the </a:t>
            </a:r>
            <a:br>
              <a:rPr lang="en-US" dirty="0" smtClean="0"/>
            </a:br>
            <a:r>
              <a:rPr lang="en-US" dirty="0" smtClean="0"/>
              <a:t>Means Test</a:t>
            </a:r>
            <a:endParaRPr lang="en-US" dirty="0"/>
          </a:p>
        </p:txBody>
      </p:sp>
    </p:spTree>
    <p:extLst>
      <p:ext uri="{BB962C8B-B14F-4D97-AF65-F5344CB8AC3E}">
        <p14:creationId xmlns:p14="http://schemas.microsoft.com/office/powerpoint/2010/main" val="2984101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Means Test</a:t>
            </a:r>
            <a:endParaRPr lang="en-US" dirty="0"/>
          </a:p>
        </p:txBody>
      </p:sp>
      <p:sp>
        <p:nvSpPr>
          <p:cNvPr id="4" name="Content Placeholder 2"/>
          <p:cNvSpPr>
            <a:spLocks noGrp="1"/>
          </p:cNvSpPr>
          <p:nvPr>
            <p:ph idx="1"/>
          </p:nvPr>
        </p:nvSpPr>
        <p:spPr>
          <a:xfrm>
            <a:off x="381000" y="1524000"/>
            <a:ext cx="8305800" cy="4800600"/>
          </a:xfrm>
        </p:spPr>
        <p:txBody>
          <a:bodyPr>
            <a:normAutofit fontScale="47500" lnSpcReduction="20000"/>
          </a:bodyPr>
          <a:lstStyle/>
          <a:p>
            <a:r>
              <a:rPr lang="en-US" sz="5500" dirty="0" smtClean="0"/>
              <a:t>Bankruptcy judge can dismiss chapter 7 case if filing is an abuse of bankruptcy system</a:t>
            </a:r>
          </a:p>
          <a:p>
            <a:r>
              <a:rPr lang="en-US" sz="5500" dirty="0" smtClean="0"/>
              <a:t>“Means test” was added in 2005 to make it more difficult for wealthy consumers to file a chapter 7 bankruptcy; creates a presumption that the filing was abusive if the debtor fails the means test </a:t>
            </a:r>
          </a:p>
          <a:p>
            <a:r>
              <a:rPr lang="en-US" sz="5500" dirty="0" smtClean="0"/>
              <a:t>Most debtors represented by pro bono attorneys are exempt from the means test:</a:t>
            </a:r>
          </a:p>
          <a:p>
            <a:pPr lvl="1"/>
            <a:r>
              <a:rPr lang="en-US" sz="5100" dirty="0" smtClean="0"/>
              <a:t>Consumers with household income below state </a:t>
            </a:r>
            <a:r>
              <a:rPr lang="en-US" sz="5100" b="1" dirty="0" smtClean="0"/>
              <a:t>median family income </a:t>
            </a:r>
            <a:r>
              <a:rPr lang="en-US" sz="5100" dirty="0" smtClean="0"/>
              <a:t>are protected by a “safe harbor” and not subject to the means test</a:t>
            </a:r>
          </a:p>
          <a:p>
            <a:pPr marL="0" indent="0">
              <a:buNone/>
            </a:pPr>
            <a:r>
              <a:rPr lang="en-US" sz="4600" b="1" dirty="0" smtClean="0">
                <a:solidFill>
                  <a:srgbClr val="77933C"/>
                </a:solidFill>
              </a:rPr>
              <a:t>11 U.S.C. § 707(b)</a:t>
            </a:r>
          </a:p>
          <a:p>
            <a:endParaRPr lang="en-US" dirty="0" smtClean="0"/>
          </a:p>
        </p:txBody>
      </p:sp>
    </p:spTree>
    <p:extLst>
      <p:ext uri="{BB962C8B-B14F-4D97-AF65-F5344CB8AC3E}">
        <p14:creationId xmlns:p14="http://schemas.microsoft.com/office/powerpoint/2010/main" val="371346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 Bono Bankruptcy Training Program Material</a:t>
            </a:r>
          </a:p>
        </p:txBody>
      </p:sp>
      <p:sp>
        <p:nvSpPr>
          <p:cNvPr id="3" name="Content Placeholder 2"/>
          <p:cNvSpPr>
            <a:spLocks noGrp="1"/>
          </p:cNvSpPr>
          <p:nvPr>
            <p:ph idx="1"/>
          </p:nvPr>
        </p:nvSpPr>
        <p:spPr>
          <a:xfrm>
            <a:off x="457200" y="1828800"/>
            <a:ext cx="8229600" cy="4297363"/>
          </a:xfrm>
        </p:spPr>
        <p:txBody>
          <a:bodyPr>
            <a:normAutofit/>
          </a:bodyPr>
          <a:lstStyle/>
          <a:p>
            <a:pPr marL="0" indent="0">
              <a:buNone/>
            </a:pPr>
            <a:r>
              <a:rPr lang="en-US" dirty="0"/>
              <a:t>This </a:t>
            </a:r>
            <a:r>
              <a:rPr lang="en-US" dirty="0" smtClean="0"/>
              <a:t>presentation </a:t>
            </a:r>
            <a:r>
              <a:rPr lang="en-US" dirty="0"/>
              <a:t>has been prepared by the National Consumer Law Center, Inc. (NCLC).  For more information about NCLC, go to www.consumerlaw.org.</a:t>
            </a:r>
          </a:p>
          <a:p>
            <a:pPr marL="0" indent="0">
              <a:buNone/>
            </a:pPr>
            <a:endParaRPr lang="en-US" dirty="0" smtClean="0"/>
          </a:p>
          <a:p>
            <a:pPr marL="0" indent="0">
              <a:buNone/>
            </a:pPr>
            <a:r>
              <a:rPr lang="en-US" dirty="0" smtClean="0"/>
              <a:t>Copyright </a:t>
            </a:r>
            <a:r>
              <a:rPr lang="en-US" dirty="0"/>
              <a:t>© 2015 by National Consumer Law Center, Inc.  National Consumer Law Center and NCLC are registered trademarks of National Consumer Law Center, Inc. All Rights Reserved</a:t>
            </a:r>
          </a:p>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2</a:t>
            </a:fld>
            <a:endParaRPr lang="en-US"/>
          </a:p>
        </p:txBody>
      </p:sp>
    </p:spTree>
    <p:extLst>
      <p:ext uri="{BB962C8B-B14F-4D97-AF65-F5344CB8AC3E}">
        <p14:creationId xmlns:p14="http://schemas.microsoft.com/office/powerpoint/2010/main" val="129616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Does the Safe Harbor Apply? </a:t>
            </a:r>
            <a:endParaRPr lang="en-US" dirty="0"/>
          </a:p>
        </p:txBody>
      </p:sp>
      <p:sp>
        <p:nvSpPr>
          <p:cNvPr id="3" name="Content Placeholder 2"/>
          <p:cNvSpPr>
            <a:spLocks noGrp="1"/>
          </p:cNvSpPr>
          <p:nvPr>
            <p:ph idx="1"/>
          </p:nvPr>
        </p:nvSpPr>
        <p:spPr>
          <a:xfrm>
            <a:off x="457200" y="1600200"/>
            <a:ext cx="8229600" cy="4648200"/>
          </a:xfrm>
        </p:spPr>
        <p:txBody>
          <a:bodyPr>
            <a:normAutofit lnSpcReduction="10000"/>
          </a:bodyPr>
          <a:lstStyle/>
          <a:p>
            <a:r>
              <a:rPr lang="en-US" b="1" dirty="0" smtClean="0"/>
              <a:t>Step 1: </a:t>
            </a:r>
            <a:r>
              <a:rPr lang="en-US" dirty="0" smtClean="0"/>
              <a:t>Calculate the debtor’s “Current Monthly Income”</a:t>
            </a:r>
          </a:p>
          <a:p>
            <a:r>
              <a:rPr lang="en-US" dirty="0" smtClean="0"/>
              <a:t>Current Monthly Income =</a:t>
            </a:r>
          </a:p>
          <a:p>
            <a:r>
              <a:rPr lang="en-US" dirty="0" smtClean="0"/>
              <a:t>Average </a:t>
            </a:r>
            <a:r>
              <a:rPr lang="en-US" u="sng" dirty="0" smtClean="0"/>
              <a:t>gross</a:t>
            </a:r>
            <a:r>
              <a:rPr lang="en-US" dirty="0" smtClean="0"/>
              <a:t> income for the six months ending with the last day of the calendar month before filing</a:t>
            </a:r>
          </a:p>
          <a:p>
            <a:pPr lvl="1"/>
            <a:r>
              <a:rPr lang="en-US" dirty="0" smtClean="0"/>
              <a:t>Include wages, salary, commissions, and amounts paid to debtor on regular basis for household expenses of debtor or debtor’s dependents</a:t>
            </a:r>
          </a:p>
          <a:p>
            <a:pPr lvl="1"/>
            <a:r>
              <a:rPr lang="en-US" dirty="0" smtClean="0"/>
              <a:t>But DO NOT include Social Security benefits</a:t>
            </a:r>
          </a:p>
          <a:p>
            <a:pPr marL="0" indent="0">
              <a:buNone/>
            </a:pPr>
            <a:r>
              <a:rPr lang="en-US" sz="2200" b="1" dirty="0" smtClean="0">
                <a:solidFill>
                  <a:srgbClr val="77933C"/>
                </a:solidFill>
              </a:rPr>
              <a:t>11 U.S.C. § 101(10A) (definition of CMI)</a:t>
            </a:r>
          </a:p>
        </p:txBody>
      </p:sp>
    </p:spTree>
    <p:extLst>
      <p:ext uri="{BB962C8B-B14F-4D97-AF65-F5344CB8AC3E}">
        <p14:creationId xmlns:p14="http://schemas.microsoft.com/office/powerpoint/2010/main" val="148572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484094"/>
            <a:ext cx="7668421" cy="717982"/>
          </a:xfrm>
        </p:spPr>
        <p:txBody>
          <a:bodyPr>
            <a:normAutofit fontScale="90000"/>
          </a:bodyPr>
          <a:lstStyle/>
          <a:p>
            <a:r>
              <a:rPr lang="en-US" smtClean="0"/>
              <a:t>Means test:  CMI Example</a:t>
            </a:r>
            <a:endParaRPr lang="en-US" dirty="0"/>
          </a:p>
        </p:txBody>
      </p:sp>
      <p:sp>
        <p:nvSpPr>
          <p:cNvPr id="3" name="Content Placeholder 2"/>
          <p:cNvSpPr>
            <a:spLocks noGrp="1"/>
          </p:cNvSpPr>
          <p:nvPr>
            <p:ph idx="1"/>
          </p:nvPr>
        </p:nvSpPr>
        <p:spPr>
          <a:xfrm>
            <a:off x="386366" y="1469204"/>
            <a:ext cx="7668421" cy="4656959"/>
          </a:xfrm>
        </p:spPr>
        <p:txBody>
          <a:bodyPr/>
          <a:lstStyle/>
          <a:p>
            <a:pPr marL="0" indent="0">
              <a:spcBef>
                <a:spcPts val="600"/>
              </a:spcBef>
              <a:buNone/>
            </a:pPr>
            <a:r>
              <a:rPr lang="en-US" dirty="0" smtClean="0">
                <a:solidFill>
                  <a:srgbClr val="065C27"/>
                </a:solidFill>
                <a:latin typeface="Arial" pitchFamily="34" charset="0"/>
                <a:cs typeface="Arial" pitchFamily="34" charset="0"/>
              </a:rPr>
              <a:t>Example: Planned Filing Date September 4th</a:t>
            </a:r>
          </a:p>
          <a:p>
            <a:pPr marL="0" indent="0">
              <a:spcBef>
                <a:spcPts val="600"/>
              </a:spcBef>
              <a:buNone/>
            </a:pPr>
            <a:r>
              <a:rPr lang="en-US" sz="2200" u="sng" dirty="0" smtClean="0">
                <a:latin typeface="Arial" pitchFamily="34" charset="0"/>
                <a:cs typeface="Arial" pitchFamily="34" charset="0"/>
              </a:rPr>
              <a:t>Month</a:t>
            </a:r>
            <a:r>
              <a:rPr lang="en-US" sz="2200" dirty="0" smtClean="0">
                <a:latin typeface="Arial" pitchFamily="34" charset="0"/>
                <a:cs typeface="Arial" pitchFamily="34" charset="0"/>
              </a:rPr>
              <a:t>	 	</a:t>
            </a:r>
            <a:r>
              <a:rPr lang="en-US" sz="2200" u="sng" dirty="0" smtClean="0">
                <a:latin typeface="Arial" pitchFamily="34" charset="0"/>
                <a:cs typeface="Arial" pitchFamily="34" charset="0"/>
              </a:rPr>
              <a:t>Gross monthly income</a:t>
            </a:r>
            <a:r>
              <a:rPr lang="en-US" sz="2200" dirty="0" smtClean="0">
                <a:latin typeface="Arial" pitchFamily="34" charset="0"/>
                <a:cs typeface="Arial" pitchFamily="34" charset="0"/>
              </a:rPr>
              <a:t> (exclude SS benefits)</a:t>
            </a:r>
          </a:p>
          <a:p>
            <a:pPr marL="0" indent="0">
              <a:spcBef>
                <a:spcPts val="600"/>
              </a:spcBef>
              <a:buNone/>
            </a:pPr>
            <a:r>
              <a:rPr lang="en-US" sz="2200" dirty="0" smtClean="0">
                <a:latin typeface="Arial" pitchFamily="34" charset="0"/>
                <a:cs typeface="Arial" pitchFamily="34" charset="0"/>
              </a:rPr>
              <a:t>March		$1,000</a:t>
            </a:r>
          </a:p>
          <a:p>
            <a:pPr marL="0" indent="0">
              <a:spcBef>
                <a:spcPts val="600"/>
              </a:spcBef>
              <a:buNone/>
            </a:pPr>
            <a:r>
              <a:rPr lang="en-US" sz="2200" dirty="0" smtClean="0">
                <a:latin typeface="Arial" pitchFamily="34" charset="0"/>
                <a:cs typeface="Arial" pitchFamily="34" charset="0"/>
              </a:rPr>
              <a:t>April		$1,000</a:t>
            </a:r>
          </a:p>
          <a:p>
            <a:pPr marL="0" indent="0">
              <a:spcBef>
                <a:spcPts val="600"/>
              </a:spcBef>
              <a:buNone/>
            </a:pPr>
            <a:r>
              <a:rPr lang="en-US" sz="2200" dirty="0" smtClean="0">
                <a:latin typeface="Arial" pitchFamily="34" charset="0"/>
                <a:cs typeface="Arial" pitchFamily="34" charset="0"/>
              </a:rPr>
              <a:t>May 		$1,000</a:t>
            </a:r>
          </a:p>
          <a:p>
            <a:pPr marL="0" indent="0">
              <a:spcBef>
                <a:spcPts val="600"/>
              </a:spcBef>
              <a:buNone/>
            </a:pPr>
            <a:r>
              <a:rPr lang="en-US" sz="2200" dirty="0" smtClean="0">
                <a:latin typeface="Arial" pitchFamily="34" charset="0"/>
                <a:cs typeface="Arial" pitchFamily="34" charset="0"/>
              </a:rPr>
              <a:t>June		$2,000</a:t>
            </a:r>
          </a:p>
          <a:p>
            <a:pPr marL="0" indent="0">
              <a:spcBef>
                <a:spcPts val="600"/>
              </a:spcBef>
              <a:buNone/>
            </a:pPr>
            <a:r>
              <a:rPr lang="en-US" sz="2200" dirty="0" smtClean="0">
                <a:latin typeface="Arial" pitchFamily="34" charset="0"/>
                <a:cs typeface="Arial" pitchFamily="34" charset="0"/>
              </a:rPr>
              <a:t>July		$2,000</a:t>
            </a:r>
          </a:p>
          <a:p>
            <a:pPr marL="0" indent="0">
              <a:spcBef>
                <a:spcPts val="600"/>
              </a:spcBef>
              <a:buNone/>
            </a:pPr>
            <a:r>
              <a:rPr lang="en-US" sz="2200" dirty="0" smtClean="0">
                <a:latin typeface="Arial" pitchFamily="34" charset="0"/>
                <a:cs typeface="Arial" pitchFamily="34" charset="0"/>
              </a:rPr>
              <a:t>Aug. 		$2,000</a:t>
            </a:r>
          </a:p>
          <a:p>
            <a:pPr marL="0" indent="0">
              <a:spcBef>
                <a:spcPts val="600"/>
              </a:spcBef>
              <a:buNone/>
            </a:pPr>
            <a:r>
              <a:rPr lang="en-US" sz="2200" u="sng" dirty="0" smtClean="0">
                <a:latin typeface="Arial" pitchFamily="34" charset="0"/>
                <a:cs typeface="Arial" pitchFamily="34" charset="0"/>
              </a:rPr>
              <a:t>Sept. 		$2,000 (don’t include month of filing)</a:t>
            </a:r>
          </a:p>
          <a:p>
            <a:pPr marL="0" indent="0">
              <a:spcBef>
                <a:spcPts val="600"/>
              </a:spcBef>
              <a:buNone/>
            </a:pPr>
            <a:r>
              <a:rPr lang="en-US" sz="2200" dirty="0" smtClean="0">
                <a:latin typeface="Arial" pitchFamily="34" charset="0"/>
                <a:cs typeface="Arial" pitchFamily="34" charset="0"/>
              </a:rPr>
              <a:t>Total 		$9,000 /6 = $1,500</a:t>
            </a:r>
            <a:endParaRPr lang="en-US" sz="2200" dirty="0">
              <a:latin typeface="Arial" pitchFamily="34" charset="0"/>
              <a:cs typeface="Arial" pitchFamily="34" charset="0"/>
            </a:endParaRPr>
          </a:p>
        </p:txBody>
      </p:sp>
      <p:cxnSp>
        <p:nvCxnSpPr>
          <p:cNvPr id="6" name="Straight Connector 5"/>
          <p:cNvCxnSpPr/>
          <p:nvPr/>
        </p:nvCxnSpPr>
        <p:spPr>
          <a:xfrm>
            <a:off x="2331076" y="4932608"/>
            <a:ext cx="875763" cy="2318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331076" y="4932608"/>
            <a:ext cx="875763" cy="2318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731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Means Test: Safe Harbor</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sz="2800" b="1" dirty="0" smtClean="0"/>
              <a:t>Step 2: </a:t>
            </a:r>
            <a:r>
              <a:rPr lang="en-US" sz="2800" dirty="0" smtClean="0"/>
              <a:t>Find the annual median income for debtor’s household size in this state</a:t>
            </a:r>
          </a:p>
          <a:p>
            <a:pPr marL="0" indent="0">
              <a:buNone/>
            </a:pPr>
            <a:r>
              <a:rPr lang="en-US" dirty="0" smtClean="0"/>
              <a:t>Example:  </a:t>
            </a:r>
          </a:p>
          <a:p>
            <a:pPr marL="0" indent="0">
              <a:buNone/>
            </a:pPr>
            <a:r>
              <a:rPr lang="en-US" dirty="0" smtClean="0"/>
              <a:t>Debtor’s CMI is $1,500 per month; $18,000 annualized</a:t>
            </a:r>
          </a:p>
          <a:p>
            <a:pPr marL="0" indent="0">
              <a:buNone/>
            </a:pPr>
            <a:r>
              <a:rPr lang="en-US" dirty="0" smtClean="0"/>
              <a:t>Median family income for a household of 1 in State X = $41,226</a:t>
            </a:r>
          </a:p>
          <a:p>
            <a:r>
              <a:rPr lang="en-US" sz="2800" b="1" dirty="0" smtClean="0"/>
              <a:t>Step 3: </a:t>
            </a:r>
            <a:r>
              <a:rPr lang="en-US" sz="2800" dirty="0" smtClean="0"/>
              <a:t>Is CMI less than or equal to state median figure?</a:t>
            </a:r>
          </a:p>
          <a:p>
            <a:pPr marL="0" indent="0">
              <a:buNone/>
            </a:pPr>
            <a:r>
              <a:rPr lang="en-US" dirty="0" smtClean="0"/>
              <a:t>	$18,000 &lt; $41, 226</a:t>
            </a:r>
          </a:p>
          <a:p>
            <a:pPr marL="0" indent="0">
              <a:buNone/>
            </a:pPr>
            <a:r>
              <a:rPr lang="en-US" dirty="0" smtClean="0"/>
              <a:t>	</a:t>
            </a:r>
            <a:r>
              <a:rPr lang="en-US" sz="2800" b="1" dirty="0" smtClean="0"/>
              <a:t>…. safe harbor applies! </a:t>
            </a:r>
          </a:p>
          <a:p>
            <a:endParaRPr lang="en-US" dirty="0"/>
          </a:p>
        </p:txBody>
      </p:sp>
    </p:spTree>
    <p:extLst>
      <p:ext uri="{BB962C8B-B14F-4D97-AF65-F5344CB8AC3E}">
        <p14:creationId xmlns:p14="http://schemas.microsoft.com/office/powerpoint/2010/main" val="122577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Means Test:  Above-Median Debtors</a:t>
            </a:r>
            <a:endParaRPr lang="en-US" dirty="0"/>
          </a:p>
        </p:txBody>
      </p:sp>
      <p:sp>
        <p:nvSpPr>
          <p:cNvPr id="3" name="Content Placeholder 2"/>
          <p:cNvSpPr>
            <a:spLocks noGrp="1"/>
          </p:cNvSpPr>
          <p:nvPr>
            <p:ph idx="1"/>
          </p:nvPr>
        </p:nvSpPr>
        <p:spPr>
          <a:xfrm>
            <a:off x="381000" y="1447800"/>
            <a:ext cx="8305800" cy="5257800"/>
          </a:xfrm>
        </p:spPr>
        <p:txBody>
          <a:bodyPr>
            <a:normAutofit fontScale="62500" lnSpcReduction="20000"/>
          </a:bodyPr>
          <a:lstStyle/>
          <a:p>
            <a:r>
              <a:rPr lang="en-US" sz="4200" dirty="0" smtClean="0"/>
              <a:t>Above-median debtors subject to means test formula and must also fill out Official Form 22A-2</a:t>
            </a:r>
          </a:p>
          <a:p>
            <a:r>
              <a:rPr lang="en-US" sz="4200" dirty="0" smtClean="0"/>
              <a:t>Allowed expenses are deducted from CMI:</a:t>
            </a:r>
          </a:p>
          <a:p>
            <a:pPr lvl="1">
              <a:lnSpc>
                <a:spcPct val="120000"/>
              </a:lnSpc>
              <a:spcBef>
                <a:spcPts val="600"/>
              </a:spcBef>
            </a:pPr>
            <a:r>
              <a:rPr lang="en-US" sz="2900" dirty="0" smtClean="0"/>
              <a:t>Debtor’s actual expenses for certain things: </a:t>
            </a:r>
          </a:p>
          <a:p>
            <a:pPr lvl="2">
              <a:lnSpc>
                <a:spcPct val="120000"/>
              </a:lnSpc>
              <a:spcBef>
                <a:spcPts val="600"/>
              </a:spcBef>
            </a:pPr>
            <a:r>
              <a:rPr lang="en-US" sz="2900" dirty="0" smtClean="0"/>
              <a:t>payments on secured debts </a:t>
            </a:r>
          </a:p>
          <a:p>
            <a:pPr lvl="2">
              <a:lnSpc>
                <a:spcPct val="120000"/>
              </a:lnSpc>
              <a:spcBef>
                <a:spcPts val="600"/>
              </a:spcBef>
            </a:pPr>
            <a:r>
              <a:rPr lang="en-US" sz="2900" dirty="0" smtClean="0"/>
              <a:t>child support </a:t>
            </a:r>
          </a:p>
          <a:p>
            <a:pPr lvl="2">
              <a:lnSpc>
                <a:spcPct val="120000"/>
              </a:lnSpc>
              <a:spcBef>
                <a:spcPts val="600"/>
              </a:spcBef>
            </a:pPr>
            <a:r>
              <a:rPr lang="en-US" sz="2900" dirty="0" smtClean="0"/>
              <a:t>income tax payments </a:t>
            </a:r>
          </a:p>
          <a:p>
            <a:pPr lvl="2">
              <a:lnSpc>
                <a:spcPct val="120000"/>
              </a:lnSpc>
              <a:spcBef>
                <a:spcPts val="600"/>
              </a:spcBef>
            </a:pPr>
            <a:r>
              <a:rPr lang="en-US" sz="2900" dirty="0" smtClean="0"/>
              <a:t>charitable contributions</a:t>
            </a:r>
          </a:p>
          <a:p>
            <a:pPr lvl="1">
              <a:lnSpc>
                <a:spcPct val="120000"/>
              </a:lnSpc>
              <a:spcBef>
                <a:spcPts val="600"/>
              </a:spcBef>
            </a:pPr>
            <a:r>
              <a:rPr lang="en-US" sz="2900" dirty="0" smtClean="0"/>
              <a:t>Certain standardized expenses from IRS collection guidelines for others, </a:t>
            </a:r>
            <a:r>
              <a:rPr lang="en-US" sz="2900" dirty="0" smtClean="0">
                <a:hlinkClick r:id="rId3"/>
              </a:rPr>
              <a:t>www.justice.gov/ust</a:t>
            </a:r>
            <a:r>
              <a:rPr lang="en-US" sz="2900" dirty="0" smtClean="0"/>
              <a:t> , examples below based on household of 1:</a:t>
            </a:r>
          </a:p>
          <a:p>
            <a:pPr lvl="2">
              <a:lnSpc>
                <a:spcPct val="120000"/>
              </a:lnSpc>
              <a:spcBef>
                <a:spcPts val="600"/>
              </a:spcBef>
            </a:pPr>
            <a:r>
              <a:rPr lang="en-US" sz="2900" dirty="0" smtClean="0"/>
              <a:t>$583 for food, clothing, household expenses </a:t>
            </a:r>
          </a:p>
          <a:p>
            <a:pPr lvl="2">
              <a:lnSpc>
                <a:spcPct val="120000"/>
              </a:lnSpc>
              <a:spcBef>
                <a:spcPts val="600"/>
              </a:spcBef>
            </a:pPr>
            <a:r>
              <a:rPr lang="en-US" sz="2900" dirty="0" smtClean="0"/>
              <a:t>$508 for non-mortgage housing expenses (utilities, </a:t>
            </a:r>
            <a:r>
              <a:rPr lang="en-US" sz="2900" dirty="0" err="1" smtClean="0"/>
              <a:t>etc</a:t>
            </a:r>
            <a:r>
              <a:rPr lang="en-US" sz="2900" dirty="0" smtClean="0"/>
              <a:t>)</a:t>
            </a:r>
          </a:p>
          <a:p>
            <a:r>
              <a:rPr lang="en-US" sz="4200" dirty="0" smtClean="0"/>
              <a:t>CMI – allowed expenses = </a:t>
            </a:r>
            <a:r>
              <a:rPr lang="en-US" sz="4200" u="sng" dirty="0" smtClean="0"/>
              <a:t>disposable income</a:t>
            </a:r>
            <a:endParaRPr lang="en-US" sz="4200" dirty="0"/>
          </a:p>
        </p:txBody>
      </p:sp>
    </p:spTree>
    <p:extLst>
      <p:ext uri="{BB962C8B-B14F-4D97-AF65-F5344CB8AC3E}">
        <p14:creationId xmlns:p14="http://schemas.microsoft.com/office/powerpoint/2010/main" val="2086261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Means Test:  The Formula</a:t>
            </a:r>
            <a:endParaRPr lang="en-US" dirty="0"/>
          </a:p>
        </p:txBody>
      </p:sp>
      <p:sp>
        <p:nvSpPr>
          <p:cNvPr id="3" name="Content Placeholder 2"/>
          <p:cNvSpPr>
            <a:spLocks noGrp="1"/>
          </p:cNvSpPr>
          <p:nvPr>
            <p:ph idx="1"/>
          </p:nvPr>
        </p:nvSpPr>
        <p:spPr/>
        <p:txBody>
          <a:bodyPr/>
          <a:lstStyle/>
          <a:p>
            <a:r>
              <a:rPr lang="en-US" dirty="0" smtClean="0"/>
              <a:t>The debtor “flunks” the means test, meaning that a presumption of abuse exists, if the debtor’s 60-month </a:t>
            </a:r>
            <a:r>
              <a:rPr lang="en-US" u="sng" dirty="0" smtClean="0"/>
              <a:t>disposable income</a:t>
            </a:r>
            <a:r>
              <a:rPr lang="en-US" dirty="0" smtClean="0"/>
              <a:t> under section 707(b)(2) exceeds:  </a:t>
            </a:r>
          </a:p>
          <a:p>
            <a:pPr lvl="1"/>
            <a:r>
              <a:rPr lang="en-US" sz="2600" dirty="0" smtClean="0"/>
              <a:t>$</a:t>
            </a:r>
            <a:r>
              <a:rPr lang="en-US" sz="2600" dirty="0" smtClean="0"/>
              <a:t>7,700 </a:t>
            </a:r>
            <a:r>
              <a:rPr lang="en-US" sz="2600" dirty="0" smtClean="0"/>
              <a:t>or 25% of nonpriority unsecured debt, whichever is greater, or </a:t>
            </a:r>
          </a:p>
          <a:p>
            <a:pPr lvl="1"/>
            <a:r>
              <a:rPr lang="en-US" sz="2600" dirty="0" smtClean="0"/>
              <a:t>$</a:t>
            </a:r>
            <a:r>
              <a:rPr lang="en-US" sz="2600" dirty="0" smtClean="0"/>
              <a:t>12,850</a:t>
            </a:r>
            <a:endParaRPr lang="en-US" sz="2600" dirty="0" smtClean="0"/>
          </a:p>
        </p:txBody>
      </p:sp>
    </p:spTree>
    <p:extLst>
      <p:ext uri="{BB962C8B-B14F-4D97-AF65-F5344CB8AC3E}">
        <p14:creationId xmlns:p14="http://schemas.microsoft.com/office/powerpoint/2010/main" val="3531886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Means Test:  The Formula</a:t>
            </a:r>
            <a:endParaRPr lang="en-US" dirty="0"/>
          </a:p>
        </p:txBody>
      </p:sp>
      <p:sp>
        <p:nvSpPr>
          <p:cNvPr id="3" name="Content Placeholder 2"/>
          <p:cNvSpPr>
            <a:spLocks noGrp="1"/>
          </p:cNvSpPr>
          <p:nvPr>
            <p:ph idx="1"/>
          </p:nvPr>
        </p:nvSpPr>
        <p:spPr>
          <a:xfrm>
            <a:off x="457200" y="1600200"/>
            <a:ext cx="8229600" cy="4724400"/>
          </a:xfrm>
        </p:spPr>
        <p:txBody>
          <a:bodyPr>
            <a:normAutofit fontScale="92500"/>
          </a:bodyPr>
          <a:lstStyle/>
          <a:p>
            <a:pPr marL="0" indent="0">
              <a:buNone/>
            </a:pPr>
            <a:r>
              <a:rPr lang="en-US" dirty="0" smtClean="0"/>
              <a:t>Put another way:</a:t>
            </a:r>
          </a:p>
          <a:p>
            <a:r>
              <a:rPr lang="en-US" dirty="0" smtClean="0"/>
              <a:t>A debtor </a:t>
            </a:r>
            <a:r>
              <a:rPr lang="en-US" u="sng" dirty="0" smtClean="0"/>
              <a:t>may file </a:t>
            </a:r>
            <a:r>
              <a:rPr lang="en-US" dirty="0" smtClean="0"/>
              <a:t>a chapter 7 case without a presumption of abuse arising if his or her disposable income is less than $</a:t>
            </a:r>
            <a:r>
              <a:rPr lang="en-US" dirty="0" smtClean="0"/>
              <a:t>128.33 </a:t>
            </a:r>
            <a:r>
              <a:rPr lang="en-US" dirty="0" smtClean="0"/>
              <a:t>per month ($</a:t>
            </a:r>
            <a:r>
              <a:rPr lang="en-US" dirty="0" smtClean="0"/>
              <a:t>7,700 </a:t>
            </a:r>
            <a:r>
              <a:rPr lang="en-US" dirty="0" smtClean="0"/>
              <a:t>÷ 60) </a:t>
            </a:r>
          </a:p>
          <a:p>
            <a:r>
              <a:rPr lang="en-US" dirty="0" smtClean="0"/>
              <a:t>A chapter 7 filing is presumed to be abusive if the debtor’s income after expenses is greater than $</a:t>
            </a:r>
            <a:r>
              <a:rPr lang="en-US" dirty="0" smtClean="0"/>
              <a:t>214.16 </a:t>
            </a:r>
            <a:r>
              <a:rPr lang="en-US" dirty="0" smtClean="0"/>
              <a:t>per month ($</a:t>
            </a:r>
            <a:r>
              <a:rPr lang="en-US" dirty="0" smtClean="0"/>
              <a:t>12,850 </a:t>
            </a:r>
            <a:r>
              <a:rPr lang="en-US" dirty="0" smtClean="0"/>
              <a:t>÷ 60)  </a:t>
            </a:r>
          </a:p>
          <a:p>
            <a:r>
              <a:rPr lang="en-US" dirty="0" smtClean="0"/>
              <a:t>If the debtor’s disposable income falls between $</a:t>
            </a:r>
            <a:r>
              <a:rPr lang="en-US" dirty="0" smtClean="0"/>
              <a:t>128.33 </a:t>
            </a:r>
            <a:r>
              <a:rPr lang="en-US" dirty="0" smtClean="0"/>
              <a:t>and $</a:t>
            </a:r>
            <a:r>
              <a:rPr lang="en-US" dirty="0" smtClean="0"/>
              <a:t>214.16 </a:t>
            </a:r>
            <a:r>
              <a:rPr lang="en-US" dirty="0" smtClean="0"/>
              <a:t>per month, this amount multiplied by 60 must be less than 25% of the nonpriority unsecured claims</a:t>
            </a:r>
            <a:endParaRPr lang="en-US" dirty="0"/>
          </a:p>
        </p:txBody>
      </p:sp>
    </p:spTree>
    <p:extLst>
      <p:ext uri="{BB962C8B-B14F-4D97-AF65-F5344CB8AC3E}">
        <p14:creationId xmlns:p14="http://schemas.microsoft.com/office/powerpoint/2010/main" val="1642953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Means Test: Example</a:t>
            </a:r>
            <a:endParaRPr lang="en-US" dirty="0"/>
          </a:p>
        </p:txBody>
      </p:sp>
      <p:sp>
        <p:nvSpPr>
          <p:cNvPr id="3" name="Content Placeholder 2"/>
          <p:cNvSpPr>
            <a:spLocks noGrp="1"/>
          </p:cNvSpPr>
          <p:nvPr>
            <p:ph idx="1"/>
          </p:nvPr>
        </p:nvSpPr>
        <p:spPr>
          <a:xfrm>
            <a:off x="609600" y="1524000"/>
            <a:ext cx="8077200" cy="5029200"/>
          </a:xfrm>
        </p:spPr>
        <p:txBody>
          <a:bodyPr>
            <a:normAutofit fontScale="85000" lnSpcReduction="10000"/>
          </a:bodyPr>
          <a:lstStyle/>
          <a:p>
            <a:pPr marL="0" indent="0">
              <a:buNone/>
            </a:pPr>
            <a:r>
              <a:rPr lang="en-US" b="1" dirty="0" smtClean="0"/>
              <a:t>Step 1</a:t>
            </a:r>
          </a:p>
          <a:p>
            <a:pPr marL="0" indent="0">
              <a:lnSpc>
                <a:spcPct val="120000"/>
              </a:lnSpc>
              <a:spcBef>
                <a:spcPts val="0"/>
              </a:spcBef>
              <a:buNone/>
            </a:pPr>
            <a:r>
              <a:rPr lang="en-US" dirty="0" smtClean="0"/>
              <a:t>Household of 1, CMI = $3,733 (annual = $44,799)</a:t>
            </a:r>
          </a:p>
          <a:p>
            <a:pPr marL="0" indent="0">
              <a:lnSpc>
                <a:spcPct val="120000"/>
              </a:lnSpc>
              <a:spcBef>
                <a:spcPts val="0"/>
              </a:spcBef>
              <a:buNone/>
            </a:pPr>
            <a:r>
              <a:rPr lang="en-US" dirty="0" smtClean="0"/>
              <a:t>Median income, household of 1 = $41,226</a:t>
            </a:r>
          </a:p>
          <a:p>
            <a:pPr marL="0" indent="0">
              <a:lnSpc>
                <a:spcPct val="120000"/>
              </a:lnSpc>
              <a:spcBef>
                <a:spcPts val="0"/>
              </a:spcBef>
              <a:buNone/>
            </a:pPr>
            <a:r>
              <a:rPr lang="en-US" dirty="0" smtClean="0"/>
              <a:t>$44,799&gt; $41,226  …. So no safe harbor</a:t>
            </a:r>
          </a:p>
          <a:p>
            <a:pPr marL="0" indent="0">
              <a:buNone/>
            </a:pPr>
            <a:r>
              <a:rPr lang="en-US" b="1" dirty="0" smtClean="0"/>
              <a:t>Step 2</a:t>
            </a:r>
          </a:p>
          <a:p>
            <a:pPr marL="0" indent="0">
              <a:lnSpc>
                <a:spcPct val="120000"/>
              </a:lnSpc>
              <a:spcBef>
                <a:spcPts val="0"/>
              </a:spcBef>
              <a:buNone/>
            </a:pPr>
            <a:r>
              <a:rPr lang="en-US" dirty="0" smtClean="0"/>
              <a:t>Total allowed deductions = $3,573</a:t>
            </a:r>
          </a:p>
          <a:p>
            <a:pPr marL="0" indent="0">
              <a:lnSpc>
                <a:spcPct val="120000"/>
              </a:lnSpc>
              <a:spcBef>
                <a:spcPts val="0"/>
              </a:spcBef>
              <a:buNone/>
            </a:pPr>
            <a:r>
              <a:rPr lang="en-US" dirty="0" smtClean="0"/>
              <a:t> $3,733 (CMI)</a:t>
            </a:r>
          </a:p>
          <a:p>
            <a:pPr marL="0" indent="0">
              <a:lnSpc>
                <a:spcPct val="120000"/>
              </a:lnSpc>
              <a:spcBef>
                <a:spcPts val="0"/>
              </a:spcBef>
              <a:buNone/>
            </a:pPr>
            <a:r>
              <a:rPr lang="en-US" u="sng" dirty="0" smtClean="0"/>
              <a:t>-$3,573</a:t>
            </a:r>
          </a:p>
          <a:p>
            <a:pPr marL="0" indent="0">
              <a:lnSpc>
                <a:spcPct val="120000"/>
              </a:lnSpc>
              <a:spcBef>
                <a:spcPts val="0"/>
              </a:spcBef>
              <a:buNone/>
            </a:pPr>
            <a:r>
              <a:rPr lang="en-US" dirty="0" smtClean="0"/>
              <a:t>    $160 (this falls between </a:t>
            </a:r>
            <a:r>
              <a:rPr lang="en-US" dirty="0"/>
              <a:t>$128.33 and $</a:t>
            </a:r>
            <a:r>
              <a:rPr lang="en-US" dirty="0" smtClean="0"/>
              <a:t>214.16 per </a:t>
            </a:r>
            <a:r>
              <a:rPr lang="en-US" dirty="0" smtClean="0"/>
              <a:t>month)</a:t>
            </a:r>
          </a:p>
          <a:p>
            <a:pPr marL="0" indent="0">
              <a:lnSpc>
                <a:spcPct val="120000"/>
              </a:lnSpc>
              <a:spcBef>
                <a:spcPts val="0"/>
              </a:spcBef>
              <a:buNone/>
            </a:pPr>
            <a:r>
              <a:rPr lang="en-US" dirty="0" smtClean="0"/>
              <a:t>Total unsecured </a:t>
            </a:r>
            <a:r>
              <a:rPr lang="en-US" dirty="0" err="1" smtClean="0"/>
              <a:t>nonpriority</a:t>
            </a:r>
            <a:r>
              <a:rPr lang="en-US" dirty="0" smtClean="0"/>
              <a:t> claims = $60,000; 25% of this = $15,000</a:t>
            </a:r>
          </a:p>
          <a:p>
            <a:pPr marL="0" indent="0">
              <a:lnSpc>
                <a:spcPct val="120000"/>
              </a:lnSpc>
              <a:spcBef>
                <a:spcPts val="0"/>
              </a:spcBef>
              <a:buNone/>
            </a:pPr>
            <a:r>
              <a:rPr lang="en-US" dirty="0" smtClean="0"/>
              <a:t>$160 x 60 = $9,600</a:t>
            </a:r>
          </a:p>
          <a:p>
            <a:pPr marL="0" indent="0">
              <a:lnSpc>
                <a:spcPct val="120000"/>
              </a:lnSpc>
              <a:spcBef>
                <a:spcPts val="0"/>
              </a:spcBef>
              <a:buNone/>
            </a:pPr>
            <a:r>
              <a:rPr lang="en-US" dirty="0" smtClean="0"/>
              <a:t>$9,600 &lt; $15,000 … </a:t>
            </a:r>
            <a:r>
              <a:rPr lang="en-US" b="1" dirty="0" smtClean="0"/>
              <a:t>so debtor PASSES the means test; no presumption of abuse!</a:t>
            </a:r>
          </a:p>
          <a:p>
            <a:endParaRPr lang="en-US" dirty="0"/>
          </a:p>
        </p:txBody>
      </p:sp>
    </p:spTree>
    <p:extLst>
      <p:ext uri="{BB962C8B-B14F-4D97-AF65-F5344CB8AC3E}">
        <p14:creationId xmlns:p14="http://schemas.microsoft.com/office/powerpoint/2010/main" val="3776165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Choosing the Type of Bankruptcy</a:t>
            </a:r>
            <a:endParaRPr lang="en-US" dirty="0"/>
          </a:p>
        </p:txBody>
      </p:sp>
    </p:spTree>
    <p:extLst>
      <p:ext uri="{BB962C8B-B14F-4D97-AF65-F5344CB8AC3E}">
        <p14:creationId xmlns:p14="http://schemas.microsoft.com/office/powerpoint/2010/main" val="1800830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Factors favoring chapter 7: </a:t>
            </a:r>
            <a:endParaRPr lang="en-US" dirty="0"/>
          </a:p>
        </p:txBody>
      </p:sp>
      <p:sp>
        <p:nvSpPr>
          <p:cNvPr id="4" name="Content Placeholder 2"/>
          <p:cNvSpPr>
            <a:spLocks noGrp="1"/>
          </p:cNvSpPr>
          <p:nvPr>
            <p:ph idx="1"/>
          </p:nvPr>
        </p:nvSpPr>
        <p:spPr>
          <a:xfrm>
            <a:off x="381000" y="1752600"/>
            <a:ext cx="8305800" cy="4572000"/>
          </a:xfrm>
        </p:spPr>
        <p:txBody>
          <a:bodyPr/>
          <a:lstStyle/>
          <a:p>
            <a:r>
              <a:rPr lang="en-US" sz="2800" dirty="0" smtClean="0"/>
              <a:t>All of debtor’s property may be claimed as fully exempt;</a:t>
            </a:r>
          </a:p>
          <a:p>
            <a:r>
              <a:rPr lang="en-US" sz="2800" dirty="0" smtClean="0"/>
              <a:t>Debtor not behind on debts secured by collateral the debtor wants to keep;</a:t>
            </a:r>
          </a:p>
          <a:p>
            <a:r>
              <a:rPr lang="en-US" sz="2800" dirty="0" smtClean="0"/>
              <a:t>Debtor has significant dischargeable unsecured debt;</a:t>
            </a:r>
          </a:p>
          <a:p>
            <a:r>
              <a:rPr lang="en-US" sz="2800" dirty="0" smtClean="0"/>
              <a:t>Debts may exceed the eligibility limits for chapter 13 (currently $</a:t>
            </a:r>
            <a:r>
              <a:rPr lang="en-US" sz="2800" dirty="0" smtClean="0"/>
              <a:t>394,725 </a:t>
            </a:r>
            <a:r>
              <a:rPr lang="en-US" sz="2800" dirty="0" smtClean="0"/>
              <a:t>for unsecured debts and $</a:t>
            </a:r>
            <a:r>
              <a:rPr lang="en-US" sz="2800" dirty="0" smtClean="0"/>
              <a:t>1,184,200 </a:t>
            </a:r>
            <a:r>
              <a:rPr lang="en-US" sz="2800" dirty="0" smtClean="0"/>
              <a:t>for secured debts)</a:t>
            </a:r>
          </a:p>
          <a:p>
            <a:endParaRPr lang="en-US" dirty="0" smtClean="0"/>
          </a:p>
        </p:txBody>
      </p:sp>
    </p:spTree>
    <p:extLst>
      <p:ext uri="{BB962C8B-B14F-4D97-AF65-F5344CB8AC3E}">
        <p14:creationId xmlns:p14="http://schemas.microsoft.com/office/powerpoint/2010/main" val="955723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Factors favoring chapter 7: </a:t>
            </a:r>
            <a:endParaRPr lang="en-US" dirty="0"/>
          </a:p>
        </p:txBody>
      </p:sp>
      <p:sp>
        <p:nvSpPr>
          <p:cNvPr id="4" name="Content Placeholder 2"/>
          <p:cNvSpPr>
            <a:spLocks noGrp="1"/>
          </p:cNvSpPr>
          <p:nvPr>
            <p:ph idx="1"/>
          </p:nvPr>
        </p:nvSpPr>
        <p:spPr>
          <a:xfrm>
            <a:off x="457200" y="1905000"/>
            <a:ext cx="8229600" cy="4495800"/>
          </a:xfrm>
        </p:spPr>
        <p:txBody>
          <a:bodyPr/>
          <a:lstStyle/>
          <a:p>
            <a:r>
              <a:rPr lang="en-US" sz="2800" dirty="0" smtClean="0"/>
              <a:t>Debtor may not have any income in excess of necessary household expenses that could fund a chapter 13 plan;</a:t>
            </a:r>
          </a:p>
          <a:p>
            <a:r>
              <a:rPr lang="en-US" sz="2800" dirty="0" smtClean="0"/>
              <a:t>Debtor may wish to avoid a lien on secured property that would impair his or her exemption (note that this may also be done in chapter 13);</a:t>
            </a:r>
          </a:p>
          <a:p>
            <a:r>
              <a:rPr lang="en-US" sz="2800" dirty="0" smtClean="0"/>
              <a:t>Debtor may simply have an immediate need for a "fresh start" </a:t>
            </a:r>
          </a:p>
          <a:p>
            <a:pPr marL="0" indent="0">
              <a:buNone/>
            </a:pPr>
            <a:endParaRPr lang="en-US" dirty="0" smtClean="0"/>
          </a:p>
        </p:txBody>
      </p:sp>
    </p:spTree>
    <p:extLst>
      <p:ext uri="{BB962C8B-B14F-4D97-AF65-F5344CB8AC3E}">
        <p14:creationId xmlns:p14="http://schemas.microsoft.com/office/powerpoint/2010/main" val="3660472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Gathering Information</a:t>
            </a:r>
            <a:endParaRPr lang="en-US" dirty="0"/>
          </a:p>
        </p:txBody>
      </p:sp>
    </p:spTree>
    <p:extLst>
      <p:ext uri="{BB962C8B-B14F-4D97-AF65-F5344CB8AC3E}">
        <p14:creationId xmlns:p14="http://schemas.microsoft.com/office/powerpoint/2010/main" val="2766999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Factors favoring chapter 13:  </a:t>
            </a:r>
            <a:endParaRPr lang="en-US" dirty="0"/>
          </a:p>
        </p:txBody>
      </p:sp>
      <p:sp>
        <p:nvSpPr>
          <p:cNvPr id="4" name="Content Placeholder 2"/>
          <p:cNvSpPr>
            <a:spLocks noGrp="1"/>
          </p:cNvSpPr>
          <p:nvPr>
            <p:ph idx="1"/>
          </p:nvPr>
        </p:nvSpPr>
        <p:spPr>
          <a:xfrm>
            <a:off x="457200" y="1524000"/>
            <a:ext cx="8229600" cy="4953000"/>
          </a:xfrm>
        </p:spPr>
        <p:txBody>
          <a:bodyPr>
            <a:normAutofit/>
          </a:bodyPr>
          <a:lstStyle/>
          <a:p>
            <a:r>
              <a:rPr lang="en-US" dirty="0" smtClean="0"/>
              <a:t>Debtor may wish to: </a:t>
            </a:r>
          </a:p>
          <a:p>
            <a:pPr lvl="1"/>
            <a:r>
              <a:rPr lang="en-US" dirty="0" smtClean="0"/>
              <a:t>keep nonexempt assets;</a:t>
            </a:r>
          </a:p>
          <a:p>
            <a:pPr lvl="1"/>
            <a:r>
              <a:rPr lang="en-US" dirty="0"/>
              <a:t>s</a:t>
            </a:r>
            <a:r>
              <a:rPr lang="en-US" dirty="0" smtClean="0"/>
              <a:t>top a home foreclosure sale and cure a pre-petition default;</a:t>
            </a:r>
          </a:p>
          <a:p>
            <a:pPr lvl="1"/>
            <a:r>
              <a:rPr lang="en-US" dirty="0"/>
              <a:t>s</a:t>
            </a:r>
            <a:r>
              <a:rPr lang="en-US" dirty="0" smtClean="0"/>
              <a:t>top an auto repossession or compel turnover of property already repossessed, and possibly reduce the ongoing monthly payments or balance due on the secured debt</a:t>
            </a:r>
          </a:p>
          <a:p>
            <a:r>
              <a:rPr lang="en-US" dirty="0" smtClean="0"/>
              <a:t>Debtor may pay unsecured debts, either in full or percentage of the amount owed, over a 3 to 5 year period (no </a:t>
            </a:r>
            <a:r>
              <a:rPr lang="en-US" dirty="0" err="1" smtClean="0"/>
              <a:t>postpetition</a:t>
            </a:r>
            <a:r>
              <a:rPr lang="en-US" dirty="0" smtClean="0"/>
              <a:t> interest and late fees)</a:t>
            </a:r>
          </a:p>
          <a:p>
            <a:endParaRPr lang="en-US" dirty="0" smtClean="0"/>
          </a:p>
          <a:p>
            <a:endParaRPr lang="en-US" dirty="0" smtClean="0"/>
          </a:p>
        </p:txBody>
      </p:sp>
    </p:spTree>
    <p:extLst>
      <p:ext uri="{BB962C8B-B14F-4D97-AF65-F5344CB8AC3E}">
        <p14:creationId xmlns:p14="http://schemas.microsoft.com/office/powerpoint/2010/main" val="2595457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Factors favoring chapter 13: </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sz="2800" dirty="0" smtClean="0"/>
              <a:t>Chapter 13 may protect a co-debtor on an obligation based on the co-debtor stay provided under § 1301</a:t>
            </a:r>
          </a:p>
          <a:p>
            <a:r>
              <a:rPr lang="en-US" sz="2800" dirty="0" smtClean="0"/>
              <a:t>Debtor may be able to file a chapter 13 case even though received a chapter 7 discharge within the past eight years</a:t>
            </a:r>
          </a:p>
          <a:p>
            <a:r>
              <a:rPr lang="en-US" sz="2800" dirty="0" smtClean="0"/>
              <a:t>Debtor may have excess disposable income that would warrant dismissal of a chapter 7 case under </a:t>
            </a:r>
            <a:br>
              <a:rPr lang="en-US" sz="2800" dirty="0" smtClean="0"/>
            </a:br>
            <a:r>
              <a:rPr lang="en-US" sz="2800" dirty="0" smtClean="0"/>
              <a:t>§ 707(b) (debtor flunks the Means Test)</a:t>
            </a:r>
            <a:endParaRPr lang="en-US" sz="2800" dirty="0"/>
          </a:p>
        </p:txBody>
      </p:sp>
    </p:spTree>
    <p:extLst>
      <p:ext uri="{BB962C8B-B14F-4D97-AF65-F5344CB8AC3E}">
        <p14:creationId xmlns:p14="http://schemas.microsoft.com/office/powerpoint/2010/main" val="2448476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Factors favoring chapter 13: </a:t>
            </a:r>
            <a:endParaRPr lang="en-US" dirty="0"/>
          </a:p>
        </p:txBody>
      </p:sp>
      <p:sp>
        <p:nvSpPr>
          <p:cNvPr id="3" name="Content Placeholder 2"/>
          <p:cNvSpPr>
            <a:spLocks noGrp="1"/>
          </p:cNvSpPr>
          <p:nvPr>
            <p:ph idx="1"/>
          </p:nvPr>
        </p:nvSpPr>
        <p:spPr/>
        <p:txBody>
          <a:bodyPr/>
          <a:lstStyle/>
          <a:p>
            <a:r>
              <a:rPr lang="en-US" sz="2800" dirty="0" smtClean="0"/>
              <a:t>Debtor may benefit by slightly broader discharge in chapter 13</a:t>
            </a:r>
          </a:p>
          <a:p>
            <a:r>
              <a:rPr lang="en-US" sz="2800" dirty="0" smtClean="0"/>
              <a:t>Chapter 13 may help debtors who want to pay their debts but lack the discipline to do it on their own</a:t>
            </a:r>
          </a:p>
          <a:p>
            <a:r>
              <a:rPr lang="en-US" sz="2800" dirty="0" smtClean="0"/>
              <a:t>Chapter 13 discharge, particularly if entered after completion of a 100% plan, may possibly have less negative impact on the debtor's credit rating </a:t>
            </a:r>
          </a:p>
          <a:p>
            <a:endParaRPr lang="en-US" dirty="0"/>
          </a:p>
        </p:txBody>
      </p:sp>
    </p:spTree>
    <p:extLst>
      <p:ext uri="{BB962C8B-B14F-4D97-AF65-F5344CB8AC3E}">
        <p14:creationId xmlns:p14="http://schemas.microsoft.com/office/powerpoint/2010/main" val="3243007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Counseling the debtor regarding available chapters</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sz="3000" dirty="0" smtClean="0"/>
              <a:t>Section 342(b) requires the Clerk of bankruptcy court to give each consumer debtor a notice describing </a:t>
            </a:r>
          </a:p>
          <a:p>
            <a:pPr lvl="1">
              <a:lnSpc>
                <a:spcPct val="120000"/>
              </a:lnSpc>
              <a:spcBef>
                <a:spcPts val="0"/>
              </a:spcBef>
            </a:pPr>
            <a:r>
              <a:rPr lang="en-US" sz="2600" dirty="0" smtClean="0"/>
              <a:t>each chapter under which a consumer may proceed, </a:t>
            </a:r>
          </a:p>
          <a:p>
            <a:pPr lvl="1">
              <a:lnSpc>
                <a:spcPct val="120000"/>
              </a:lnSpc>
              <a:spcBef>
                <a:spcPts val="0"/>
              </a:spcBef>
            </a:pPr>
            <a:r>
              <a:rPr lang="en-US" sz="2600" dirty="0" smtClean="0"/>
              <a:t>the services of credit counseling agencies, and </a:t>
            </a:r>
          </a:p>
          <a:p>
            <a:pPr lvl="1">
              <a:lnSpc>
                <a:spcPct val="120000"/>
              </a:lnSpc>
              <a:spcBef>
                <a:spcPts val="0"/>
              </a:spcBef>
            </a:pPr>
            <a:r>
              <a:rPr lang="en-US" sz="2600" dirty="0" smtClean="0"/>
              <a:t>the possible consequences of bankruptcy fraud</a:t>
            </a:r>
          </a:p>
          <a:p>
            <a:r>
              <a:rPr lang="en-US" sz="3300" dirty="0" smtClean="0"/>
              <a:t>But, section 521(a)(1)(B)(iii) requires the debtor’s attorney to certify that he/she delivered to the debtor the notice required by section 342(b)</a:t>
            </a:r>
          </a:p>
          <a:p>
            <a:r>
              <a:rPr lang="en-US" sz="3300" dirty="0" smtClean="0"/>
              <a:t>On or before the date you review petition and schedules with debtor prior to filing, give debtor a copy of the § 342(b) notice and sign certification</a:t>
            </a:r>
            <a:endParaRPr lang="en-US" sz="3300" dirty="0"/>
          </a:p>
        </p:txBody>
      </p:sp>
    </p:spTree>
    <p:extLst>
      <p:ext uri="{BB962C8B-B14F-4D97-AF65-F5344CB8AC3E}">
        <p14:creationId xmlns:p14="http://schemas.microsoft.com/office/powerpoint/2010/main" val="3321893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r>
            <a:br>
              <a:rPr lang="en-US" sz="3600" dirty="0" smtClean="0"/>
            </a:br>
            <a:r>
              <a:rPr lang="en-US" sz="3600" dirty="0" smtClean="0"/>
              <a:t>Timing Considerations</a:t>
            </a:r>
            <a:endParaRPr lang="en-US" sz="3600" dirty="0"/>
          </a:p>
        </p:txBody>
      </p:sp>
    </p:spTree>
    <p:extLst>
      <p:ext uri="{BB962C8B-B14F-4D97-AF65-F5344CB8AC3E}">
        <p14:creationId xmlns:p14="http://schemas.microsoft.com/office/powerpoint/2010/main" val="3495872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dirty="0" smtClean="0"/>
              <a:t>Reasons to wait: Has the debt peaked? </a:t>
            </a:r>
          </a:p>
        </p:txBody>
      </p:sp>
      <p:pic>
        <p:nvPicPr>
          <p:cNvPr id="1030" name="Picture 6" descr="C:\Users\bsopiep\Downloads\debt-mountain.jpg"/>
          <p:cNvPicPr>
            <a:picLocks noChangeAspect="1" noChangeArrowheads="1"/>
          </p:cNvPicPr>
          <p:nvPr/>
        </p:nvPicPr>
        <p:blipFill rotWithShape="1">
          <a:blip r:embed="rId3">
            <a:extLst>
              <a:ext uri="{28A0092B-C50C-407E-A947-70E740481C1C}">
                <a14:useLocalDpi xmlns:a14="http://schemas.microsoft.com/office/drawing/2010/main" val="0"/>
              </a:ext>
            </a:extLst>
          </a:blip>
          <a:srcRect t="4020"/>
          <a:stretch/>
        </p:blipFill>
        <p:spPr bwMode="auto">
          <a:xfrm>
            <a:off x="2108200" y="1473200"/>
            <a:ext cx="5054600" cy="485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460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31065"/>
            <a:ext cx="7556313" cy="1350135"/>
          </a:xfrm>
        </p:spPr>
        <p:txBody>
          <a:bodyPr/>
          <a:lstStyle/>
          <a:p>
            <a:r>
              <a:rPr lang="en-US" sz="4400" dirty="0" smtClean="0"/>
              <a:t>Has the debt peaked?</a:t>
            </a:r>
            <a:endParaRPr lang="en-US" sz="4400" dirty="0"/>
          </a:p>
        </p:txBody>
      </p:sp>
      <p:cxnSp>
        <p:nvCxnSpPr>
          <p:cNvPr id="6" name="Straight Arrow Connector 5"/>
          <p:cNvCxnSpPr/>
          <p:nvPr/>
        </p:nvCxnSpPr>
        <p:spPr>
          <a:xfrm>
            <a:off x="4497591" y="3935934"/>
            <a:ext cx="3082173" cy="0"/>
          </a:xfrm>
          <a:prstGeom prst="straightConnector1">
            <a:avLst/>
          </a:prstGeom>
          <a:ln w="57150" cmpd="sng">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1388962" y="3935934"/>
            <a:ext cx="3108629" cy="0"/>
          </a:xfrm>
          <a:prstGeom prst="straightConnector1">
            <a:avLst/>
          </a:prstGeom>
          <a:ln w="57150" cmpd="sng">
            <a:solidFill>
              <a:srgbClr val="065C27"/>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497591" y="2336800"/>
            <a:ext cx="0" cy="3320680"/>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693212" y="2695710"/>
            <a:ext cx="2211591" cy="1015663"/>
          </a:xfrm>
          <a:prstGeom prst="rect">
            <a:avLst/>
          </a:prstGeom>
        </p:spPr>
        <p:txBody>
          <a:bodyPr wrap="square">
            <a:spAutoFit/>
          </a:bodyPr>
          <a:lstStyle/>
          <a:p>
            <a:r>
              <a:rPr lang="en-US" sz="3000" dirty="0" smtClean="0">
                <a:solidFill>
                  <a:srgbClr val="065C27"/>
                </a:solidFill>
                <a:latin typeface="Arial" pitchFamily="34" charset="0"/>
                <a:cs typeface="Arial" pitchFamily="34" charset="0"/>
              </a:rPr>
              <a:t>Pre-petition Debts</a:t>
            </a:r>
            <a:endParaRPr lang="en-US" sz="3000" dirty="0">
              <a:solidFill>
                <a:srgbClr val="065C27"/>
              </a:solidFill>
              <a:latin typeface="Arial" pitchFamily="34" charset="0"/>
              <a:cs typeface="Arial" pitchFamily="34" charset="0"/>
            </a:endParaRPr>
          </a:p>
        </p:txBody>
      </p:sp>
      <p:sp>
        <p:nvSpPr>
          <p:cNvPr id="16" name="Rectangle 15"/>
          <p:cNvSpPr/>
          <p:nvPr/>
        </p:nvSpPr>
        <p:spPr>
          <a:xfrm>
            <a:off x="4845933" y="2695710"/>
            <a:ext cx="2442811" cy="1015663"/>
          </a:xfrm>
          <a:prstGeom prst="rect">
            <a:avLst/>
          </a:prstGeom>
        </p:spPr>
        <p:txBody>
          <a:bodyPr wrap="square">
            <a:spAutoFit/>
          </a:bodyPr>
          <a:lstStyle/>
          <a:p>
            <a:r>
              <a:rPr lang="en-US" sz="3000" dirty="0" smtClean="0">
                <a:solidFill>
                  <a:srgbClr val="77933C"/>
                </a:solidFill>
                <a:latin typeface="Arial" pitchFamily="34" charset="0"/>
                <a:cs typeface="Arial" pitchFamily="34" charset="0"/>
              </a:rPr>
              <a:t>Post-petition Debts</a:t>
            </a:r>
            <a:endParaRPr lang="en-US" sz="3000" dirty="0">
              <a:solidFill>
                <a:srgbClr val="77933C"/>
              </a:solidFill>
              <a:latin typeface="Arial" pitchFamily="34" charset="0"/>
              <a:cs typeface="Arial" pitchFamily="34" charset="0"/>
            </a:endParaRPr>
          </a:p>
        </p:txBody>
      </p:sp>
      <p:sp>
        <p:nvSpPr>
          <p:cNvPr id="17" name="Rectangle 16"/>
          <p:cNvSpPr/>
          <p:nvPr/>
        </p:nvSpPr>
        <p:spPr>
          <a:xfrm>
            <a:off x="1693212" y="4209108"/>
            <a:ext cx="2546704" cy="1015663"/>
          </a:xfrm>
          <a:prstGeom prst="rect">
            <a:avLst/>
          </a:prstGeom>
        </p:spPr>
        <p:txBody>
          <a:bodyPr wrap="square">
            <a:spAutoFit/>
          </a:bodyPr>
          <a:lstStyle/>
          <a:p>
            <a:r>
              <a:rPr lang="en-US" sz="3000" dirty="0" smtClean="0">
                <a:solidFill>
                  <a:srgbClr val="065C27"/>
                </a:solidFill>
                <a:latin typeface="Arial" pitchFamily="34" charset="0"/>
                <a:cs typeface="Arial" pitchFamily="34" charset="0"/>
              </a:rPr>
              <a:t>Included in discharge</a:t>
            </a:r>
            <a:endParaRPr lang="en-US" sz="3000" dirty="0">
              <a:solidFill>
                <a:srgbClr val="065C27"/>
              </a:solidFill>
              <a:latin typeface="Arial" pitchFamily="34" charset="0"/>
              <a:cs typeface="Arial" pitchFamily="34" charset="0"/>
            </a:endParaRPr>
          </a:p>
        </p:txBody>
      </p:sp>
      <p:sp>
        <p:nvSpPr>
          <p:cNvPr id="18" name="Rectangle 17"/>
          <p:cNvSpPr/>
          <p:nvPr/>
        </p:nvSpPr>
        <p:spPr>
          <a:xfrm>
            <a:off x="4845932" y="4361508"/>
            <a:ext cx="2733831" cy="1015663"/>
          </a:xfrm>
          <a:prstGeom prst="rect">
            <a:avLst/>
          </a:prstGeom>
        </p:spPr>
        <p:txBody>
          <a:bodyPr wrap="square">
            <a:spAutoFit/>
          </a:bodyPr>
          <a:lstStyle/>
          <a:p>
            <a:r>
              <a:rPr lang="en-US" sz="3000" dirty="0" smtClean="0">
                <a:solidFill>
                  <a:srgbClr val="77933C"/>
                </a:solidFill>
                <a:latin typeface="Arial" pitchFamily="34" charset="0"/>
                <a:cs typeface="Arial" pitchFamily="34" charset="0"/>
              </a:rPr>
              <a:t>NOT included in discharge</a:t>
            </a:r>
            <a:endParaRPr lang="en-US" sz="3000" dirty="0">
              <a:solidFill>
                <a:srgbClr val="77933C"/>
              </a:solidFill>
              <a:latin typeface="Arial" pitchFamily="34" charset="0"/>
              <a:cs typeface="Arial" pitchFamily="34" charset="0"/>
            </a:endParaRPr>
          </a:p>
        </p:txBody>
      </p:sp>
      <p:sp>
        <p:nvSpPr>
          <p:cNvPr id="3" name="TextBox 2"/>
          <p:cNvSpPr txBox="1"/>
          <p:nvPr/>
        </p:nvSpPr>
        <p:spPr>
          <a:xfrm>
            <a:off x="4087330" y="1589809"/>
            <a:ext cx="1517203" cy="830997"/>
          </a:xfrm>
          <a:prstGeom prst="rect">
            <a:avLst/>
          </a:prstGeom>
          <a:noFill/>
        </p:spPr>
        <p:txBody>
          <a:bodyPr wrap="square" rtlCol="0">
            <a:spAutoFit/>
          </a:bodyPr>
          <a:lstStyle/>
          <a:p>
            <a:r>
              <a:rPr lang="en-US" sz="2400" dirty="0" smtClean="0">
                <a:solidFill>
                  <a:prstClr val="black"/>
                </a:solidFill>
                <a:latin typeface="Arial" pitchFamily="34" charset="0"/>
                <a:cs typeface="Arial" pitchFamily="34" charset="0"/>
              </a:rPr>
              <a:t>Petition Date</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0938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to wait: Is the debtor “judgment-proof”?</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If debtor is unemployed or has only protected income (for example, Social Security benefits and most pensions), there is no rush to file</a:t>
            </a:r>
          </a:p>
          <a:p>
            <a:r>
              <a:rPr lang="en-US" dirty="0" smtClean="0"/>
              <a:t>Debtor may still incur additional debt, especially if expenses exceed monthly income or client has no health insurance</a:t>
            </a:r>
          </a:p>
          <a:p>
            <a:r>
              <a:rPr lang="en-US" dirty="0" smtClean="0"/>
              <a:t>Debts incurred after the bankruptcy filing will not be discharged </a:t>
            </a:r>
          </a:p>
          <a:p>
            <a:pPr lvl="1"/>
            <a:r>
              <a:rPr lang="en-US" dirty="0" smtClean="0"/>
              <a:t>a debtor may not obtain another chapter 7 discharge for </a:t>
            </a:r>
            <a:r>
              <a:rPr lang="en-US" b="1" dirty="0" smtClean="0"/>
              <a:t>eight years </a:t>
            </a:r>
            <a:r>
              <a:rPr lang="en-US" dirty="0" smtClean="0"/>
              <a:t>after receiving a chapter 7 discharge (although a chapter 13 filing may be possible)</a:t>
            </a:r>
          </a:p>
          <a:p>
            <a:endParaRPr lang="en-US" dirty="0"/>
          </a:p>
        </p:txBody>
      </p:sp>
    </p:spTree>
    <p:extLst>
      <p:ext uri="{BB962C8B-B14F-4D97-AF65-F5344CB8AC3E}">
        <p14:creationId xmlns:p14="http://schemas.microsoft.com/office/powerpoint/2010/main" val="2809697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reasons to wait</a:t>
            </a:r>
            <a:endParaRPr lang="en-US" dirty="0"/>
          </a:p>
        </p:txBody>
      </p:sp>
      <p:sp>
        <p:nvSpPr>
          <p:cNvPr id="3" name="Content Placeholder 2"/>
          <p:cNvSpPr>
            <a:spLocks noGrp="1"/>
          </p:cNvSpPr>
          <p:nvPr>
            <p:ph idx="1"/>
          </p:nvPr>
        </p:nvSpPr>
        <p:spPr>
          <a:xfrm>
            <a:off x="457200" y="1600200"/>
            <a:ext cx="8229600" cy="4648200"/>
          </a:xfrm>
        </p:spPr>
        <p:txBody>
          <a:bodyPr>
            <a:noAutofit/>
          </a:bodyPr>
          <a:lstStyle/>
          <a:p>
            <a:r>
              <a:rPr lang="en-US" sz="2800" dirty="0" smtClean="0"/>
              <a:t>Tax debts that may become dischargeable</a:t>
            </a:r>
          </a:p>
          <a:p>
            <a:r>
              <a:rPr lang="en-US" sz="2800" dirty="0" smtClean="0"/>
              <a:t>Different state exemptions may apply if debtor</a:t>
            </a:r>
            <a:br>
              <a:rPr lang="en-US" sz="2800" dirty="0" smtClean="0"/>
            </a:br>
            <a:r>
              <a:rPr lang="en-US" sz="2800" dirty="0" smtClean="0"/>
              <a:t> has moved recently</a:t>
            </a:r>
          </a:p>
          <a:p>
            <a:r>
              <a:rPr lang="en-US" sz="2800" dirty="0" smtClean="0"/>
              <a:t>Ability to use nonexempt assets prior to filing</a:t>
            </a:r>
          </a:p>
          <a:p>
            <a:r>
              <a:rPr lang="en-US" sz="2800" dirty="0" smtClean="0"/>
              <a:t>Dismissal of one or more  prior bankruptcy case(s) within past year (resulting in a limit on the automatic stay)</a:t>
            </a:r>
          </a:p>
        </p:txBody>
      </p:sp>
      <p:pic>
        <p:nvPicPr>
          <p:cNvPr id="9" name="Picture 3" descr="C:\Users\bsopiep\Downloads\noun_8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86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43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reasons to wait</a:t>
            </a:r>
            <a:endParaRPr lang="en-US" dirty="0"/>
          </a:p>
        </p:txBody>
      </p:sp>
      <p:sp>
        <p:nvSpPr>
          <p:cNvPr id="3" name="Content Placeholder 2"/>
          <p:cNvSpPr>
            <a:spLocks noGrp="1"/>
          </p:cNvSpPr>
          <p:nvPr>
            <p:ph idx="1"/>
          </p:nvPr>
        </p:nvSpPr>
        <p:spPr>
          <a:xfrm>
            <a:off x="381000" y="1524000"/>
            <a:ext cx="8305800" cy="4602163"/>
          </a:xfrm>
        </p:spPr>
        <p:txBody>
          <a:bodyPr>
            <a:noAutofit/>
          </a:bodyPr>
          <a:lstStyle/>
          <a:p>
            <a:r>
              <a:rPr lang="en-US" dirty="0"/>
              <a:t>Gift or transfer of property within past 2 </a:t>
            </a:r>
            <a:r>
              <a:rPr lang="en-US" dirty="0" smtClean="0"/>
              <a:t>years (or longer, depending on state fraudulent transfer statute)</a:t>
            </a:r>
            <a:endParaRPr lang="en-US" dirty="0"/>
          </a:p>
          <a:p>
            <a:r>
              <a:rPr lang="en-US" dirty="0" smtClean="0"/>
              <a:t>Debtor’s “CMI” will be lower, resulting in safe harbor (debtor’s income has gone down)</a:t>
            </a:r>
            <a:br>
              <a:rPr lang="en-US" dirty="0" smtClean="0"/>
            </a:br>
            <a:endParaRPr lang="en-US" dirty="0" smtClean="0"/>
          </a:p>
          <a:p>
            <a:pPr marL="457200" lvl="1" indent="0">
              <a:buNone/>
            </a:pPr>
            <a:r>
              <a:rPr lang="en-US" sz="2800" dirty="0" smtClean="0"/>
              <a:t>*If you advise client to wait, make sure to explain that the debtor should not incur debts she has no intention to pay – may be declared </a:t>
            </a:r>
            <a:r>
              <a:rPr lang="en-US" sz="2800" dirty="0" err="1" smtClean="0"/>
              <a:t>nondischargeable</a:t>
            </a:r>
            <a:r>
              <a:rPr lang="en-US" sz="2800" dirty="0" smtClean="0"/>
              <a:t>!</a:t>
            </a:r>
          </a:p>
        </p:txBody>
      </p:sp>
      <p:pic>
        <p:nvPicPr>
          <p:cNvPr id="9" name="Picture 3" descr="C:\Users\bsopiep\Downloads\noun_8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86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539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369870"/>
            <a:ext cx="7654095" cy="924674"/>
          </a:xfrm>
        </p:spPr>
        <p:txBody>
          <a:bodyPr/>
          <a:lstStyle/>
          <a:p>
            <a:r>
              <a:rPr lang="en-US" smtClean="0"/>
              <a:t>Interviewing the Debtor</a:t>
            </a:r>
            <a:endParaRPr lang="en-US" dirty="0"/>
          </a:p>
        </p:txBody>
      </p:sp>
      <p:sp>
        <p:nvSpPr>
          <p:cNvPr id="3" name="Content Placeholder 2"/>
          <p:cNvSpPr>
            <a:spLocks noGrp="1"/>
          </p:cNvSpPr>
          <p:nvPr>
            <p:ph idx="1"/>
          </p:nvPr>
        </p:nvSpPr>
        <p:spPr>
          <a:xfrm>
            <a:off x="498474" y="1407560"/>
            <a:ext cx="7556313" cy="4718603"/>
          </a:xfrm>
        </p:spPr>
        <p:txBody>
          <a:bodyPr>
            <a:normAutofit fontScale="70000" lnSpcReduction="20000"/>
          </a:bodyPr>
          <a:lstStyle/>
          <a:p>
            <a:r>
              <a:rPr lang="en-US" sz="3400" dirty="0" smtClean="0">
                <a:latin typeface="Arial" pitchFamily="34" charset="0"/>
                <a:cs typeface="Arial" pitchFamily="34" charset="0"/>
              </a:rPr>
              <a:t>Client is important source of information (not the only source)</a:t>
            </a:r>
          </a:p>
          <a:p>
            <a:r>
              <a:rPr lang="en-US" sz="3400" dirty="0" smtClean="0">
                <a:latin typeface="Arial" pitchFamily="34" charset="0"/>
                <a:cs typeface="Arial" pitchFamily="34" charset="0"/>
              </a:rPr>
              <a:t>Use the initial client meeting to:</a:t>
            </a:r>
          </a:p>
          <a:p>
            <a:pPr lvl="1">
              <a:lnSpc>
                <a:spcPct val="120000"/>
              </a:lnSpc>
              <a:spcBef>
                <a:spcPts val="0"/>
              </a:spcBef>
            </a:pPr>
            <a:r>
              <a:rPr lang="en-US" sz="2600" dirty="0" smtClean="0">
                <a:latin typeface="Arial" pitchFamily="34" charset="0"/>
                <a:cs typeface="Arial" pitchFamily="34" charset="0"/>
              </a:rPr>
              <a:t>Build rapport</a:t>
            </a:r>
          </a:p>
          <a:p>
            <a:pPr lvl="1">
              <a:lnSpc>
                <a:spcPct val="120000"/>
              </a:lnSpc>
              <a:spcBef>
                <a:spcPts val="0"/>
              </a:spcBef>
            </a:pPr>
            <a:r>
              <a:rPr lang="en-US" sz="2600" dirty="0" smtClean="0">
                <a:latin typeface="Arial" pitchFamily="34" charset="0"/>
                <a:cs typeface="Arial" pitchFamily="34" charset="0"/>
              </a:rPr>
              <a:t>Talk about the client’s goals and priorities</a:t>
            </a:r>
          </a:p>
          <a:p>
            <a:pPr lvl="1">
              <a:lnSpc>
                <a:spcPct val="120000"/>
              </a:lnSpc>
              <a:spcBef>
                <a:spcPts val="0"/>
              </a:spcBef>
            </a:pPr>
            <a:r>
              <a:rPr lang="en-US" sz="2600" dirty="0" smtClean="0">
                <a:latin typeface="Arial" pitchFamily="34" charset="0"/>
                <a:cs typeface="Arial" pitchFamily="34" charset="0"/>
              </a:rPr>
              <a:t>Help inform the client about what bankruptcy can and cannot do</a:t>
            </a:r>
          </a:p>
          <a:p>
            <a:r>
              <a:rPr lang="en-US" sz="3400" dirty="0" smtClean="0">
                <a:latin typeface="Arial" pitchFamily="34" charset="0"/>
                <a:cs typeface="Arial" pitchFamily="34" charset="0"/>
              </a:rPr>
              <a:t>Explain the importance of full and complete disclosure</a:t>
            </a:r>
          </a:p>
          <a:p>
            <a:pPr lvl="1">
              <a:lnSpc>
                <a:spcPct val="120000"/>
              </a:lnSpc>
              <a:spcBef>
                <a:spcPts val="0"/>
              </a:spcBef>
            </a:pPr>
            <a:r>
              <a:rPr lang="en-US" sz="2600" dirty="0" smtClean="0">
                <a:latin typeface="Arial" pitchFamily="34" charset="0"/>
                <a:cs typeface="Arial" pitchFamily="34" charset="0"/>
              </a:rPr>
              <a:t>Consequences of failing to disclose – may not get the discharge; bankruptcy crimes may result in prosecution</a:t>
            </a:r>
          </a:p>
          <a:p>
            <a:pPr lvl="1">
              <a:lnSpc>
                <a:spcPct val="120000"/>
              </a:lnSpc>
              <a:spcBef>
                <a:spcPts val="0"/>
              </a:spcBef>
            </a:pPr>
            <a:r>
              <a:rPr lang="en-US" sz="2600" dirty="0" smtClean="0">
                <a:latin typeface="Arial" pitchFamily="34" charset="0"/>
                <a:cs typeface="Arial" pitchFamily="34" charset="0"/>
              </a:rPr>
              <a:t>Remind client of attorney-client privilege – “Now is the time to tell me, so that I can help you understand your options.”</a:t>
            </a:r>
          </a:p>
          <a:p>
            <a:pPr lvl="1">
              <a:lnSpc>
                <a:spcPct val="120000"/>
              </a:lnSpc>
              <a:spcBef>
                <a:spcPts val="0"/>
              </a:spcBef>
            </a:pPr>
            <a:r>
              <a:rPr lang="en-US" sz="2600" dirty="0" smtClean="0">
                <a:latin typeface="Arial" pitchFamily="34" charset="0"/>
                <a:cs typeface="Arial" pitchFamily="34" charset="0"/>
              </a:rPr>
              <a:t>Debts not listed may not be discharged and property not disclosed may be lost</a:t>
            </a:r>
          </a:p>
          <a:p>
            <a:pPr marL="0" indent="0">
              <a:buNone/>
            </a:pPr>
            <a:endParaRPr lang="en-US" dirty="0"/>
          </a:p>
        </p:txBody>
      </p:sp>
    </p:spTree>
    <p:extLst>
      <p:ext uri="{BB962C8B-B14F-4D97-AF65-F5344CB8AC3E}">
        <p14:creationId xmlns:p14="http://schemas.microsoft.com/office/powerpoint/2010/main" val="3041669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Other reasons to wait</a:t>
            </a:r>
            <a:endParaRPr lang="en-US" dirty="0"/>
          </a:p>
        </p:txBody>
      </p:sp>
      <p:sp>
        <p:nvSpPr>
          <p:cNvPr id="3" name="Content Placeholder 2"/>
          <p:cNvSpPr>
            <a:spLocks noGrp="1"/>
          </p:cNvSpPr>
          <p:nvPr>
            <p:ph idx="1"/>
          </p:nvPr>
        </p:nvSpPr>
        <p:spPr>
          <a:xfrm>
            <a:off x="304800" y="1295400"/>
            <a:ext cx="8382000" cy="5334000"/>
          </a:xfrm>
        </p:spPr>
        <p:txBody>
          <a:bodyPr>
            <a:normAutofit fontScale="92500" lnSpcReduction="20000"/>
          </a:bodyPr>
          <a:lstStyle/>
          <a:p>
            <a:r>
              <a:rPr lang="en-US" sz="2700" dirty="0" smtClean="0"/>
              <a:t>Consider waiting if debtor has within past </a:t>
            </a:r>
            <a:r>
              <a:rPr lang="en-US" sz="2700" b="1" dirty="0" smtClean="0"/>
              <a:t>90 days:</a:t>
            </a:r>
          </a:p>
          <a:p>
            <a:pPr lvl="1"/>
            <a:r>
              <a:rPr lang="en-US" dirty="0" smtClean="0"/>
              <a:t>made payments to an unsecured creditor totaling more than $600 that would be preference under section 547</a:t>
            </a:r>
          </a:p>
          <a:p>
            <a:r>
              <a:rPr lang="en-US" sz="2700" dirty="0" smtClean="0"/>
              <a:t>Consider waiting if debtor has within past </a:t>
            </a:r>
            <a:r>
              <a:rPr lang="en-US" sz="2700" b="1" dirty="0" smtClean="0"/>
              <a:t>1 year:</a:t>
            </a:r>
          </a:p>
          <a:p>
            <a:pPr lvl="1"/>
            <a:r>
              <a:rPr lang="en-US" dirty="0" smtClean="0"/>
              <a:t>made payments to insider totaling more than $600 that would be preference under section 547</a:t>
            </a:r>
          </a:p>
          <a:p>
            <a:r>
              <a:rPr lang="en-US" sz="2700" dirty="0" smtClean="0"/>
              <a:t>Consider waiting if debtor has within past </a:t>
            </a:r>
            <a:r>
              <a:rPr lang="en-US" sz="2700" b="1" dirty="0" smtClean="0"/>
              <a:t>2 </a:t>
            </a:r>
            <a:r>
              <a:rPr lang="en-US" sz="2700" b="1" dirty="0"/>
              <a:t>years </a:t>
            </a:r>
            <a:r>
              <a:rPr lang="en-US" sz="2700" dirty="0" smtClean="0"/>
              <a:t>(or </a:t>
            </a:r>
            <a:r>
              <a:rPr lang="en-US" sz="2700" dirty="0"/>
              <a:t>longer under state </a:t>
            </a:r>
            <a:r>
              <a:rPr lang="en-US" sz="2700" dirty="0" smtClean="0"/>
              <a:t>statutes)</a:t>
            </a:r>
            <a:r>
              <a:rPr lang="en-US" sz="2700" b="1" dirty="0" smtClean="0"/>
              <a:t>:</a:t>
            </a:r>
          </a:p>
          <a:p>
            <a:pPr lvl="1">
              <a:lnSpc>
                <a:spcPct val="120000"/>
              </a:lnSpc>
              <a:spcBef>
                <a:spcPts val="0"/>
              </a:spcBef>
            </a:pPr>
            <a:r>
              <a:rPr lang="en-US" dirty="0" smtClean="0"/>
              <a:t>transferred property when debtor was insolvent and did not receive reasonably equivalent value for the transfer</a:t>
            </a:r>
          </a:p>
          <a:p>
            <a:pPr lvl="1">
              <a:lnSpc>
                <a:spcPct val="120000"/>
              </a:lnSpc>
              <a:spcBef>
                <a:spcPts val="0"/>
              </a:spcBef>
            </a:pPr>
            <a:r>
              <a:rPr lang="en-US" dirty="0" smtClean="0"/>
              <a:t>transferred property with intent to hinder, delay, or defraud a creditor</a:t>
            </a:r>
          </a:p>
          <a:p>
            <a:pPr marL="0" indent="0">
              <a:buNone/>
            </a:pPr>
            <a:r>
              <a:rPr lang="en-US" b="1" dirty="0" smtClean="0">
                <a:solidFill>
                  <a:srgbClr val="77933C"/>
                </a:solidFill>
              </a:rPr>
              <a:t>11 U.S.C. §§ 544, 547 and 548</a:t>
            </a:r>
          </a:p>
          <a:p>
            <a:endParaRPr lang="en-US" dirty="0"/>
          </a:p>
        </p:txBody>
      </p:sp>
      <p:pic>
        <p:nvPicPr>
          <p:cNvPr id="8" name="Picture 3" descr="C:\Users\bsopiep\Downloads\noun_8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86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907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Reasons to file quickly</a:t>
            </a:r>
            <a:endParaRPr lang="en-US" dirty="0"/>
          </a:p>
        </p:txBody>
      </p:sp>
      <p:sp>
        <p:nvSpPr>
          <p:cNvPr id="3" name="Content Placeholder 2"/>
          <p:cNvSpPr>
            <a:spLocks noGrp="1"/>
          </p:cNvSpPr>
          <p:nvPr>
            <p:ph idx="1"/>
          </p:nvPr>
        </p:nvSpPr>
        <p:spPr/>
        <p:txBody>
          <a:bodyPr/>
          <a:lstStyle/>
          <a:p>
            <a:r>
              <a:rPr lang="en-US" dirty="0" smtClean="0"/>
              <a:t>Stop a foreclosure </a:t>
            </a:r>
          </a:p>
          <a:p>
            <a:r>
              <a:rPr lang="en-US" dirty="0" smtClean="0"/>
              <a:t>Stop a car repossession</a:t>
            </a:r>
          </a:p>
          <a:p>
            <a:r>
              <a:rPr lang="en-US" dirty="0" smtClean="0"/>
              <a:t>Stop a garnishment (and possibly get back funds garnished within past 90 days)</a:t>
            </a:r>
          </a:p>
          <a:p>
            <a:r>
              <a:rPr lang="en-US" dirty="0" smtClean="0"/>
              <a:t>Avoid loss of redemption rights and expiration of statute of limitations</a:t>
            </a:r>
          </a:p>
          <a:p>
            <a:r>
              <a:rPr lang="en-US" dirty="0" smtClean="0"/>
              <a:t>CMI will be higher if you wait, creating a Means Test problem (debtor’s income is going up)</a:t>
            </a:r>
          </a:p>
        </p:txBody>
      </p:sp>
      <p:pic>
        <p:nvPicPr>
          <p:cNvPr id="4" name="Picture 3" descr="C:\Users\bsopiep\Downloads\noun_8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86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850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Timing:  income tax refunds</a:t>
            </a:r>
            <a:endParaRPr lang="en-US" dirty="0"/>
          </a:p>
        </p:txBody>
      </p:sp>
      <p:sp>
        <p:nvSpPr>
          <p:cNvPr id="3" name="Content Placeholder 2"/>
          <p:cNvSpPr>
            <a:spLocks noGrp="1"/>
          </p:cNvSpPr>
          <p:nvPr>
            <p:ph idx="1"/>
          </p:nvPr>
        </p:nvSpPr>
        <p:spPr/>
        <p:txBody>
          <a:bodyPr>
            <a:normAutofit lnSpcReduction="10000"/>
          </a:bodyPr>
          <a:lstStyle/>
          <a:p>
            <a:r>
              <a:rPr lang="en-US" dirty="0" smtClean="0"/>
              <a:t>The right to receive an income tax refund is an asset, and thus property of the bankruptcy estate</a:t>
            </a:r>
          </a:p>
          <a:p>
            <a:r>
              <a:rPr lang="en-US" dirty="0" smtClean="0"/>
              <a:t>Trustee may try to go after the amount of the refund that has been earned as of the petition date (dividing total refund by 12, multiply by number of months prior to filing)</a:t>
            </a:r>
          </a:p>
          <a:p>
            <a:r>
              <a:rPr lang="en-US" dirty="0" smtClean="0"/>
              <a:t>Can the debtor fully exempt the expected refund? </a:t>
            </a:r>
          </a:p>
          <a:p>
            <a:r>
              <a:rPr lang="en-US" dirty="0" smtClean="0"/>
              <a:t>If not, it might be better to wait until debtor can receive the money and spend it before filing on ordinary expenses and exempt property</a:t>
            </a:r>
          </a:p>
        </p:txBody>
      </p:sp>
    </p:spTree>
    <p:extLst>
      <p:ext uri="{BB962C8B-B14F-4D97-AF65-F5344CB8AC3E}">
        <p14:creationId xmlns:p14="http://schemas.microsoft.com/office/powerpoint/2010/main" val="918297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Income taxes: Can you discharge them? </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marL="0" indent="0">
              <a:buNone/>
            </a:pPr>
            <a:r>
              <a:rPr lang="en-US" sz="2800" dirty="0" smtClean="0"/>
              <a:t>Taxes owed for a particular tax year may be discharged if </a:t>
            </a:r>
            <a:r>
              <a:rPr lang="en-US" sz="2800" b="1" dirty="0" smtClean="0"/>
              <a:t>ALL</a:t>
            </a:r>
            <a:r>
              <a:rPr lang="en-US" sz="2800" dirty="0" smtClean="0"/>
              <a:t> three of the following conditions apply:</a:t>
            </a:r>
          </a:p>
          <a:p>
            <a:pPr marL="0" indent="0">
              <a:buNone/>
            </a:pPr>
            <a:r>
              <a:rPr lang="en-US" b="1" dirty="0"/>
              <a:t>1</a:t>
            </a:r>
            <a:r>
              <a:rPr lang="en-US" b="1" dirty="0" smtClean="0"/>
              <a:t>) Three-Year “Due Date” Rule: A return for the tax year in question was last due more than three years before the bankruptcy filing date. </a:t>
            </a:r>
            <a:r>
              <a:rPr lang="en-US" sz="2400" b="1" dirty="0" smtClean="0">
                <a:solidFill>
                  <a:srgbClr val="77933C"/>
                </a:solidFill>
              </a:rPr>
              <a:t>11 U.S.C. § 507(a)(8)(A)(</a:t>
            </a:r>
            <a:r>
              <a:rPr lang="en-US" sz="2400" b="1" dirty="0" err="1" smtClean="0">
                <a:solidFill>
                  <a:srgbClr val="77933C"/>
                </a:solidFill>
              </a:rPr>
              <a:t>i</a:t>
            </a:r>
            <a:r>
              <a:rPr lang="en-US" sz="2400" b="1" dirty="0" smtClean="0">
                <a:solidFill>
                  <a:srgbClr val="77933C"/>
                </a:solidFill>
              </a:rPr>
              <a:t>) </a:t>
            </a:r>
          </a:p>
          <a:p>
            <a:pPr lvl="1"/>
            <a:r>
              <a:rPr lang="en-US" dirty="0" smtClean="0"/>
              <a:t>Date is usually April 15 of year following year in question (unless debtor obtained an extension to file the return or due date was extended by IRS based on natural disaster, etc.)  </a:t>
            </a:r>
          </a:p>
          <a:p>
            <a:pPr lvl="1"/>
            <a:r>
              <a:rPr lang="en-US" dirty="0" smtClean="0"/>
              <a:t>Example: return for 2013 was last due April 15, 2014 </a:t>
            </a:r>
          </a:p>
          <a:p>
            <a:pPr marL="0" lvl="0" indent="0">
              <a:buNone/>
            </a:pPr>
            <a:r>
              <a:rPr lang="en-US" b="1" dirty="0"/>
              <a:t>2</a:t>
            </a:r>
            <a:r>
              <a:rPr lang="en-US" b="1" dirty="0" smtClean="0"/>
              <a:t>) Two-Year “Filing Date” Rule: A return for the tax year in question was filed more than two years before the bankruptcy filing date. </a:t>
            </a:r>
            <a:r>
              <a:rPr lang="en-US" sz="2400" b="1" dirty="0" smtClean="0">
                <a:solidFill>
                  <a:srgbClr val="77933C"/>
                </a:solidFill>
              </a:rPr>
              <a:t>11 U.S.C. § 523(a)(1)(B)(ii) </a:t>
            </a:r>
            <a:r>
              <a:rPr lang="en-US" sz="2400" dirty="0" smtClean="0"/>
              <a:t>and </a:t>
            </a:r>
            <a:r>
              <a:rPr lang="en-US" sz="2400" b="1" dirty="0" smtClean="0">
                <a:solidFill>
                  <a:srgbClr val="77933C"/>
                </a:solidFill>
              </a:rPr>
              <a:t>§ 1328(a)(2)  </a:t>
            </a:r>
            <a:endParaRPr lang="en-US" sz="2400" dirty="0" smtClean="0"/>
          </a:p>
          <a:p>
            <a:endParaRPr lang="en-US" dirty="0"/>
          </a:p>
        </p:txBody>
      </p:sp>
    </p:spTree>
    <p:extLst>
      <p:ext uri="{BB962C8B-B14F-4D97-AF65-F5344CB8AC3E}">
        <p14:creationId xmlns:p14="http://schemas.microsoft.com/office/powerpoint/2010/main" val="3571561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Income taxes: Can you discharge them? </a:t>
            </a:r>
            <a:endParaRPr lang="en-US" dirty="0"/>
          </a:p>
        </p:txBody>
      </p:sp>
      <p:sp>
        <p:nvSpPr>
          <p:cNvPr id="3" name="Content Placeholder 2"/>
          <p:cNvSpPr>
            <a:spLocks noGrp="1"/>
          </p:cNvSpPr>
          <p:nvPr>
            <p:ph idx="1"/>
          </p:nvPr>
        </p:nvSpPr>
        <p:spPr>
          <a:xfrm>
            <a:off x="381000" y="1524000"/>
            <a:ext cx="8305800" cy="4876800"/>
          </a:xfrm>
        </p:spPr>
        <p:txBody>
          <a:bodyPr>
            <a:normAutofit fontScale="85000" lnSpcReduction="10000"/>
          </a:bodyPr>
          <a:lstStyle/>
          <a:p>
            <a:pPr marL="0" lvl="0" indent="0">
              <a:buNone/>
            </a:pPr>
            <a:r>
              <a:rPr lang="en-US" b="1" dirty="0"/>
              <a:t>3</a:t>
            </a:r>
            <a:r>
              <a:rPr lang="en-US" b="1" dirty="0" smtClean="0"/>
              <a:t>) 240-Day “Assessment” Rule: The tax was assessed more than 240 days before the bankruptcy filing date. </a:t>
            </a:r>
            <a:r>
              <a:rPr lang="en-US" b="1" dirty="0" smtClean="0">
                <a:solidFill>
                  <a:srgbClr val="77933C"/>
                </a:solidFill>
              </a:rPr>
              <a:t>11 U.S.C. § 507(a)(8)(A)(ii)  </a:t>
            </a:r>
          </a:p>
          <a:p>
            <a:r>
              <a:rPr lang="en-US" dirty="0" smtClean="0"/>
              <a:t>Certain events may extend this 240-day period:</a:t>
            </a:r>
          </a:p>
          <a:p>
            <a:pPr lvl="1">
              <a:lnSpc>
                <a:spcPct val="120000"/>
              </a:lnSpc>
              <a:spcBef>
                <a:spcPts val="0"/>
              </a:spcBef>
            </a:pPr>
            <a:r>
              <a:rPr lang="en-US" sz="2500" dirty="0" smtClean="0"/>
              <a:t>Any time during which an offer in compromise with respect to the tax was pending or in effect, plus 30 days, is not counted towards the 240-day period.  </a:t>
            </a:r>
          </a:p>
          <a:p>
            <a:pPr lvl="1">
              <a:lnSpc>
                <a:spcPct val="120000"/>
              </a:lnSpc>
              <a:spcBef>
                <a:spcPts val="0"/>
              </a:spcBef>
            </a:pPr>
            <a:r>
              <a:rPr lang="en-US" sz="2500" dirty="0" smtClean="0"/>
              <a:t>Any time during which collection of the tax was stayed by a prior bankruptcy case or a request for an IRS due-process hearing, plus 90 days, is also not counted towards the 240-day period (and this 90-day tolling period also applies to the three-year rule).</a:t>
            </a:r>
          </a:p>
          <a:p>
            <a:r>
              <a:rPr lang="en-US" dirty="0" smtClean="0"/>
              <a:t>The assessment date is typically noted on the IRS tax transcript. If an amended tax return is filed, a new 240-day period begins for any additional taxes assessed. </a:t>
            </a:r>
            <a:endParaRPr lang="en-US" dirty="0"/>
          </a:p>
        </p:txBody>
      </p:sp>
    </p:spTree>
    <p:extLst>
      <p:ext uri="{BB962C8B-B14F-4D97-AF65-F5344CB8AC3E}">
        <p14:creationId xmlns:p14="http://schemas.microsoft.com/office/powerpoint/2010/main" val="895710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Income taxes: Can you discharge them? </a:t>
            </a:r>
            <a:endParaRPr lang="en-US" dirty="0"/>
          </a:p>
        </p:txBody>
      </p:sp>
      <p:sp>
        <p:nvSpPr>
          <p:cNvPr id="3" name="Content Placeholder 2"/>
          <p:cNvSpPr>
            <a:spLocks noGrp="1"/>
          </p:cNvSpPr>
          <p:nvPr>
            <p:ph idx="1"/>
          </p:nvPr>
        </p:nvSpPr>
        <p:spPr>
          <a:xfrm>
            <a:off x="381000" y="1600200"/>
            <a:ext cx="8305800" cy="4648200"/>
          </a:xfrm>
        </p:spPr>
        <p:txBody>
          <a:bodyPr>
            <a:normAutofit fontScale="92500"/>
          </a:bodyPr>
          <a:lstStyle/>
          <a:p>
            <a:r>
              <a:rPr lang="en-US" sz="2800" dirty="0" smtClean="0"/>
              <a:t>Finally, taxes are still not dischargeable (even if you pass the 3-prong test) if:</a:t>
            </a:r>
          </a:p>
          <a:p>
            <a:pPr lvl="1">
              <a:spcBef>
                <a:spcPts val="600"/>
              </a:spcBef>
            </a:pPr>
            <a:r>
              <a:rPr lang="en-US" sz="2500" b="1" dirty="0" smtClean="0"/>
              <a:t>Fraudulent Return.</a:t>
            </a:r>
            <a:r>
              <a:rPr lang="en-US" sz="2500" dirty="0" smtClean="0"/>
              <a:t> The debtor filed a fraudulent return for the year in question. </a:t>
            </a:r>
            <a:r>
              <a:rPr lang="en-US" b="1" dirty="0" smtClean="0">
                <a:solidFill>
                  <a:srgbClr val="77933C"/>
                </a:solidFill>
              </a:rPr>
              <a:t>11 U.S.C. § 523(a)(1)(C) </a:t>
            </a:r>
            <a:r>
              <a:rPr lang="en-US" dirty="0" smtClean="0"/>
              <a:t>and </a:t>
            </a:r>
            <a:r>
              <a:rPr lang="en-US" b="1" dirty="0" smtClean="0">
                <a:solidFill>
                  <a:srgbClr val="77933C"/>
                </a:solidFill>
              </a:rPr>
              <a:t>§ 1328(a)(2)</a:t>
            </a:r>
          </a:p>
          <a:p>
            <a:pPr lvl="1">
              <a:spcBef>
                <a:spcPts val="600"/>
              </a:spcBef>
            </a:pPr>
            <a:r>
              <a:rPr lang="en-US" sz="2500" b="1" dirty="0" smtClean="0"/>
              <a:t>Willful Tax Evasion. </a:t>
            </a:r>
            <a:r>
              <a:rPr lang="en-US" sz="2500" dirty="0" smtClean="0"/>
              <a:t>The debtor willfully attempted to defeat or evade the tax. </a:t>
            </a:r>
            <a:r>
              <a:rPr lang="en-US" b="1" dirty="0" smtClean="0">
                <a:solidFill>
                  <a:srgbClr val="77933C"/>
                </a:solidFill>
              </a:rPr>
              <a:t>11 U.S.C. § 523(a)(1)(C) </a:t>
            </a:r>
            <a:r>
              <a:rPr lang="en-US" dirty="0" smtClean="0"/>
              <a:t>and </a:t>
            </a:r>
            <a:r>
              <a:rPr lang="en-US" b="1" dirty="0" smtClean="0">
                <a:solidFill>
                  <a:srgbClr val="77933C"/>
                </a:solidFill>
              </a:rPr>
              <a:t>§ 1328(a)(2)</a:t>
            </a:r>
          </a:p>
          <a:p>
            <a:r>
              <a:rPr lang="en-US" sz="2800" dirty="0" smtClean="0"/>
              <a:t>Even if dischargeable, are they secured??  Check for a tax lien!  </a:t>
            </a:r>
          </a:p>
          <a:p>
            <a:r>
              <a:rPr lang="en-US" sz="2800" dirty="0" smtClean="0"/>
              <a:t>Are they a priority debt? (If so, they must be fully paid in the plan if debtor is filing under chapter 13) </a:t>
            </a:r>
            <a:endParaRPr lang="en-US" sz="2800" dirty="0"/>
          </a:p>
        </p:txBody>
      </p:sp>
    </p:spTree>
    <p:extLst>
      <p:ext uri="{BB962C8B-B14F-4D97-AF65-F5344CB8AC3E}">
        <p14:creationId xmlns:p14="http://schemas.microsoft.com/office/powerpoint/2010/main" val="12915207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Emergency filing</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None/>
            </a:pPr>
            <a:r>
              <a:rPr lang="en-US" dirty="0" smtClean="0"/>
              <a:t>Sometimes a client comes to you on the eve of foreclosure, garnishment, or repossession, and you may have to file quickly </a:t>
            </a:r>
          </a:p>
        </p:txBody>
      </p:sp>
      <p:pic>
        <p:nvPicPr>
          <p:cNvPr id="2050" name="Picture 2" descr="C:\Users\bsopiep\Downloads\noun_3800.png"/>
          <p:cNvPicPr>
            <a:picLocks noChangeAspect="1" noChangeArrowheads="1"/>
          </p:cNvPicPr>
          <p:nvPr/>
        </p:nvPicPr>
        <p:blipFill rotWithShape="1">
          <a:blip r:embed="rId3">
            <a:extLst>
              <a:ext uri="{28A0092B-C50C-407E-A947-70E740481C1C}">
                <a14:useLocalDpi xmlns:a14="http://schemas.microsoft.com/office/drawing/2010/main" val="0"/>
              </a:ext>
            </a:extLst>
          </a:blip>
          <a:srcRect t="22667" b="20000"/>
          <a:stretch/>
        </p:blipFill>
        <p:spPr bwMode="auto">
          <a:xfrm>
            <a:off x="1676400" y="1447800"/>
            <a:ext cx="5600700" cy="321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95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Emergency filing</a:t>
            </a:r>
            <a:endParaRPr lang="en-US" dirty="0"/>
          </a:p>
        </p:txBody>
      </p:sp>
      <p:sp>
        <p:nvSpPr>
          <p:cNvPr id="3" name="Content Placeholder 2"/>
          <p:cNvSpPr>
            <a:spLocks noGrp="1"/>
          </p:cNvSpPr>
          <p:nvPr>
            <p:ph idx="1"/>
          </p:nvPr>
        </p:nvSpPr>
        <p:spPr>
          <a:xfrm>
            <a:off x="381000" y="1600200"/>
            <a:ext cx="8305800" cy="4953000"/>
          </a:xfrm>
        </p:spPr>
        <p:txBody>
          <a:bodyPr>
            <a:normAutofit fontScale="92500"/>
          </a:bodyPr>
          <a:lstStyle/>
          <a:p>
            <a:endParaRPr lang="en-US" dirty="0" smtClean="0"/>
          </a:p>
          <a:p>
            <a:pPr>
              <a:lnSpc>
                <a:spcPct val="120000"/>
              </a:lnSpc>
              <a:spcBef>
                <a:spcPts val="0"/>
              </a:spcBef>
            </a:pPr>
            <a:r>
              <a:rPr lang="en-US" dirty="0" smtClean="0"/>
              <a:t>Debtor can initiate the bankruptcy case with a  “skeletal filing,” including:</a:t>
            </a:r>
          </a:p>
          <a:p>
            <a:pPr lvl="1">
              <a:lnSpc>
                <a:spcPct val="120000"/>
              </a:lnSpc>
              <a:spcBef>
                <a:spcPts val="0"/>
              </a:spcBef>
            </a:pPr>
            <a:r>
              <a:rPr lang="en-US" dirty="0" smtClean="0"/>
              <a:t>Petition and Exhibit D (credit counseling completed)</a:t>
            </a:r>
          </a:p>
          <a:p>
            <a:pPr lvl="1">
              <a:lnSpc>
                <a:spcPct val="120000"/>
              </a:lnSpc>
              <a:spcBef>
                <a:spcPts val="0"/>
              </a:spcBef>
            </a:pPr>
            <a:r>
              <a:rPr lang="en-US" dirty="0" smtClean="0"/>
              <a:t>Creditor matrix</a:t>
            </a:r>
          </a:p>
          <a:p>
            <a:pPr lvl="1">
              <a:lnSpc>
                <a:spcPct val="120000"/>
              </a:lnSpc>
              <a:spcBef>
                <a:spcPts val="0"/>
              </a:spcBef>
            </a:pPr>
            <a:r>
              <a:rPr lang="en-US" dirty="0" smtClean="0"/>
              <a:t>Statement of SS #</a:t>
            </a:r>
          </a:p>
          <a:p>
            <a:pPr lvl="1">
              <a:lnSpc>
                <a:spcPct val="120000"/>
              </a:lnSpc>
              <a:spcBef>
                <a:spcPts val="0"/>
              </a:spcBef>
            </a:pPr>
            <a:r>
              <a:rPr lang="en-US" dirty="0" smtClean="0"/>
              <a:t>Filing fee (or request for waiver/motion to pay in installments)</a:t>
            </a:r>
          </a:p>
          <a:p>
            <a:pPr>
              <a:lnSpc>
                <a:spcPct val="120000"/>
              </a:lnSpc>
              <a:spcBef>
                <a:spcPts val="0"/>
              </a:spcBef>
            </a:pPr>
            <a:r>
              <a:rPr lang="en-US" dirty="0" smtClean="0"/>
              <a:t>Even in an emergency, ask the client </a:t>
            </a:r>
            <a:r>
              <a:rPr lang="en-US" b="1" dirty="0" smtClean="0">
                <a:solidFill>
                  <a:srgbClr val="FF0000"/>
                </a:solidFill>
              </a:rPr>
              <a:t>the basic questions </a:t>
            </a:r>
            <a:r>
              <a:rPr lang="en-US" dirty="0" smtClean="0"/>
              <a:t>first, so that you can advise client about whether the bankruptcy filing is in the client’s best interest (and check for prior filings)</a:t>
            </a:r>
          </a:p>
          <a:p>
            <a:pPr marL="0" indent="0">
              <a:buNone/>
            </a:pPr>
            <a:r>
              <a:rPr lang="en-US" sz="2400" b="1" dirty="0" smtClean="0">
                <a:solidFill>
                  <a:srgbClr val="77933C"/>
                </a:solidFill>
              </a:rPr>
              <a:t>Bankruptcy Rule 1007(c)</a:t>
            </a:r>
            <a:endParaRPr lang="en-US" sz="2400" b="1" dirty="0">
              <a:solidFill>
                <a:srgbClr val="77933C"/>
              </a:solidFill>
            </a:endParaRPr>
          </a:p>
        </p:txBody>
      </p:sp>
      <p:pic>
        <p:nvPicPr>
          <p:cNvPr id="3074" name="Picture 2" descr="C:\Users\bsopiep\Downloads\noun_3800.png"/>
          <p:cNvPicPr>
            <a:picLocks noChangeAspect="1" noChangeArrowheads="1"/>
          </p:cNvPicPr>
          <p:nvPr/>
        </p:nvPicPr>
        <p:blipFill rotWithShape="1">
          <a:blip r:embed="rId3">
            <a:extLst>
              <a:ext uri="{28A0092B-C50C-407E-A947-70E740481C1C}">
                <a14:useLocalDpi xmlns:a14="http://schemas.microsoft.com/office/drawing/2010/main" val="0"/>
              </a:ext>
            </a:extLst>
          </a:blip>
          <a:srcRect t="22445" b="19778"/>
          <a:stretch/>
        </p:blipFill>
        <p:spPr bwMode="auto">
          <a:xfrm>
            <a:off x="5905500" y="330200"/>
            <a:ext cx="2857500"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7104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Exemption Planning</a:t>
            </a:r>
            <a:endParaRPr lang="en-US" dirty="0"/>
          </a:p>
        </p:txBody>
      </p:sp>
      <p:sp>
        <p:nvSpPr>
          <p:cNvPr id="7" name="Right Arrow 6"/>
          <p:cNvSpPr/>
          <p:nvPr/>
        </p:nvSpPr>
        <p:spPr>
          <a:xfrm>
            <a:off x="3819645" y="2812648"/>
            <a:ext cx="1666755" cy="601884"/>
          </a:xfrm>
          <a:prstGeom prst="rightArrow">
            <a:avLst/>
          </a:prstGeom>
          <a:solidFill>
            <a:srgbClr val="065C27"/>
          </a:solidFill>
          <a:ln>
            <a:solidFill>
              <a:srgbClr val="065C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8" name="Picture 2" descr="C:\Users\bsopiep\Downloads\noun_117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81" y="2006881"/>
            <a:ext cx="2641319" cy="264131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sopiep\Downloads\noun_4134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76681"/>
            <a:ext cx="3327400" cy="332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219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Counseling and Bankruptcy </a:t>
            </a:r>
            <a:br>
              <a:rPr lang="en-US" dirty="0" smtClean="0"/>
            </a:br>
            <a:r>
              <a:rPr lang="en-US" dirty="0" smtClean="0"/>
              <a:t>Filing Fees</a:t>
            </a:r>
            <a:endParaRPr lang="en-US" dirty="0"/>
          </a:p>
        </p:txBody>
      </p:sp>
    </p:spTree>
    <p:extLst>
      <p:ext uri="{BB962C8B-B14F-4D97-AF65-F5344CB8AC3E}">
        <p14:creationId xmlns:p14="http://schemas.microsoft.com/office/powerpoint/2010/main" val="3624648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Inspiring full disclosure…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295856"/>
            <a:ext cx="3771558" cy="5028744"/>
          </a:xfr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234" y="2362200"/>
            <a:ext cx="3583577" cy="285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194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Mandatory Credit Counseling</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Pre-Filing Briefing – debtor must obtain within 180 days </a:t>
            </a:r>
            <a:r>
              <a:rPr lang="en-US" u="sng" dirty="0" smtClean="0"/>
              <a:t>before</a:t>
            </a:r>
            <a:r>
              <a:rPr lang="en-US" dirty="0" smtClean="0"/>
              <a:t> filing</a:t>
            </a:r>
          </a:p>
          <a:p>
            <a:pPr lvl="1">
              <a:lnSpc>
                <a:spcPct val="120000"/>
              </a:lnSpc>
              <a:spcBef>
                <a:spcPts val="0"/>
              </a:spcBef>
            </a:pPr>
            <a:r>
              <a:rPr lang="en-US" dirty="0" smtClean="0"/>
              <a:t>Briefing may be provided in-person, by telephone or over the internet </a:t>
            </a:r>
          </a:p>
          <a:p>
            <a:r>
              <a:rPr lang="en-US" dirty="0" smtClean="0"/>
              <a:t>“Approved” agencies can found at: </a:t>
            </a:r>
            <a:r>
              <a:rPr lang="en-US" dirty="0" smtClean="0">
                <a:hlinkClick r:id="rId3"/>
              </a:rPr>
              <a:t>www.justice.gov/ust</a:t>
            </a:r>
            <a:r>
              <a:rPr lang="en-US" dirty="0" smtClean="0"/>
              <a:t> </a:t>
            </a:r>
          </a:p>
          <a:p>
            <a:r>
              <a:rPr lang="en-US" dirty="0" smtClean="0"/>
              <a:t>Most approved agencies charge between $10-$40 for the pre-filing briefing</a:t>
            </a:r>
          </a:p>
          <a:p>
            <a:r>
              <a:rPr lang="en-US" dirty="0" smtClean="0"/>
              <a:t>Approved agencies must provide briefing and necessary certificate without considering ability to pay</a:t>
            </a:r>
          </a:p>
          <a:p>
            <a:r>
              <a:rPr lang="en-US" dirty="0" smtClean="0"/>
              <a:t>Debtor’s statement of compliance with requirement is in Part 5 of Petition; certificate from approved agency is either attached to petition or filed with court within 14 days after petition filed</a:t>
            </a:r>
          </a:p>
          <a:p>
            <a:pPr marL="0" indent="0">
              <a:buNone/>
            </a:pPr>
            <a:r>
              <a:rPr lang="en-US" b="1" dirty="0" smtClean="0">
                <a:solidFill>
                  <a:srgbClr val="77933C"/>
                </a:solidFill>
              </a:rPr>
              <a:t>11 U.S.C. § 109(h), § 521(b)</a:t>
            </a:r>
            <a:endParaRPr lang="en-US" b="1" dirty="0">
              <a:solidFill>
                <a:srgbClr val="77933C"/>
              </a:solidFill>
            </a:endParaRPr>
          </a:p>
        </p:txBody>
      </p:sp>
    </p:spTree>
    <p:extLst>
      <p:ext uri="{BB962C8B-B14F-4D97-AF65-F5344CB8AC3E}">
        <p14:creationId xmlns:p14="http://schemas.microsoft.com/office/powerpoint/2010/main" val="1343575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Waiver of counseling – limited!</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2800" dirty="0" smtClean="0"/>
              <a:t>Waiver motion may be granted if debtor is </a:t>
            </a:r>
          </a:p>
          <a:p>
            <a:pPr lvl="1">
              <a:lnSpc>
                <a:spcPct val="120000"/>
              </a:lnSpc>
              <a:spcBef>
                <a:spcPts val="0"/>
              </a:spcBef>
            </a:pPr>
            <a:r>
              <a:rPr lang="en-US" dirty="0" smtClean="0"/>
              <a:t>disabled, </a:t>
            </a:r>
          </a:p>
          <a:p>
            <a:pPr lvl="1">
              <a:lnSpc>
                <a:spcPct val="120000"/>
              </a:lnSpc>
              <a:spcBef>
                <a:spcPts val="0"/>
              </a:spcBef>
            </a:pPr>
            <a:r>
              <a:rPr lang="en-US" dirty="0" smtClean="0"/>
              <a:t>incapacitated, or </a:t>
            </a:r>
          </a:p>
          <a:p>
            <a:pPr lvl="1">
              <a:lnSpc>
                <a:spcPct val="120000"/>
              </a:lnSpc>
              <a:spcBef>
                <a:spcPts val="0"/>
              </a:spcBef>
            </a:pPr>
            <a:r>
              <a:rPr lang="en-US" dirty="0" smtClean="0"/>
              <a:t>on active military duty in combat zone</a:t>
            </a:r>
          </a:p>
          <a:p>
            <a:r>
              <a:rPr lang="en-US" sz="2800" dirty="0" smtClean="0"/>
              <a:t>Incapacity and disability narrowly defined:</a:t>
            </a:r>
          </a:p>
          <a:p>
            <a:pPr lvl="1">
              <a:lnSpc>
                <a:spcPct val="120000"/>
              </a:lnSpc>
              <a:spcBef>
                <a:spcPts val="0"/>
              </a:spcBef>
            </a:pPr>
            <a:r>
              <a:rPr lang="en-US" dirty="0" smtClean="0"/>
              <a:t>incapacity - “...incapable of realizing and making rational decisions with respect to his financial responsibilities” </a:t>
            </a:r>
          </a:p>
          <a:p>
            <a:pPr lvl="1">
              <a:lnSpc>
                <a:spcPct val="120000"/>
              </a:lnSpc>
              <a:spcBef>
                <a:spcPts val="0"/>
              </a:spcBef>
            </a:pPr>
            <a:r>
              <a:rPr lang="en-US" dirty="0" smtClean="0"/>
              <a:t>disability - “...debtor is so physically impaired as to be unable, after reasonable effort, to participate in ... briefing”</a:t>
            </a:r>
          </a:p>
          <a:p>
            <a:r>
              <a:rPr lang="en-US" sz="2800" dirty="0" smtClean="0"/>
              <a:t>Risky - if denied, case will be dismissed! </a:t>
            </a:r>
          </a:p>
          <a:p>
            <a:pPr marL="57150" indent="0">
              <a:buNone/>
            </a:pPr>
            <a:r>
              <a:rPr lang="en-US" b="1" dirty="0" smtClean="0">
                <a:solidFill>
                  <a:srgbClr val="77933C"/>
                </a:solidFill>
              </a:rPr>
              <a:t>11 U.S.C. § 109(h)(3)</a:t>
            </a:r>
          </a:p>
          <a:p>
            <a:endParaRPr lang="en-US" dirty="0"/>
          </a:p>
        </p:txBody>
      </p:sp>
    </p:spTree>
    <p:extLst>
      <p:ext uri="{BB962C8B-B14F-4D97-AF65-F5344CB8AC3E}">
        <p14:creationId xmlns:p14="http://schemas.microsoft.com/office/powerpoint/2010/main" val="27229148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Deferral of counseling</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sz="2800" dirty="0" smtClean="0"/>
              <a:t>Deferral based on </a:t>
            </a:r>
            <a:r>
              <a:rPr lang="en-US" sz="2800" b="1" dirty="0" smtClean="0"/>
              <a:t>“exigent circumstances”</a:t>
            </a:r>
          </a:p>
          <a:p>
            <a:r>
              <a:rPr lang="en-US" sz="2800" dirty="0" smtClean="0"/>
              <a:t>Certification</a:t>
            </a:r>
          </a:p>
          <a:p>
            <a:pPr lvl="1">
              <a:lnSpc>
                <a:spcPct val="110000"/>
              </a:lnSpc>
              <a:spcBef>
                <a:spcPts val="0"/>
              </a:spcBef>
            </a:pPr>
            <a:r>
              <a:rPr lang="en-US" dirty="0" smtClean="0"/>
              <a:t>Check box in Part 5 on Petition certifying that debtor requested counseling from approved agency, but was unable to obtain services during the 7-day period beginning on date debtor made request</a:t>
            </a:r>
          </a:p>
          <a:p>
            <a:pPr lvl="1">
              <a:lnSpc>
                <a:spcPct val="110000"/>
              </a:lnSpc>
              <a:spcBef>
                <a:spcPts val="0"/>
              </a:spcBef>
            </a:pPr>
            <a:r>
              <a:rPr lang="en-US" dirty="0" smtClean="0"/>
              <a:t>Describe exigent circumstances meriting waiver on separate sheet attached to petition</a:t>
            </a:r>
          </a:p>
          <a:p>
            <a:r>
              <a:rPr lang="en-US" sz="2800" dirty="0" smtClean="0"/>
              <a:t>Debtor must still obtain counseling within </a:t>
            </a:r>
            <a:r>
              <a:rPr lang="en-US" sz="2800" b="1" dirty="0" smtClean="0"/>
              <a:t>30 days </a:t>
            </a:r>
            <a:r>
              <a:rPr lang="en-US" sz="2800" dirty="0" smtClean="0"/>
              <a:t>of petition date</a:t>
            </a:r>
          </a:p>
          <a:p>
            <a:pPr lvl="1">
              <a:lnSpc>
                <a:spcPct val="120000"/>
              </a:lnSpc>
              <a:spcBef>
                <a:spcPts val="0"/>
              </a:spcBef>
            </a:pPr>
            <a:r>
              <a:rPr lang="en-US" dirty="0" smtClean="0"/>
              <a:t>May be extended an additional 15 days</a:t>
            </a:r>
          </a:p>
          <a:p>
            <a:pPr marL="0" lvl="1" indent="0">
              <a:buNone/>
            </a:pPr>
            <a:r>
              <a:rPr lang="en-US" b="1" dirty="0" smtClean="0">
                <a:solidFill>
                  <a:srgbClr val="77933C"/>
                </a:solidFill>
              </a:rPr>
              <a:t>11 U.S.C. § 109(h)(3)</a:t>
            </a:r>
          </a:p>
          <a:p>
            <a:endParaRPr lang="en-US" dirty="0"/>
          </a:p>
        </p:txBody>
      </p:sp>
    </p:spTree>
    <p:extLst>
      <p:ext uri="{BB962C8B-B14F-4D97-AF65-F5344CB8AC3E}">
        <p14:creationId xmlns:p14="http://schemas.microsoft.com/office/powerpoint/2010/main" val="33172803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Costs of Bankruptcy Filing </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Chapter 7 filing fee - $335</a:t>
            </a:r>
          </a:p>
          <a:p>
            <a:r>
              <a:rPr lang="en-US" dirty="0" smtClean="0"/>
              <a:t>Chapter 13 filing fee - $310</a:t>
            </a:r>
          </a:p>
          <a:p>
            <a:r>
              <a:rPr lang="en-US" dirty="0" smtClean="0"/>
              <a:t>Approx. $50 - $100 for pre-filing briefing and financial education course </a:t>
            </a:r>
          </a:p>
          <a:p>
            <a:pPr lvl="1"/>
            <a:r>
              <a:rPr lang="en-US" dirty="0" smtClean="0"/>
              <a:t>these fees may be waived for indigent clients; some pro bono programs have a standing arrangement with counseling agency</a:t>
            </a:r>
          </a:p>
          <a:p>
            <a:r>
              <a:rPr lang="en-US" dirty="0" smtClean="0"/>
              <a:t>Attorneys fees if debtor not represented pro bono</a:t>
            </a:r>
            <a:endParaRPr lang="en-US" dirty="0"/>
          </a:p>
        </p:txBody>
      </p:sp>
    </p:spTree>
    <p:extLst>
      <p:ext uri="{BB962C8B-B14F-4D97-AF65-F5344CB8AC3E}">
        <p14:creationId xmlns:p14="http://schemas.microsoft.com/office/powerpoint/2010/main" val="15910417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bankruptcy costs</a:t>
            </a:r>
            <a:endParaRPr lang="en-US" dirty="0"/>
          </a:p>
        </p:txBody>
      </p:sp>
      <p:sp>
        <p:nvSpPr>
          <p:cNvPr id="3" name="Content Placeholder 2"/>
          <p:cNvSpPr>
            <a:spLocks noGrp="1"/>
          </p:cNvSpPr>
          <p:nvPr>
            <p:ph idx="1"/>
          </p:nvPr>
        </p:nvSpPr>
        <p:spPr>
          <a:xfrm>
            <a:off x="381000" y="1295400"/>
            <a:ext cx="8305800" cy="5410200"/>
          </a:xfrm>
        </p:spPr>
        <p:txBody>
          <a:bodyPr>
            <a:normAutofit fontScale="77500" lnSpcReduction="20000"/>
          </a:bodyPr>
          <a:lstStyle/>
          <a:p>
            <a:r>
              <a:rPr lang="en-US" sz="2800" dirty="0" smtClean="0"/>
              <a:t>Additional court fees after case is filed: </a:t>
            </a:r>
          </a:p>
          <a:p>
            <a:pPr lvl="1">
              <a:lnSpc>
                <a:spcPct val="120000"/>
              </a:lnSpc>
              <a:spcBef>
                <a:spcPts val="0"/>
              </a:spcBef>
            </a:pPr>
            <a:r>
              <a:rPr lang="en-US" sz="2700" dirty="0" smtClean="0"/>
              <a:t>such as for motion to add creditors, convert chapter 13 case to chapter 7</a:t>
            </a:r>
          </a:p>
          <a:p>
            <a:pPr lvl="1">
              <a:lnSpc>
                <a:spcPct val="120000"/>
              </a:lnSpc>
              <a:spcBef>
                <a:spcPts val="0"/>
              </a:spcBef>
            </a:pPr>
            <a:r>
              <a:rPr lang="en-US" sz="2700" dirty="0" smtClean="0"/>
              <a:t>but no filing fee for debtor to file complaint in an adversary proceeding </a:t>
            </a:r>
          </a:p>
          <a:p>
            <a:pPr marL="457200" lvl="1" indent="0">
              <a:lnSpc>
                <a:spcPct val="120000"/>
              </a:lnSpc>
              <a:spcBef>
                <a:spcPts val="0"/>
              </a:spcBef>
              <a:buNone/>
            </a:pPr>
            <a:r>
              <a:rPr lang="en-US" sz="2700" b="1" i="1" dirty="0" smtClean="0">
                <a:solidFill>
                  <a:srgbClr val="77933C"/>
                </a:solidFill>
              </a:rPr>
              <a:t>See</a:t>
            </a:r>
            <a:r>
              <a:rPr lang="en-US" sz="2700" b="1" dirty="0" smtClean="0">
                <a:solidFill>
                  <a:srgbClr val="77933C"/>
                </a:solidFill>
              </a:rPr>
              <a:t> Bankruptcy Court Miscellaneous Fee Schedule (online)</a:t>
            </a:r>
          </a:p>
          <a:p>
            <a:r>
              <a:rPr lang="en-US" sz="2800" dirty="0" smtClean="0"/>
              <a:t>Chapter 13 trustee gets commission of up to 10% of the payments disbursed under the plan</a:t>
            </a:r>
          </a:p>
          <a:p>
            <a:r>
              <a:rPr lang="en-US" sz="2800" dirty="0" smtClean="0"/>
              <a:t>Utility deposits: </a:t>
            </a:r>
          </a:p>
          <a:p>
            <a:pPr lvl="1">
              <a:lnSpc>
                <a:spcPct val="120000"/>
              </a:lnSpc>
              <a:spcBef>
                <a:spcPts val="0"/>
              </a:spcBef>
            </a:pPr>
            <a:r>
              <a:rPr lang="en-US" sz="2700" dirty="0" smtClean="0"/>
              <a:t>debtor may have to provide “adequate assurance of future payments” within 20 days after the bankruptcy case is filed in order to continue service</a:t>
            </a:r>
          </a:p>
          <a:p>
            <a:pPr lvl="1">
              <a:lnSpc>
                <a:spcPct val="120000"/>
              </a:lnSpc>
              <a:spcBef>
                <a:spcPts val="0"/>
              </a:spcBef>
            </a:pPr>
            <a:r>
              <a:rPr lang="en-US" sz="2700" dirty="0" smtClean="0"/>
              <a:t>usually in the form of a deposit, in an amount that is twice the average monthly bill</a:t>
            </a:r>
          </a:p>
          <a:p>
            <a:pPr marL="0" indent="0">
              <a:buNone/>
            </a:pPr>
            <a:r>
              <a:rPr lang="en-US" b="1" dirty="0" smtClean="0">
                <a:solidFill>
                  <a:srgbClr val="77933C"/>
                </a:solidFill>
              </a:rPr>
              <a:t>11 U.S.C. § 366</a:t>
            </a:r>
            <a:endParaRPr lang="en-US" b="1" dirty="0">
              <a:solidFill>
                <a:srgbClr val="77933C"/>
              </a:solidFill>
            </a:endParaRPr>
          </a:p>
        </p:txBody>
      </p:sp>
    </p:spTree>
    <p:extLst>
      <p:ext uri="{BB962C8B-B14F-4D97-AF65-F5344CB8AC3E}">
        <p14:creationId xmlns:p14="http://schemas.microsoft.com/office/powerpoint/2010/main" val="2568674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Filing fee waiver – chapter 7 only</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sz="2800" dirty="0" smtClean="0"/>
              <a:t>Chapter 7 filing fee may be waived:</a:t>
            </a:r>
          </a:p>
          <a:p>
            <a:pPr lvl="1">
              <a:lnSpc>
                <a:spcPct val="120000"/>
              </a:lnSpc>
              <a:spcBef>
                <a:spcPts val="0"/>
              </a:spcBef>
            </a:pPr>
            <a:r>
              <a:rPr lang="en-US" dirty="0" smtClean="0"/>
              <a:t>Income test: must be below 150% poverty line</a:t>
            </a:r>
          </a:p>
          <a:p>
            <a:pPr lvl="2">
              <a:lnSpc>
                <a:spcPct val="120000"/>
              </a:lnSpc>
              <a:spcBef>
                <a:spcPts val="0"/>
              </a:spcBef>
            </a:pPr>
            <a:r>
              <a:rPr lang="en-US" dirty="0" smtClean="0"/>
              <a:t>Non-cash governmental assistance not counted</a:t>
            </a:r>
          </a:p>
          <a:p>
            <a:pPr lvl="1">
              <a:lnSpc>
                <a:spcPct val="120000"/>
              </a:lnSpc>
              <a:spcBef>
                <a:spcPts val="0"/>
              </a:spcBef>
            </a:pPr>
            <a:r>
              <a:rPr lang="en-US" dirty="0" smtClean="0"/>
              <a:t>Inability to pay test: debtor must not be able to pay filing fee even in installments</a:t>
            </a:r>
          </a:p>
          <a:p>
            <a:pPr lvl="2">
              <a:lnSpc>
                <a:spcPct val="120000"/>
              </a:lnSpc>
              <a:spcBef>
                <a:spcPts val="0"/>
              </a:spcBef>
            </a:pPr>
            <a:r>
              <a:rPr lang="en-US" dirty="0" smtClean="0"/>
              <a:t>Court to consider totality of circumstances</a:t>
            </a:r>
          </a:p>
          <a:p>
            <a:r>
              <a:rPr lang="en-US" sz="2800" dirty="0" smtClean="0"/>
              <a:t>File waiver application, Official Form 103B</a:t>
            </a:r>
          </a:p>
          <a:p>
            <a:pPr lvl="1">
              <a:lnSpc>
                <a:spcPct val="120000"/>
              </a:lnSpc>
              <a:spcBef>
                <a:spcPts val="0"/>
              </a:spcBef>
            </a:pPr>
            <a:r>
              <a:rPr lang="en-US" dirty="0" smtClean="0"/>
              <a:t>At initial filing</a:t>
            </a:r>
          </a:p>
          <a:p>
            <a:pPr lvl="1">
              <a:lnSpc>
                <a:spcPct val="120000"/>
              </a:lnSpc>
              <a:spcBef>
                <a:spcPts val="0"/>
              </a:spcBef>
            </a:pPr>
            <a:r>
              <a:rPr lang="en-US" dirty="0" smtClean="0"/>
              <a:t>After installment request (for balance), or</a:t>
            </a:r>
          </a:p>
          <a:p>
            <a:pPr lvl="1">
              <a:lnSpc>
                <a:spcPct val="120000"/>
              </a:lnSpc>
              <a:spcBef>
                <a:spcPts val="0"/>
              </a:spcBef>
            </a:pPr>
            <a:r>
              <a:rPr lang="en-US" dirty="0" smtClean="0"/>
              <a:t>After conversion from chapter 13 to 7 </a:t>
            </a:r>
            <a:br>
              <a:rPr lang="en-US" dirty="0" smtClean="0"/>
            </a:br>
            <a:r>
              <a:rPr lang="en-US" dirty="0" smtClean="0"/>
              <a:t>(for balance)</a:t>
            </a:r>
          </a:p>
          <a:p>
            <a:pPr marL="0" indent="0">
              <a:buNone/>
            </a:pPr>
            <a:r>
              <a:rPr lang="en-US" sz="2200" b="1" dirty="0" smtClean="0">
                <a:solidFill>
                  <a:srgbClr val="77933C"/>
                </a:solidFill>
              </a:rPr>
              <a:t>28 U.S.C. § 1930(f)(1); Bankruptcy Rule 1006(c) </a:t>
            </a:r>
            <a:endParaRPr lang="en-US" sz="2200" b="1" dirty="0">
              <a:solidFill>
                <a:srgbClr val="77933C"/>
              </a:solidFill>
            </a:endParaRPr>
          </a:p>
        </p:txBody>
      </p:sp>
    </p:spTree>
    <p:extLst>
      <p:ext uri="{BB962C8B-B14F-4D97-AF65-F5344CB8AC3E}">
        <p14:creationId xmlns:p14="http://schemas.microsoft.com/office/powerpoint/2010/main" val="996783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Payment in installments</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sz="2800" dirty="0" smtClean="0"/>
              <a:t>Filing fee in both chapter 7 and 13 cases may be paid in up to four installments over a period of 120 days (or up to 180 days with court permission) </a:t>
            </a:r>
          </a:p>
          <a:p>
            <a:r>
              <a:rPr lang="en-US" sz="2800" dirty="0" smtClean="0"/>
              <a:t>Petition may be accompanied by an application signed by the debtor stating that the debtor is unable to pay the filing fee except in installments  </a:t>
            </a:r>
          </a:p>
          <a:p>
            <a:r>
              <a:rPr lang="en-US" sz="2800" dirty="0" smtClean="0"/>
              <a:t>The form for this application is Official Form 103A  </a:t>
            </a:r>
          </a:p>
          <a:p>
            <a:r>
              <a:rPr lang="en-US" sz="2800" dirty="0" smtClean="0"/>
              <a:t>Routinely granted by courts</a:t>
            </a:r>
            <a:endParaRPr lang="en-US" dirty="0" smtClean="0"/>
          </a:p>
          <a:p>
            <a:pPr marL="0" indent="0">
              <a:buNone/>
            </a:pPr>
            <a:r>
              <a:rPr lang="en-US" sz="2200" b="1" dirty="0" smtClean="0">
                <a:solidFill>
                  <a:srgbClr val="77933C"/>
                </a:solidFill>
              </a:rPr>
              <a:t>Bankruptcy Rule 1006(b) </a:t>
            </a:r>
            <a:endParaRPr lang="en-US" sz="2200" b="1" dirty="0">
              <a:solidFill>
                <a:srgbClr val="77933C"/>
              </a:solidFill>
            </a:endParaRPr>
          </a:p>
        </p:txBody>
      </p:sp>
    </p:spTree>
    <p:extLst>
      <p:ext uri="{BB962C8B-B14F-4D97-AF65-F5344CB8AC3E}">
        <p14:creationId xmlns:p14="http://schemas.microsoft.com/office/powerpoint/2010/main" val="3397224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
            </a:r>
            <a:br>
              <a:rPr lang="en-US" dirty="0" smtClean="0"/>
            </a:br>
            <a:r>
              <a:rPr lang="en-US" dirty="0" smtClean="0"/>
              <a:t>Attorney-Client Relationship</a:t>
            </a:r>
            <a:endParaRPr lang="en-US" dirty="0"/>
          </a:p>
        </p:txBody>
      </p:sp>
    </p:spTree>
    <p:extLst>
      <p:ext uri="{BB962C8B-B14F-4D97-AF65-F5344CB8AC3E}">
        <p14:creationId xmlns:p14="http://schemas.microsoft.com/office/powerpoint/2010/main" val="19168674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Attorney certifications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solidFill>
                  <a:srgbClr val="77933C"/>
                </a:solidFill>
              </a:rPr>
              <a:t>Section 707(b)(4)(C) </a:t>
            </a:r>
            <a:r>
              <a:rPr lang="en-US" dirty="0" smtClean="0"/>
              <a:t>provides that the signature of an attorney on a petition, pleading, or written motion is a certification that the attorney has:</a:t>
            </a:r>
          </a:p>
          <a:p>
            <a:pPr lvl="0"/>
            <a:r>
              <a:rPr lang="en-US" dirty="0" smtClean="0"/>
              <a:t>Performed a reasonable investigation into the circumstances giving rise to the petition, pleading, or written motion;</a:t>
            </a:r>
          </a:p>
          <a:p>
            <a:pPr lvl="0"/>
            <a:r>
              <a:rPr lang="en-US" dirty="0" smtClean="0"/>
              <a:t>Determined that it is well grounded in fact; </a:t>
            </a:r>
          </a:p>
          <a:p>
            <a:pPr lvl="0"/>
            <a:r>
              <a:rPr lang="en-US" dirty="0" smtClean="0"/>
              <a:t>Determined that it is warranted by existing law or by a good faith argument for the extension, modification, or reversal of existing law; and</a:t>
            </a:r>
          </a:p>
          <a:p>
            <a:pPr lvl="0"/>
            <a:r>
              <a:rPr lang="en-US" dirty="0" smtClean="0"/>
              <a:t>Determined that it does not constitute an “abuse” under paragraph (707)(b)(1).</a:t>
            </a:r>
          </a:p>
          <a:p>
            <a:endParaRPr lang="en-US" dirty="0"/>
          </a:p>
        </p:txBody>
      </p:sp>
    </p:spTree>
    <p:extLst>
      <p:ext uri="{BB962C8B-B14F-4D97-AF65-F5344CB8AC3E}">
        <p14:creationId xmlns:p14="http://schemas.microsoft.com/office/powerpoint/2010/main" val="3759469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Attorney certifications</a:t>
            </a:r>
            <a:endParaRPr lang="en-US" dirty="0"/>
          </a:p>
        </p:txBody>
      </p:sp>
      <p:sp>
        <p:nvSpPr>
          <p:cNvPr id="3" name="Content Placeholder 2"/>
          <p:cNvSpPr>
            <a:spLocks noGrp="1"/>
          </p:cNvSpPr>
          <p:nvPr>
            <p:ph idx="1"/>
          </p:nvPr>
        </p:nvSpPr>
        <p:spPr>
          <a:xfrm>
            <a:off x="304800" y="1447800"/>
            <a:ext cx="8382000" cy="5029200"/>
          </a:xfrm>
        </p:spPr>
        <p:txBody>
          <a:bodyPr>
            <a:normAutofit fontScale="85000" lnSpcReduction="20000"/>
          </a:bodyPr>
          <a:lstStyle/>
          <a:p>
            <a:r>
              <a:rPr lang="en-US" dirty="0"/>
              <a:t>S</a:t>
            </a:r>
            <a:r>
              <a:rPr lang="en-US" dirty="0" smtClean="0"/>
              <a:t>ignature of attorney for debtor on the petition certifies that the attorney has “no knowledge after an inquiry that the information in the schedules filed with such petition is incorrect” </a:t>
            </a:r>
            <a:r>
              <a:rPr lang="en-US" b="1" dirty="0" smtClean="0">
                <a:solidFill>
                  <a:srgbClr val="77933C"/>
                </a:solidFill>
              </a:rPr>
              <a:t>11 U.S.C. § 707(b)(4)(D)</a:t>
            </a:r>
          </a:p>
          <a:p>
            <a:r>
              <a:rPr lang="en-US" dirty="0" smtClean="0"/>
              <a:t>This provision does not appear to impose a more stringent standard than under Bankruptcy Rule 9011 </a:t>
            </a:r>
          </a:p>
          <a:p>
            <a:r>
              <a:rPr lang="en-US" dirty="0" smtClean="0"/>
              <a:t>Inquiry required by § 707(b)(4)(D) should be similar to “reasonable inquiry” under Rule 9011:</a:t>
            </a:r>
          </a:p>
          <a:p>
            <a:pPr lvl="1">
              <a:lnSpc>
                <a:spcPct val="120000"/>
              </a:lnSpc>
              <a:spcBef>
                <a:spcPts val="600"/>
              </a:spcBef>
            </a:pPr>
            <a:r>
              <a:rPr lang="en-US" dirty="0" smtClean="0"/>
              <a:t>Information provided by client may be relied upon unless attorney has reason to disbelieve the client based on attorney’s knowledge</a:t>
            </a:r>
          </a:p>
          <a:p>
            <a:pPr lvl="1">
              <a:lnSpc>
                <a:spcPct val="120000"/>
              </a:lnSpc>
              <a:spcBef>
                <a:spcPts val="600"/>
              </a:spcBef>
            </a:pPr>
            <a:r>
              <a:rPr lang="en-US" dirty="0" smtClean="0"/>
              <a:t>No need for extensive, independent investigation, such as visiting the client’s home</a:t>
            </a:r>
          </a:p>
          <a:p>
            <a:pPr lvl="1">
              <a:lnSpc>
                <a:spcPct val="120000"/>
              </a:lnSpc>
              <a:spcBef>
                <a:spcPts val="600"/>
              </a:spcBef>
            </a:pPr>
            <a:r>
              <a:rPr lang="en-US" dirty="0" smtClean="0"/>
              <a:t>Steps that are easily performed – checking Pacer and pulling credit reports – should be taken</a:t>
            </a:r>
            <a:endParaRPr lang="en-US" dirty="0"/>
          </a:p>
        </p:txBody>
      </p:sp>
    </p:spTree>
    <p:extLst>
      <p:ext uri="{BB962C8B-B14F-4D97-AF65-F5344CB8AC3E}">
        <p14:creationId xmlns:p14="http://schemas.microsoft.com/office/powerpoint/2010/main" val="3017660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20762"/>
          </a:xfrm>
        </p:spPr>
        <p:txBody>
          <a:bodyPr/>
          <a:lstStyle/>
          <a:p>
            <a:r>
              <a:rPr lang="en-US" dirty="0" smtClean="0"/>
              <a:t>Interviewing the Debtor</a:t>
            </a:r>
            <a:endParaRPr lang="en-US" dirty="0"/>
          </a:p>
        </p:txBody>
      </p:sp>
      <p:sp>
        <p:nvSpPr>
          <p:cNvPr id="3" name="Content Placeholder 2"/>
          <p:cNvSpPr>
            <a:spLocks noGrp="1"/>
          </p:cNvSpPr>
          <p:nvPr>
            <p:ph idx="1"/>
          </p:nvPr>
        </p:nvSpPr>
        <p:spPr>
          <a:xfrm>
            <a:off x="381000" y="1447800"/>
            <a:ext cx="8305800" cy="4800600"/>
          </a:xfrm>
        </p:spPr>
        <p:txBody>
          <a:bodyPr>
            <a:normAutofit fontScale="85000" lnSpcReduction="20000"/>
          </a:bodyPr>
          <a:lstStyle/>
          <a:p>
            <a:r>
              <a:rPr lang="en-US" sz="3100" dirty="0" smtClean="0"/>
              <a:t>Key questions to ask during the first meeting:</a:t>
            </a:r>
            <a:br>
              <a:rPr lang="en-US" sz="3100" dirty="0" smtClean="0"/>
            </a:br>
            <a:endParaRPr lang="en-US" sz="3100" dirty="0" smtClean="0"/>
          </a:p>
          <a:p>
            <a:pPr lvl="1">
              <a:lnSpc>
                <a:spcPct val="120000"/>
              </a:lnSpc>
              <a:spcBef>
                <a:spcPts val="0"/>
              </a:spcBef>
            </a:pPr>
            <a:r>
              <a:rPr lang="en-US" dirty="0" smtClean="0"/>
              <a:t>What types of debt are causing the most trouble?</a:t>
            </a:r>
          </a:p>
          <a:p>
            <a:pPr lvl="1">
              <a:lnSpc>
                <a:spcPct val="120000"/>
              </a:lnSpc>
              <a:spcBef>
                <a:spcPts val="0"/>
              </a:spcBef>
            </a:pPr>
            <a:r>
              <a:rPr lang="en-US" dirty="0" smtClean="0"/>
              <a:t>How and when were the debts incurred and are they secured?</a:t>
            </a:r>
          </a:p>
          <a:p>
            <a:pPr lvl="1">
              <a:lnSpc>
                <a:spcPct val="120000"/>
              </a:lnSpc>
              <a:spcBef>
                <a:spcPts val="0"/>
              </a:spcBef>
            </a:pPr>
            <a:r>
              <a:rPr lang="en-US" dirty="0" smtClean="0"/>
              <a:t>What significant assets does the client have?</a:t>
            </a:r>
          </a:p>
          <a:p>
            <a:pPr lvl="1">
              <a:lnSpc>
                <a:spcPct val="120000"/>
              </a:lnSpc>
              <a:spcBef>
                <a:spcPts val="0"/>
              </a:spcBef>
            </a:pPr>
            <a:r>
              <a:rPr lang="en-US" dirty="0" smtClean="0"/>
              <a:t>What is the debtor’s monthly income and what type of income is it (employment, public benefits, Social Security, and so forth)? Does debtor expect any changes?</a:t>
            </a:r>
          </a:p>
          <a:p>
            <a:pPr lvl="1">
              <a:lnSpc>
                <a:spcPct val="120000"/>
              </a:lnSpc>
              <a:spcBef>
                <a:spcPts val="0"/>
              </a:spcBef>
            </a:pPr>
            <a:r>
              <a:rPr lang="en-US" dirty="0" smtClean="0"/>
              <a:t>What does the debtor estimate his or her monthly expenses to be? Does debtor expect any changes?</a:t>
            </a:r>
          </a:p>
          <a:p>
            <a:pPr lvl="1">
              <a:lnSpc>
                <a:spcPct val="120000"/>
              </a:lnSpc>
              <a:spcBef>
                <a:spcPts val="0"/>
              </a:spcBef>
            </a:pPr>
            <a:r>
              <a:rPr lang="en-US" dirty="0" smtClean="0"/>
              <a:t>How imminent is creditor action which may limit the client’s options? </a:t>
            </a:r>
          </a:p>
          <a:p>
            <a:pPr lvl="1">
              <a:lnSpc>
                <a:spcPct val="120000"/>
              </a:lnSpc>
              <a:spcBef>
                <a:spcPts val="0"/>
              </a:spcBef>
            </a:pPr>
            <a:r>
              <a:rPr lang="en-US" dirty="0" smtClean="0"/>
              <a:t>Has the debtor filed bankruptcy before and, if so, when and what type of case?</a:t>
            </a:r>
          </a:p>
          <a:p>
            <a:pPr lvl="1">
              <a:lnSpc>
                <a:spcPct val="120000"/>
              </a:lnSpc>
              <a:spcBef>
                <a:spcPts val="0"/>
              </a:spcBef>
            </a:pPr>
            <a:r>
              <a:rPr lang="en-US" dirty="0" smtClean="0"/>
              <a:t>Has the debtor moved from one state to another within the preceding two and a half years?  </a:t>
            </a:r>
          </a:p>
          <a:p>
            <a:endParaRPr lang="en-US" dirty="0"/>
          </a:p>
        </p:txBody>
      </p:sp>
    </p:spTree>
    <p:extLst>
      <p:ext uri="{BB962C8B-B14F-4D97-AF65-F5344CB8AC3E}">
        <p14:creationId xmlns:p14="http://schemas.microsoft.com/office/powerpoint/2010/main" val="18031397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Debt relief agencies</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r>
              <a:rPr lang="en-US" dirty="0" smtClean="0"/>
              <a:t>The 2005 Code amendments added several provisions regulating the activities of “debt relief agencies”  </a:t>
            </a:r>
          </a:p>
          <a:p>
            <a:r>
              <a:rPr lang="en-US" dirty="0" smtClean="0"/>
              <a:t>A “debt relief agency” is defined as any person who provides bankruptcy assistance to an assisted person in return for compensation or who is a bankruptcy petition preparer as defined in section 110.  </a:t>
            </a:r>
            <a:r>
              <a:rPr lang="en-US" b="1" dirty="0" smtClean="0">
                <a:solidFill>
                  <a:srgbClr val="77933C"/>
                </a:solidFill>
              </a:rPr>
              <a:t>11 U.S.C. § 101(12A)  </a:t>
            </a:r>
          </a:p>
          <a:p>
            <a:r>
              <a:rPr lang="en-US" dirty="0" smtClean="0"/>
              <a:t>The Supreme Court in </a:t>
            </a:r>
            <a:r>
              <a:rPr lang="en-US" i="1" dirty="0" err="1" smtClean="0"/>
              <a:t>Milavetz</a:t>
            </a:r>
            <a:r>
              <a:rPr lang="en-US" i="1" dirty="0" smtClean="0"/>
              <a:t>, Gallop &amp; </a:t>
            </a:r>
            <a:r>
              <a:rPr lang="en-US" i="1" dirty="0" err="1" smtClean="0"/>
              <a:t>Milavetz</a:t>
            </a:r>
            <a:r>
              <a:rPr lang="en-US" i="1" dirty="0" smtClean="0"/>
              <a:t>, P.A. v. United States</a:t>
            </a:r>
            <a:r>
              <a:rPr lang="en-US" dirty="0" smtClean="0"/>
              <a:t>, 559 U.S. 229 (2010) held:</a:t>
            </a:r>
          </a:p>
          <a:p>
            <a:pPr lvl="1">
              <a:lnSpc>
                <a:spcPct val="120000"/>
              </a:lnSpc>
              <a:spcBef>
                <a:spcPts val="0"/>
              </a:spcBef>
            </a:pPr>
            <a:r>
              <a:rPr lang="en-US" dirty="0" smtClean="0"/>
              <a:t> attorneys are within the debt relief agency definition</a:t>
            </a:r>
          </a:p>
          <a:p>
            <a:pPr lvl="1">
              <a:lnSpc>
                <a:spcPct val="120000"/>
              </a:lnSpc>
              <a:spcBef>
                <a:spcPts val="0"/>
              </a:spcBef>
            </a:pPr>
            <a:r>
              <a:rPr lang="en-US" dirty="0" smtClean="0"/>
              <a:t> but debt relief agency provisions apply to attorneys only when they offer bankruptcy-related services to consumer debtors  </a:t>
            </a:r>
          </a:p>
          <a:p>
            <a:r>
              <a:rPr lang="en-US" dirty="0" smtClean="0"/>
              <a:t>Pro bono attorneys who provide representation </a:t>
            </a:r>
            <a:r>
              <a:rPr lang="en-US" b="1" dirty="0" smtClean="0">
                <a:solidFill>
                  <a:srgbClr val="FF0000"/>
                </a:solidFill>
              </a:rPr>
              <a:t>free of charge</a:t>
            </a:r>
            <a:r>
              <a:rPr lang="en-US" dirty="0" smtClean="0"/>
              <a:t> are </a:t>
            </a:r>
            <a:r>
              <a:rPr lang="en-US" b="1" dirty="0" smtClean="0">
                <a:solidFill>
                  <a:srgbClr val="FF0000"/>
                </a:solidFill>
              </a:rPr>
              <a:t>not</a:t>
            </a:r>
            <a:r>
              <a:rPr lang="en-US" dirty="0" smtClean="0"/>
              <a:t> “debt relief agencies” </a:t>
            </a:r>
          </a:p>
          <a:p>
            <a:endParaRPr lang="en-US" dirty="0"/>
          </a:p>
        </p:txBody>
      </p:sp>
    </p:spTree>
    <p:extLst>
      <p:ext uri="{BB962C8B-B14F-4D97-AF65-F5344CB8AC3E}">
        <p14:creationId xmlns:p14="http://schemas.microsoft.com/office/powerpoint/2010/main" val="19153985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Debt relief agencies</a:t>
            </a:r>
            <a:endParaRPr lang="en-US" dirty="0"/>
          </a:p>
        </p:txBody>
      </p:sp>
      <p:sp>
        <p:nvSpPr>
          <p:cNvPr id="3" name="Content Placeholder 2"/>
          <p:cNvSpPr>
            <a:spLocks noGrp="1"/>
          </p:cNvSpPr>
          <p:nvPr>
            <p:ph idx="1"/>
          </p:nvPr>
        </p:nvSpPr>
        <p:spPr>
          <a:xfrm>
            <a:off x="381000" y="1371600"/>
            <a:ext cx="8305800" cy="5334000"/>
          </a:xfrm>
        </p:spPr>
        <p:txBody>
          <a:bodyPr>
            <a:normAutofit fontScale="77500" lnSpcReduction="20000"/>
          </a:bodyPr>
          <a:lstStyle/>
          <a:p>
            <a:r>
              <a:rPr lang="en-US" sz="3700" dirty="0" smtClean="0"/>
              <a:t>Debt relief agency </a:t>
            </a:r>
            <a:r>
              <a:rPr lang="en-US" sz="3700" b="1" dirty="0" smtClean="0">
                <a:solidFill>
                  <a:srgbClr val="FF0000"/>
                </a:solidFill>
              </a:rPr>
              <a:t>must not:  </a:t>
            </a:r>
          </a:p>
          <a:p>
            <a:pPr lvl="1"/>
            <a:r>
              <a:rPr lang="en-US" sz="2600" dirty="0" smtClean="0"/>
              <a:t>Advise an assisted person to incur </a:t>
            </a:r>
            <a:r>
              <a:rPr lang="en-US" sz="2600" b="1" i="1" dirty="0" smtClean="0"/>
              <a:t>more</a:t>
            </a:r>
            <a:r>
              <a:rPr lang="en-US" sz="2600" dirty="0" smtClean="0"/>
              <a:t> debt in contemplation of filing a bankruptcy case or in order to pay bankruptcy fees to an attorney or petition preparer.   </a:t>
            </a:r>
            <a:r>
              <a:rPr lang="en-US" b="1" dirty="0" smtClean="0">
                <a:solidFill>
                  <a:srgbClr val="77933C"/>
                </a:solidFill>
              </a:rPr>
              <a:t>11 U.S.C. § 526(a)(4) </a:t>
            </a:r>
          </a:p>
          <a:p>
            <a:r>
              <a:rPr lang="en-US" sz="3700" dirty="0" smtClean="0"/>
              <a:t>Debt relief agency </a:t>
            </a:r>
            <a:r>
              <a:rPr lang="en-US" sz="3700" b="1" dirty="0" smtClean="0">
                <a:solidFill>
                  <a:srgbClr val="FF0000"/>
                </a:solidFill>
              </a:rPr>
              <a:t>must:</a:t>
            </a:r>
          </a:p>
          <a:p>
            <a:pPr lvl="1">
              <a:lnSpc>
                <a:spcPct val="120000"/>
              </a:lnSpc>
              <a:spcBef>
                <a:spcPts val="600"/>
              </a:spcBef>
            </a:pPr>
            <a:r>
              <a:rPr lang="en-US" sz="2600" dirty="0" smtClean="0"/>
              <a:t>Execute a written contract with an assisted person within five days after the date the agency first provides bankruptcy assistance to the assisted person, and prior to filing a petition.  </a:t>
            </a:r>
            <a:r>
              <a:rPr lang="en-US" sz="2600" b="1" dirty="0" smtClean="0">
                <a:solidFill>
                  <a:srgbClr val="77933C"/>
                </a:solidFill>
              </a:rPr>
              <a:t>11 U.S.C. § 528(a)(1)  </a:t>
            </a:r>
          </a:p>
          <a:p>
            <a:pPr lvl="1">
              <a:lnSpc>
                <a:spcPct val="120000"/>
              </a:lnSpc>
              <a:spcBef>
                <a:spcPts val="600"/>
              </a:spcBef>
            </a:pPr>
            <a:r>
              <a:rPr lang="en-US" sz="2600" dirty="0" smtClean="0"/>
              <a:t>Use a written contract that explains, clearly and conspicuously, the services that will be provided and the fees, charges, and terms of payment.  </a:t>
            </a:r>
          </a:p>
          <a:p>
            <a:pPr lvl="1">
              <a:lnSpc>
                <a:spcPct val="120000"/>
              </a:lnSpc>
              <a:spcBef>
                <a:spcPts val="600"/>
              </a:spcBef>
            </a:pPr>
            <a:r>
              <a:rPr lang="en-US" sz="2600" dirty="0" smtClean="0"/>
              <a:t>Disclose certain information in advertisements, including the statement: “We are a debt relief agency.  We help people file for bankruptcy relief under the Bankruptcy Code,” or a substantially similar statement.   </a:t>
            </a:r>
            <a:r>
              <a:rPr lang="en-US" sz="2600" b="1" dirty="0" smtClean="0">
                <a:solidFill>
                  <a:srgbClr val="77933C"/>
                </a:solidFill>
              </a:rPr>
              <a:t>11 U.S.C. § 528(b)(2) </a:t>
            </a:r>
            <a:endParaRPr lang="en-US" sz="2600" b="1" dirty="0">
              <a:solidFill>
                <a:srgbClr val="77933C"/>
              </a:solidFill>
            </a:endParaRPr>
          </a:p>
        </p:txBody>
      </p:sp>
    </p:spTree>
    <p:extLst>
      <p:ext uri="{BB962C8B-B14F-4D97-AF65-F5344CB8AC3E}">
        <p14:creationId xmlns:p14="http://schemas.microsoft.com/office/powerpoint/2010/main" val="25865319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Attorney compensation</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Court supervision over bankruptcy attorney compensation is generally more rigorous than in other areas of legal practice  </a:t>
            </a:r>
          </a:p>
          <a:p>
            <a:r>
              <a:rPr lang="en-US" dirty="0" smtClean="0"/>
              <a:t>Debtor’s attorney must file in every case a disclosure of fees paid or agreed to be paid on Director Form B2030</a:t>
            </a:r>
          </a:p>
          <a:p>
            <a:r>
              <a:rPr lang="en-US" dirty="0" smtClean="0"/>
              <a:t>Disclosure enables court to determine whether:</a:t>
            </a:r>
          </a:p>
          <a:p>
            <a:pPr lvl="1">
              <a:lnSpc>
                <a:spcPct val="120000"/>
              </a:lnSpc>
              <a:spcBef>
                <a:spcPts val="600"/>
              </a:spcBef>
            </a:pPr>
            <a:r>
              <a:rPr lang="en-US" dirty="0" smtClean="0"/>
              <a:t>compensation exceeds reasonable value of services</a:t>
            </a:r>
          </a:p>
          <a:p>
            <a:pPr lvl="1">
              <a:lnSpc>
                <a:spcPct val="120000"/>
              </a:lnSpc>
              <a:spcBef>
                <a:spcPts val="600"/>
              </a:spcBef>
            </a:pPr>
            <a:r>
              <a:rPr lang="en-US" dirty="0" smtClean="0"/>
              <a:t>attorney has made an improper agreement to share compensation </a:t>
            </a:r>
          </a:p>
          <a:p>
            <a:r>
              <a:rPr lang="en-US" dirty="0" smtClean="0"/>
              <a:t>Attorneys representing pro bono clients may simply enter “$0.00” on the lines of the form that request disclosure of compensation </a:t>
            </a:r>
          </a:p>
          <a:p>
            <a:pPr marL="0" indent="0">
              <a:buNone/>
            </a:pPr>
            <a:r>
              <a:rPr lang="en-US" sz="2400" b="1" dirty="0" smtClean="0">
                <a:solidFill>
                  <a:srgbClr val="77933C"/>
                </a:solidFill>
              </a:rPr>
              <a:t>11 U.S.C. §§ 329 and 504; Bankruptcy Rule 2016(b) </a:t>
            </a:r>
            <a:endParaRPr lang="en-US" sz="2400" b="1" dirty="0">
              <a:solidFill>
                <a:srgbClr val="77933C"/>
              </a:solidFill>
            </a:endParaRPr>
          </a:p>
        </p:txBody>
      </p:sp>
    </p:spTree>
    <p:extLst>
      <p:ext uri="{BB962C8B-B14F-4D97-AF65-F5344CB8AC3E}">
        <p14:creationId xmlns:p14="http://schemas.microsoft.com/office/powerpoint/2010/main" val="18760694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client expectations</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Remember to set boundaries on the representation</a:t>
            </a:r>
          </a:p>
          <a:p>
            <a:r>
              <a:rPr lang="en-US" dirty="0" smtClean="0"/>
              <a:t>Clear retainer agreement</a:t>
            </a:r>
          </a:p>
          <a:p>
            <a:r>
              <a:rPr lang="en-US" dirty="0" smtClean="0"/>
              <a:t>This is very rewarding work – huge benefit to the client in a short time! </a:t>
            </a:r>
          </a:p>
          <a:p>
            <a:endParaRPr lang="en-US" dirty="0"/>
          </a:p>
        </p:txBody>
      </p:sp>
      <p:pic>
        <p:nvPicPr>
          <p:cNvPr id="5122" name="Picture 2" descr="C:\Users\bsopiep\Downloads\noun_318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57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8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 use a questionnaire? </a:t>
            </a:r>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r="30539" b="45574"/>
          <a:stretch/>
        </p:blipFill>
        <p:spPr>
          <a:xfrm>
            <a:off x="2279560" y="1267428"/>
            <a:ext cx="4546241" cy="5321375"/>
          </a:xfrm>
        </p:spPr>
      </p:pic>
    </p:spTree>
    <p:extLst>
      <p:ext uri="{BB962C8B-B14F-4D97-AF65-F5344CB8AC3E}">
        <p14:creationId xmlns:p14="http://schemas.microsoft.com/office/powerpoint/2010/main" val="1778057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Why you shouldn’t rely </a:t>
            </a:r>
            <a:r>
              <a:rPr lang="en-US" u="sng" smtClean="0"/>
              <a:t>just</a:t>
            </a:r>
            <a:r>
              <a:rPr lang="en-US" smtClean="0"/>
              <a:t> on a questionnaire</a:t>
            </a:r>
            <a:endParaRPr lang="en-US" dirty="0"/>
          </a:p>
        </p:txBody>
      </p:sp>
      <p:sp>
        <p:nvSpPr>
          <p:cNvPr id="3" name="Content Placeholder 2"/>
          <p:cNvSpPr>
            <a:spLocks noGrp="1"/>
          </p:cNvSpPr>
          <p:nvPr>
            <p:ph idx="1"/>
          </p:nvPr>
        </p:nvSpPr>
        <p:spPr>
          <a:xfrm>
            <a:off x="533400" y="1828800"/>
            <a:ext cx="8153400" cy="4648200"/>
          </a:xfrm>
        </p:spPr>
        <p:txBody>
          <a:bodyPr>
            <a:normAutofit fontScale="85000" lnSpcReduction="20000"/>
          </a:bodyPr>
          <a:lstStyle/>
          <a:p>
            <a:pPr marL="0" indent="0">
              <a:buNone/>
            </a:pPr>
            <a:r>
              <a:rPr lang="en-US" b="1" dirty="0" smtClean="0">
                <a:latin typeface="Arial" pitchFamily="34" charset="0"/>
                <a:cs typeface="Arial" pitchFamily="34" charset="0"/>
              </a:rPr>
              <a:t>Lawyer: </a:t>
            </a:r>
            <a:r>
              <a:rPr lang="en-US" dirty="0" smtClean="0">
                <a:latin typeface="Arial" pitchFamily="34" charset="0"/>
                <a:cs typeface="Arial" pitchFamily="34" charset="0"/>
              </a:rPr>
              <a:t>Have you made sales of property, mortgages, gifts, or transfers of any substantial property or cash within the last four years? </a:t>
            </a:r>
          </a:p>
          <a:p>
            <a:pPr marL="0" indent="0">
              <a:buNone/>
            </a:pPr>
            <a:r>
              <a:rPr lang="en-US" b="1" dirty="0" smtClean="0">
                <a:latin typeface="Arial" pitchFamily="34" charset="0"/>
                <a:cs typeface="Arial" pitchFamily="34" charset="0"/>
              </a:rPr>
              <a:t>Client: 	</a:t>
            </a:r>
            <a:r>
              <a:rPr lang="en-US" dirty="0" smtClean="0">
                <a:latin typeface="Arial" pitchFamily="34" charset="0"/>
                <a:cs typeface="Arial" pitchFamily="34" charset="0"/>
              </a:rPr>
              <a:t>No.</a:t>
            </a:r>
          </a:p>
          <a:p>
            <a:pPr marL="0" indent="0">
              <a:buNone/>
            </a:pPr>
            <a:r>
              <a:rPr lang="en-US" b="1" dirty="0" smtClean="0">
                <a:latin typeface="Arial" pitchFamily="34" charset="0"/>
                <a:cs typeface="Arial" pitchFamily="34" charset="0"/>
              </a:rPr>
              <a:t>Lawyer: </a:t>
            </a:r>
            <a:r>
              <a:rPr lang="en-US" dirty="0" smtClean="0">
                <a:latin typeface="Arial" pitchFamily="34" charset="0"/>
                <a:cs typeface="Arial" pitchFamily="34" charset="0"/>
              </a:rPr>
              <a:t>So, just to be clear, you haven’t transferred anything valuable to anyone else?</a:t>
            </a:r>
          </a:p>
          <a:p>
            <a:pPr marL="0" indent="0">
              <a:buNone/>
            </a:pPr>
            <a:r>
              <a:rPr lang="en-US" b="1" dirty="0" smtClean="0">
                <a:latin typeface="Arial" pitchFamily="34" charset="0"/>
                <a:cs typeface="Arial" pitchFamily="34" charset="0"/>
              </a:rPr>
              <a:t>Client: 	</a:t>
            </a:r>
            <a:r>
              <a:rPr lang="en-US" dirty="0" smtClean="0">
                <a:latin typeface="Arial" pitchFamily="34" charset="0"/>
                <a:cs typeface="Arial" pitchFamily="34" charset="0"/>
              </a:rPr>
              <a:t>Anything? </a:t>
            </a:r>
          </a:p>
          <a:p>
            <a:pPr marL="0" indent="0">
              <a:buNone/>
            </a:pPr>
            <a:r>
              <a:rPr lang="en-US" b="1" dirty="0" smtClean="0">
                <a:latin typeface="Arial" pitchFamily="34" charset="0"/>
                <a:cs typeface="Arial" pitchFamily="34" charset="0"/>
              </a:rPr>
              <a:t>Lawyer: </a:t>
            </a:r>
            <a:r>
              <a:rPr lang="en-US" dirty="0" smtClean="0">
                <a:latin typeface="Arial" pitchFamily="34" charset="0"/>
                <a:cs typeface="Arial" pitchFamily="34" charset="0"/>
              </a:rPr>
              <a:t>Right, like a car, or something you inherited, or –</a:t>
            </a:r>
          </a:p>
          <a:p>
            <a:pPr marL="0" indent="0">
              <a:buNone/>
            </a:pPr>
            <a:r>
              <a:rPr lang="en-US" b="1" dirty="0" smtClean="0">
                <a:latin typeface="Arial" pitchFamily="34" charset="0"/>
                <a:cs typeface="Arial" pitchFamily="34" charset="0"/>
              </a:rPr>
              <a:t>Client: 	</a:t>
            </a:r>
            <a:r>
              <a:rPr lang="en-US" dirty="0" smtClean="0">
                <a:latin typeface="Arial" pitchFamily="34" charset="0"/>
                <a:cs typeface="Arial" pitchFamily="34" charset="0"/>
              </a:rPr>
              <a:t>Oh, a car!  I thought you meant property, like land. Well, I did have a car that I put in my son’s name. It’s always been his car, but I helped him get the loan.  Does that have to go into the bankruptcy? </a:t>
            </a:r>
          </a:p>
        </p:txBody>
      </p:sp>
    </p:spTree>
    <p:extLst>
      <p:ext uri="{BB962C8B-B14F-4D97-AF65-F5344CB8AC3E}">
        <p14:creationId xmlns:p14="http://schemas.microsoft.com/office/powerpoint/2010/main" val="165418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Explain that nothing “stays out” of the bankruptcy</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sz="2800" dirty="0" smtClean="0"/>
              <a:t>Debtors often have the impression that they can pick and choose what “goes in” the bankruptcy </a:t>
            </a:r>
          </a:p>
          <a:p>
            <a:r>
              <a:rPr lang="en-US" sz="2800" dirty="0" smtClean="0"/>
              <a:t>They might say, “I want to keep my car loan out of the bankruptcy.  I’m current on the loan. Is that ok?”</a:t>
            </a:r>
          </a:p>
          <a:p>
            <a:r>
              <a:rPr lang="en-US" sz="2800" dirty="0" smtClean="0"/>
              <a:t>The response: </a:t>
            </a:r>
          </a:p>
          <a:p>
            <a:pPr lvl="1"/>
            <a:r>
              <a:rPr lang="en-US" dirty="0" smtClean="0"/>
              <a:t>“No.  Everything – every debt and every asset – must be listed in the bankruptcy.”  </a:t>
            </a:r>
          </a:p>
          <a:p>
            <a:pPr lvl="1"/>
            <a:r>
              <a:rPr lang="en-US" dirty="0" smtClean="0"/>
              <a:t>“You can keep paying secured debts, so the bankruptcy might not have much of an effect, but we have to disclose it.” </a:t>
            </a:r>
            <a:endParaRPr lang="en-US" dirty="0"/>
          </a:p>
        </p:txBody>
      </p:sp>
    </p:spTree>
    <p:extLst>
      <p:ext uri="{BB962C8B-B14F-4D97-AF65-F5344CB8AC3E}">
        <p14:creationId xmlns:p14="http://schemas.microsoft.com/office/powerpoint/2010/main" val="4250947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12033</TotalTime>
  <Words>6796</Words>
  <Application>Microsoft Office PowerPoint</Application>
  <PresentationFormat>On-screen Show (4:3)</PresentationFormat>
  <Paragraphs>640</Paragraphs>
  <Slides>63</Slides>
  <Notes>56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Module 2: Pre-Filing Considerations</vt:lpstr>
      <vt:lpstr>Pro Bono Bankruptcy Training Program Material</vt:lpstr>
      <vt:lpstr> Gathering Information</vt:lpstr>
      <vt:lpstr>Interviewing the Debtor</vt:lpstr>
      <vt:lpstr>Inspiring full disclosure…</vt:lpstr>
      <vt:lpstr>Interviewing the Debtor</vt:lpstr>
      <vt:lpstr>Should I use a questionnaire? </vt:lpstr>
      <vt:lpstr>Why you shouldn’t rely just on a questionnaire</vt:lpstr>
      <vt:lpstr>Explain that nothing “stays out” of the bankruptcy</vt:lpstr>
      <vt:lpstr>Full disclosure includes:</vt:lpstr>
      <vt:lpstr>Trustee looks for undisclosed assets</vt:lpstr>
      <vt:lpstr>Voidable Preferences</vt:lpstr>
      <vt:lpstr>Commonly Missed Assets</vt:lpstr>
      <vt:lpstr>Commonly Missed Debts</vt:lpstr>
      <vt:lpstr>Other Sources of Information</vt:lpstr>
      <vt:lpstr>Other Sources of Information</vt:lpstr>
      <vt:lpstr>Valuing Property</vt:lpstr>
      <vt:lpstr>Application of the  Means Test</vt:lpstr>
      <vt:lpstr>The Means Test</vt:lpstr>
      <vt:lpstr>Does the Safe Harbor Apply? </vt:lpstr>
      <vt:lpstr>Means test:  CMI Example</vt:lpstr>
      <vt:lpstr>Means Test: Safe Harbor</vt:lpstr>
      <vt:lpstr>Means Test:  Above-Median Debtors</vt:lpstr>
      <vt:lpstr>Means Test:  The Formula</vt:lpstr>
      <vt:lpstr>Means Test:  The Formula</vt:lpstr>
      <vt:lpstr>Means Test: Example</vt:lpstr>
      <vt:lpstr> Choosing the Type of Bankruptcy</vt:lpstr>
      <vt:lpstr>Factors favoring chapter 7: </vt:lpstr>
      <vt:lpstr>Factors favoring chapter 7: </vt:lpstr>
      <vt:lpstr>Factors favoring chapter 13:  </vt:lpstr>
      <vt:lpstr>Factors favoring chapter 13: </vt:lpstr>
      <vt:lpstr>Factors favoring chapter 13: </vt:lpstr>
      <vt:lpstr>Counseling the debtor regarding available chapters</vt:lpstr>
      <vt:lpstr> Timing Considerations</vt:lpstr>
      <vt:lpstr>Reasons to wait: Has the debt peaked? </vt:lpstr>
      <vt:lpstr>Has the debt peaked?</vt:lpstr>
      <vt:lpstr>Reasons to wait: Is the debtor “judgment-proof”?</vt:lpstr>
      <vt:lpstr>Other reasons to wait</vt:lpstr>
      <vt:lpstr>Other reasons to wait</vt:lpstr>
      <vt:lpstr>Other reasons to wait</vt:lpstr>
      <vt:lpstr>Reasons to file quickly</vt:lpstr>
      <vt:lpstr>Timing:  income tax refunds</vt:lpstr>
      <vt:lpstr>Income taxes: Can you discharge them? </vt:lpstr>
      <vt:lpstr>Income taxes: Can you discharge them? </vt:lpstr>
      <vt:lpstr>Income taxes: Can you discharge them? </vt:lpstr>
      <vt:lpstr>Emergency filing</vt:lpstr>
      <vt:lpstr>Emergency filing</vt:lpstr>
      <vt:lpstr>Exemption Planning</vt:lpstr>
      <vt:lpstr>Counseling and Bankruptcy  Filing Fees</vt:lpstr>
      <vt:lpstr>Mandatory Credit Counseling</vt:lpstr>
      <vt:lpstr>Waiver of counseling – limited!</vt:lpstr>
      <vt:lpstr>Deferral of counseling</vt:lpstr>
      <vt:lpstr>Costs of Bankruptcy Filing </vt:lpstr>
      <vt:lpstr>Other bankruptcy costs</vt:lpstr>
      <vt:lpstr>Filing fee waiver – chapter 7 only</vt:lpstr>
      <vt:lpstr>Payment in installments</vt:lpstr>
      <vt:lpstr> Attorney-Client Relationship</vt:lpstr>
      <vt:lpstr>Attorney certifications</vt:lpstr>
      <vt:lpstr>Attorney certifications</vt:lpstr>
      <vt:lpstr>Debt relief agencies</vt:lpstr>
      <vt:lpstr>Debt relief agencies</vt:lpstr>
      <vt:lpstr>Attorney compensation</vt:lpstr>
      <vt:lpstr>Managing client expectations</vt:lpstr>
    </vt:vector>
  </TitlesOfParts>
  <Company>NCLC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Beverlie Sopiep</dc:creator>
  <cp:lastModifiedBy>John Rao</cp:lastModifiedBy>
  <cp:revision>101</cp:revision>
  <dcterms:created xsi:type="dcterms:W3CDTF">2015-01-15T21:02:18Z</dcterms:created>
  <dcterms:modified xsi:type="dcterms:W3CDTF">2017-07-24T17:35:32Z</dcterms:modified>
</cp:coreProperties>
</file>